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5"/>
  </p:notesMasterIdLst>
  <p:sldIdLst>
    <p:sldId id="328" r:id="rId5"/>
    <p:sldId id="256" r:id="rId6"/>
    <p:sldId id="257" r:id="rId7"/>
    <p:sldId id="258" r:id="rId8"/>
    <p:sldId id="259" r:id="rId9"/>
    <p:sldId id="260" r:id="rId10"/>
    <p:sldId id="261" r:id="rId11"/>
    <p:sldId id="262" r:id="rId12"/>
    <p:sldId id="263" r:id="rId13"/>
    <p:sldId id="264" r:id="rId14"/>
    <p:sldId id="265" r:id="rId15"/>
    <p:sldId id="413" r:id="rId16"/>
    <p:sldId id="267" r:id="rId17"/>
    <p:sldId id="4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90" r:id="rId36"/>
    <p:sldId id="287" r:id="rId37"/>
    <p:sldId id="288" r:id="rId38"/>
    <p:sldId id="289"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469" r:id="rId52"/>
    <p:sldId id="304" r:id="rId53"/>
    <p:sldId id="305" r:id="rId54"/>
    <p:sldId id="306" r:id="rId55"/>
    <p:sldId id="437" r:id="rId56"/>
    <p:sldId id="307" r:id="rId57"/>
    <p:sldId id="438" r:id="rId58"/>
    <p:sldId id="414" r:id="rId59"/>
    <p:sldId id="439" r:id="rId60"/>
    <p:sldId id="425" r:id="rId61"/>
    <p:sldId id="443" r:id="rId62"/>
    <p:sldId id="466" r:id="rId63"/>
    <p:sldId id="467" r:id="rId64"/>
    <p:sldId id="423" r:id="rId65"/>
    <p:sldId id="444" r:id="rId66"/>
    <p:sldId id="422" r:id="rId67"/>
    <p:sldId id="445" r:id="rId68"/>
    <p:sldId id="421" r:id="rId69"/>
    <p:sldId id="446" r:id="rId70"/>
    <p:sldId id="420" r:id="rId71"/>
    <p:sldId id="447" r:id="rId72"/>
    <p:sldId id="417" r:id="rId73"/>
    <p:sldId id="448" r:id="rId74"/>
    <p:sldId id="419" r:id="rId75"/>
    <p:sldId id="449" r:id="rId76"/>
    <p:sldId id="418" r:id="rId77"/>
    <p:sldId id="450" r:id="rId78"/>
    <p:sldId id="452" r:id="rId79"/>
    <p:sldId id="451" r:id="rId80"/>
    <p:sldId id="436" r:id="rId81"/>
    <p:sldId id="453" r:id="rId82"/>
    <p:sldId id="427" r:id="rId83"/>
    <p:sldId id="454" r:id="rId84"/>
    <p:sldId id="455" r:id="rId85"/>
    <p:sldId id="428" r:id="rId86"/>
    <p:sldId id="429" r:id="rId87"/>
    <p:sldId id="456" r:id="rId88"/>
    <p:sldId id="430" r:id="rId89"/>
    <p:sldId id="457" r:id="rId90"/>
    <p:sldId id="431" r:id="rId91"/>
    <p:sldId id="458" r:id="rId92"/>
    <p:sldId id="432" r:id="rId93"/>
    <p:sldId id="459" r:id="rId94"/>
    <p:sldId id="460" r:id="rId95"/>
    <p:sldId id="433" r:id="rId96"/>
    <p:sldId id="434" r:id="rId97"/>
    <p:sldId id="461" r:id="rId98"/>
    <p:sldId id="435" r:id="rId99"/>
    <p:sldId id="462" r:id="rId100"/>
    <p:sldId id="464" r:id="rId101"/>
    <p:sldId id="463" r:id="rId102"/>
    <p:sldId id="416" r:id="rId103"/>
    <p:sldId id="465"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3" autoAdjust="0"/>
    <p:restoredTop sz="91839" autoAdjust="0"/>
  </p:normalViewPr>
  <p:slideViewPr>
    <p:cSldViewPr snapToGrid="0">
      <p:cViewPr varScale="1">
        <p:scale>
          <a:sx n="99" d="100"/>
          <a:sy n="99" d="100"/>
        </p:scale>
        <p:origin x="678" y="72"/>
      </p:cViewPr>
      <p:guideLst/>
    </p:cSldViewPr>
  </p:slideViewPr>
  <p:notesTextViewPr>
    <p:cViewPr>
      <p:scale>
        <a:sx n="3" d="2"/>
        <a:sy n="3" d="2"/>
      </p:scale>
      <p:origin x="0" y="0"/>
    </p:cViewPr>
  </p:notesTextViewPr>
  <p:sorterViewPr>
    <p:cViewPr>
      <p:scale>
        <a:sx n="100" d="100"/>
        <a:sy n="100" d="100"/>
      </p:scale>
      <p:origin x="0" y="-134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99FFD-EB22-4BF8-8378-1283F181E33A}"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AB35E-3A47-44EF-A540-DEDF459C2308}" type="slidenum">
              <a:rPr lang="en-US" smtClean="0"/>
              <a:t>‹#›</a:t>
            </a:fld>
            <a:endParaRPr lang="en-US"/>
          </a:p>
        </p:txBody>
      </p:sp>
    </p:spTree>
    <p:extLst>
      <p:ext uri="{BB962C8B-B14F-4D97-AF65-F5344CB8AC3E}">
        <p14:creationId xmlns:p14="http://schemas.microsoft.com/office/powerpoint/2010/main" val="342339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4</a:t>
            </a:fld>
            <a:endParaRPr lang="en-US"/>
          </a:p>
        </p:txBody>
      </p:sp>
    </p:spTree>
    <p:extLst>
      <p:ext uri="{BB962C8B-B14F-4D97-AF65-F5344CB8AC3E}">
        <p14:creationId xmlns:p14="http://schemas.microsoft.com/office/powerpoint/2010/main" val="298291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53</a:t>
            </a:fld>
            <a:endParaRPr lang="en-US"/>
          </a:p>
        </p:txBody>
      </p:sp>
    </p:spTree>
    <p:extLst>
      <p:ext uri="{BB962C8B-B14F-4D97-AF65-F5344CB8AC3E}">
        <p14:creationId xmlns:p14="http://schemas.microsoft.com/office/powerpoint/2010/main" val="362922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54</a:t>
            </a:fld>
            <a:endParaRPr lang="en-US"/>
          </a:p>
        </p:txBody>
      </p:sp>
    </p:spTree>
    <p:extLst>
      <p:ext uri="{BB962C8B-B14F-4D97-AF65-F5344CB8AC3E}">
        <p14:creationId xmlns:p14="http://schemas.microsoft.com/office/powerpoint/2010/main" val="406030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55</a:t>
            </a:fld>
            <a:endParaRPr lang="en-US"/>
          </a:p>
        </p:txBody>
      </p:sp>
    </p:spTree>
    <p:extLst>
      <p:ext uri="{BB962C8B-B14F-4D97-AF65-F5344CB8AC3E}">
        <p14:creationId xmlns:p14="http://schemas.microsoft.com/office/powerpoint/2010/main" val="3005850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56</a:t>
            </a:fld>
            <a:endParaRPr lang="en-US"/>
          </a:p>
        </p:txBody>
      </p:sp>
    </p:spTree>
    <p:extLst>
      <p:ext uri="{BB962C8B-B14F-4D97-AF65-F5344CB8AC3E}">
        <p14:creationId xmlns:p14="http://schemas.microsoft.com/office/powerpoint/2010/main" val="4184722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61</a:t>
            </a:fld>
            <a:endParaRPr lang="en-US"/>
          </a:p>
        </p:txBody>
      </p:sp>
    </p:spTree>
    <p:extLst>
      <p:ext uri="{BB962C8B-B14F-4D97-AF65-F5344CB8AC3E}">
        <p14:creationId xmlns:p14="http://schemas.microsoft.com/office/powerpoint/2010/main" val="107892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62</a:t>
            </a:fld>
            <a:endParaRPr lang="en-US"/>
          </a:p>
        </p:txBody>
      </p:sp>
    </p:spTree>
    <p:extLst>
      <p:ext uri="{BB962C8B-B14F-4D97-AF65-F5344CB8AC3E}">
        <p14:creationId xmlns:p14="http://schemas.microsoft.com/office/powerpoint/2010/main" val="118850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63</a:t>
            </a:fld>
            <a:endParaRPr lang="en-US"/>
          </a:p>
        </p:txBody>
      </p:sp>
    </p:spTree>
    <p:extLst>
      <p:ext uri="{BB962C8B-B14F-4D97-AF65-F5344CB8AC3E}">
        <p14:creationId xmlns:p14="http://schemas.microsoft.com/office/powerpoint/2010/main" val="82628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64</a:t>
            </a:fld>
            <a:endParaRPr lang="en-US"/>
          </a:p>
        </p:txBody>
      </p:sp>
    </p:spTree>
    <p:extLst>
      <p:ext uri="{BB962C8B-B14F-4D97-AF65-F5344CB8AC3E}">
        <p14:creationId xmlns:p14="http://schemas.microsoft.com/office/powerpoint/2010/main" val="3734644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67</a:t>
            </a:fld>
            <a:endParaRPr lang="en-US"/>
          </a:p>
        </p:txBody>
      </p:sp>
    </p:spTree>
    <p:extLst>
      <p:ext uri="{BB962C8B-B14F-4D97-AF65-F5344CB8AC3E}">
        <p14:creationId xmlns:p14="http://schemas.microsoft.com/office/powerpoint/2010/main" val="117164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68</a:t>
            </a:fld>
            <a:endParaRPr lang="en-US"/>
          </a:p>
        </p:txBody>
      </p:sp>
    </p:spTree>
    <p:extLst>
      <p:ext uri="{BB962C8B-B14F-4D97-AF65-F5344CB8AC3E}">
        <p14:creationId xmlns:p14="http://schemas.microsoft.com/office/powerpoint/2010/main" val="69942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5</a:t>
            </a:fld>
            <a:endParaRPr lang="en-US"/>
          </a:p>
        </p:txBody>
      </p:sp>
    </p:spTree>
    <p:extLst>
      <p:ext uri="{BB962C8B-B14F-4D97-AF65-F5344CB8AC3E}">
        <p14:creationId xmlns:p14="http://schemas.microsoft.com/office/powerpoint/2010/main" val="69855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73</a:t>
            </a:fld>
            <a:endParaRPr lang="en-US"/>
          </a:p>
        </p:txBody>
      </p:sp>
    </p:spTree>
    <p:extLst>
      <p:ext uri="{BB962C8B-B14F-4D97-AF65-F5344CB8AC3E}">
        <p14:creationId xmlns:p14="http://schemas.microsoft.com/office/powerpoint/2010/main" val="4150003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74</a:t>
            </a:fld>
            <a:endParaRPr lang="en-US"/>
          </a:p>
        </p:txBody>
      </p:sp>
    </p:spTree>
    <p:extLst>
      <p:ext uri="{BB962C8B-B14F-4D97-AF65-F5344CB8AC3E}">
        <p14:creationId xmlns:p14="http://schemas.microsoft.com/office/powerpoint/2010/main" val="3575054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75</a:t>
            </a:fld>
            <a:endParaRPr lang="en-US"/>
          </a:p>
        </p:txBody>
      </p:sp>
    </p:spTree>
    <p:extLst>
      <p:ext uri="{BB962C8B-B14F-4D97-AF65-F5344CB8AC3E}">
        <p14:creationId xmlns:p14="http://schemas.microsoft.com/office/powerpoint/2010/main" val="12731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76</a:t>
            </a:fld>
            <a:endParaRPr lang="en-US"/>
          </a:p>
        </p:txBody>
      </p:sp>
    </p:spTree>
    <p:extLst>
      <p:ext uri="{BB962C8B-B14F-4D97-AF65-F5344CB8AC3E}">
        <p14:creationId xmlns:p14="http://schemas.microsoft.com/office/powerpoint/2010/main" val="71295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79</a:t>
            </a:fld>
            <a:endParaRPr lang="en-US"/>
          </a:p>
        </p:txBody>
      </p:sp>
    </p:spTree>
    <p:extLst>
      <p:ext uri="{BB962C8B-B14F-4D97-AF65-F5344CB8AC3E}">
        <p14:creationId xmlns:p14="http://schemas.microsoft.com/office/powerpoint/2010/main" val="284079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80</a:t>
            </a:fld>
            <a:endParaRPr lang="en-US"/>
          </a:p>
        </p:txBody>
      </p:sp>
    </p:spTree>
    <p:extLst>
      <p:ext uri="{BB962C8B-B14F-4D97-AF65-F5344CB8AC3E}">
        <p14:creationId xmlns:p14="http://schemas.microsoft.com/office/powerpoint/2010/main" val="55269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81</a:t>
            </a:fld>
            <a:endParaRPr lang="en-US"/>
          </a:p>
        </p:txBody>
      </p:sp>
    </p:spTree>
    <p:extLst>
      <p:ext uri="{BB962C8B-B14F-4D97-AF65-F5344CB8AC3E}">
        <p14:creationId xmlns:p14="http://schemas.microsoft.com/office/powerpoint/2010/main" val="298643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82</a:t>
            </a:fld>
            <a:endParaRPr lang="en-US"/>
          </a:p>
        </p:txBody>
      </p:sp>
    </p:spTree>
    <p:extLst>
      <p:ext uri="{BB962C8B-B14F-4D97-AF65-F5344CB8AC3E}">
        <p14:creationId xmlns:p14="http://schemas.microsoft.com/office/powerpoint/2010/main" val="410147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87</a:t>
            </a:fld>
            <a:endParaRPr lang="en-US"/>
          </a:p>
        </p:txBody>
      </p:sp>
    </p:spTree>
    <p:extLst>
      <p:ext uri="{BB962C8B-B14F-4D97-AF65-F5344CB8AC3E}">
        <p14:creationId xmlns:p14="http://schemas.microsoft.com/office/powerpoint/2010/main" val="3193064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88</a:t>
            </a:fld>
            <a:endParaRPr lang="en-US"/>
          </a:p>
        </p:txBody>
      </p:sp>
    </p:spTree>
    <p:extLst>
      <p:ext uri="{BB962C8B-B14F-4D97-AF65-F5344CB8AC3E}">
        <p14:creationId xmlns:p14="http://schemas.microsoft.com/office/powerpoint/2010/main" val="349707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9</a:t>
            </a:fld>
            <a:endParaRPr lang="en-US"/>
          </a:p>
        </p:txBody>
      </p:sp>
    </p:spTree>
    <p:extLst>
      <p:ext uri="{BB962C8B-B14F-4D97-AF65-F5344CB8AC3E}">
        <p14:creationId xmlns:p14="http://schemas.microsoft.com/office/powerpoint/2010/main" val="2176547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91</a:t>
            </a:fld>
            <a:endParaRPr lang="en-US"/>
          </a:p>
        </p:txBody>
      </p:sp>
    </p:spTree>
    <p:extLst>
      <p:ext uri="{BB962C8B-B14F-4D97-AF65-F5344CB8AC3E}">
        <p14:creationId xmlns:p14="http://schemas.microsoft.com/office/powerpoint/2010/main" val="2246209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92</a:t>
            </a:fld>
            <a:endParaRPr lang="en-US"/>
          </a:p>
        </p:txBody>
      </p:sp>
    </p:spTree>
    <p:extLst>
      <p:ext uri="{BB962C8B-B14F-4D97-AF65-F5344CB8AC3E}">
        <p14:creationId xmlns:p14="http://schemas.microsoft.com/office/powerpoint/2010/main" val="2996484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97</a:t>
            </a:fld>
            <a:endParaRPr lang="en-US"/>
          </a:p>
        </p:txBody>
      </p:sp>
    </p:spTree>
    <p:extLst>
      <p:ext uri="{BB962C8B-B14F-4D97-AF65-F5344CB8AC3E}">
        <p14:creationId xmlns:p14="http://schemas.microsoft.com/office/powerpoint/2010/main" val="1643700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98</a:t>
            </a:fld>
            <a:endParaRPr lang="en-US"/>
          </a:p>
        </p:txBody>
      </p:sp>
    </p:spTree>
    <p:extLst>
      <p:ext uri="{BB962C8B-B14F-4D97-AF65-F5344CB8AC3E}">
        <p14:creationId xmlns:p14="http://schemas.microsoft.com/office/powerpoint/2010/main" val="250187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14</a:t>
            </a:fld>
            <a:endParaRPr lang="en-US"/>
          </a:p>
        </p:txBody>
      </p:sp>
    </p:spTree>
    <p:extLst>
      <p:ext uri="{BB962C8B-B14F-4D97-AF65-F5344CB8AC3E}">
        <p14:creationId xmlns:p14="http://schemas.microsoft.com/office/powerpoint/2010/main" val="355172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18</a:t>
            </a:fld>
            <a:endParaRPr lang="en-US"/>
          </a:p>
        </p:txBody>
      </p:sp>
    </p:spTree>
    <p:extLst>
      <p:ext uri="{BB962C8B-B14F-4D97-AF65-F5344CB8AC3E}">
        <p14:creationId xmlns:p14="http://schemas.microsoft.com/office/powerpoint/2010/main" val="24717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EAB35E-3A47-44EF-A540-DEDF459C2308}" type="slidenum">
              <a:rPr lang="en-US" smtClean="0"/>
              <a:t>35</a:t>
            </a:fld>
            <a:endParaRPr lang="en-US"/>
          </a:p>
        </p:txBody>
      </p:sp>
    </p:spTree>
    <p:extLst>
      <p:ext uri="{BB962C8B-B14F-4D97-AF65-F5344CB8AC3E}">
        <p14:creationId xmlns:p14="http://schemas.microsoft.com/office/powerpoint/2010/main" val="32608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48</a:t>
            </a:fld>
            <a:endParaRPr lang="en-US"/>
          </a:p>
        </p:txBody>
      </p:sp>
    </p:spTree>
    <p:extLst>
      <p:ext uri="{BB962C8B-B14F-4D97-AF65-F5344CB8AC3E}">
        <p14:creationId xmlns:p14="http://schemas.microsoft.com/office/powerpoint/2010/main" val="331804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51</a:t>
            </a:fld>
            <a:endParaRPr lang="en-US"/>
          </a:p>
        </p:txBody>
      </p:sp>
    </p:spTree>
    <p:extLst>
      <p:ext uri="{BB962C8B-B14F-4D97-AF65-F5344CB8AC3E}">
        <p14:creationId xmlns:p14="http://schemas.microsoft.com/office/powerpoint/2010/main" val="316893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BEAB35E-3A47-44EF-A540-DEDF459C2308}" type="slidenum">
              <a:rPr lang="en-US" smtClean="0"/>
              <a:t>52</a:t>
            </a:fld>
            <a:endParaRPr lang="en-US"/>
          </a:p>
        </p:txBody>
      </p:sp>
    </p:spTree>
    <p:extLst>
      <p:ext uri="{BB962C8B-B14F-4D97-AF65-F5344CB8AC3E}">
        <p14:creationId xmlns:p14="http://schemas.microsoft.com/office/powerpoint/2010/main" val="260038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08DC-9235-4E8B-B507-7B91017A4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AF159-D943-4541-990B-5A91D1ADA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5C8C3-574B-45BE-BBFD-A83E1277181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342A2CC-B5E3-42E4-97B4-BE0332FB3E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5B8DB4-8ACC-4527-882C-799F0302A017}"/>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165798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FB56-DC2F-417B-AAEE-6964BCC94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2AF17-85D7-4713-9641-54F4BF6340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B90BD-94DC-4CCA-A9F1-61926F8A041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658B965-0F99-40EE-A267-B5559DCD7E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2CF1C0-3AEA-427D-864E-C73B741EB0FC}"/>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30326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655F6-15EE-448E-9840-A9AC8621B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B90FD-F414-44AD-8958-FCD00C97C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A715-70FD-492F-A749-5E795847B92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75AE0B7-C870-4F19-942C-CA03930C75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56D309-412C-44DF-BC87-DCD536C8C12C}"/>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253868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DCA1-41C4-4029-B7A7-9849FB863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AFACE-9C9B-46A9-9E31-FDE1F6C2A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A3907-1F8E-49BA-B8F4-C932A7A92D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EF9EE95-8989-4DAE-8464-57970A6971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8BEB46-1324-47C6-A2C1-18D81861B610}"/>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188502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5BA0-55EB-4839-8649-49D0D2A0F9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DFB79-8B15-4770-AB61-562ED21C2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64114-60F1-4141-B989-E6F60C8DB7F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ABDC16-A4BC-4A6A-8EDE-0BA4473389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292812-6B5D-42D2-B984-7A52633729C4}"/>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218237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6220-7D68-4AAF-8EDD-7DD67F9A9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3E0938-F378-4683-9C0E-1AC94B065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41B4C2-D7FA-4D3F-9B0A-7890E8BDB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53D02A-3CE1-4C5C-B5A7-450776C5715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62AF085-790F-4A21-80BB-BE91C6C0BF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2810D5-ACA9-4F21-9985-1A6287D27B6C}"/>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176411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1E1B-6056-4C51-B2BF-7348D87B9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988B89-25A9-42E2-B01F-BF1790699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FAA19-E5B4-4B3D-BE93-EBCC09B26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1AB5D-D859-436D-82C6-3C4CE00D4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699C5E-A063-41B3-B027-353840ADE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4B09B-2C8C-4E16-88F2-417ADE92A87C}"/>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7C132CF-2FB3-4326-AFD8-02F19EC860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B06677-B3C2-41DD-8AA7-7D97FE41D583}"/>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399729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2A38-60D4-4F12-A59E-4712BA64C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F0882-8A4F-4E7F-9DA7-967CF13E795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E6A89DB-79BB-4573-9054-A977FF944A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A542E-5ADC-417F-93DA-E0225B1AF47D}"/>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85361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4244C-B5CF-42D3-AAB9-A619C403C6D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5EF5966-E361-401C-9698-AC72E8F4C8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8F1BBB-F808-40A6-937B-A645EE72BE27}"/>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276440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165C-A9DF-4AF6-A0A1-399B915CE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1C694-4115-4078-9824-01052D848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98668-FDAE-4234-93BA-FA0458928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4D08D-961C-4E2D-AC53-DAA6843B7CE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2BBE4DA-5A92-4837-A3A8-F451E58B2E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A974E0-807A-49B4-A8F1-1CBC5891B4DC}"/>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69871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D078-6733-4BB4-A7D9-0ED52DAFA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925E3-8BD5-4D9A-837F-0D4C6D9A6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93D4E9-872F-4FFA-9859-ADA6BDC4E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A119C-9F33-42BF-902E-B3E3B322FA0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63BBFC2-4EA6-490A-BE26-E3B813E84D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CF1640-604F-41AB-B2A2-3253C9B464F8}"/>
              </a:ext>
            </a:extLst>
          </p:cNvPr>
          <p:cNvSpPr>
            <a:spLocks noGrp="1"/>
          </p:cNvSpPr>
          <p:nvPr>
            <p:ph type="sldNum" sz="quarter" idx="12"/>
          </p:nvPr>
        </p:nvSpPr>
        <p:spPr/>
        <p:txBody>
          <a:bodyPr/>
          <a:lstStyle/>
          <a:p>
            <a:fld id="{D0E05080-14E5-434E-9FA3-F840005C9737}" type="slidenum">
              <a:rPr lang="en-US" smtClean="0"/>
              <a:t>‹#›</a:t>
            </a:fld>
            <a:endParaRPr lang="en-US"/>
          </a:p>
        </p:txBody>
      </p:sp>
    </p:spTree>
    <p:extLst>
      <p:ext uri="{BB962C8B-B14F-4D97-AF65-F5344CB8AC3E}">
        <p14:creationId xmlns:p14="http://schemas.microsoft.com/office/powerpoint/2010/main" val="174931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4AB93-953E-45F1-8B60-293993D55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B4DE1-15EC-46F3-964E-5648723EA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5017B-16EE-43C2-A0EA-F5E7A07AD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5F51A6A-9D16-40ED-BFAC-82CE7178C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D1B29A-9336-4771-9B0B-E388161A3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05080-14E5-434E-9FA3-F840005C9737}" type="slidenum">
              <a:rPr lang="en-US" smtClean="0"/>
              <a:t>‹#›</a:t>
            </a:fld>
            <a:endParaRPr lang="en-US"/>
          </a:p>
        </p:txBody>
      </p:sp>
    </p:spTree>
    <p:extLst>
      <p:ext uri="{BB962C8B-B14F-4D97-AF65-F5344CB8AC3E}">
        <p14:creationId xmlns:p14="http://schemas.microsoft.com/office/powerpoint/2010/main" val="1593280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0.emf"/><Relationship Id="rId4" Type="http://schemas.openxmlformats.org/officeDocument/2006/relationships/image" Target="../media/image3.png"/><Relationship Id="rId9"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953925-51BA-488D-BB7A-9FCEBF8717D8}"/>
              </a:ext>
            </a:extLst>
          </p:cNvPr>
          <p:cNvSpPr>
            <a:spLocks noGrp="1"/>
          </p:cNvSpPr>
          <p:nvPr>
            <p:ph type="subTitle" idx="1"/>
          </p:nvPr>
        </p:nvSpPr>
        <p:spPr>
          <a:xfrm>
            <a:off x="3426243" y="1167788"/>
            <a:ext cx="5340089" cy="3258490"/>
          </a:xfrm>
        </p:spPr>
        <p:txBody>
          <a:bodyPr>
            <a:normAutofit/>
          </a:bodyPr>
          <a:lstStyle/>
          <a:p>
            <a:pPr algn="ctr">
              <a:spcAft>
                <a:spcPts val="0"/>
              </a:spcAft>
            </a:pPr>
            <a:r>
              <a:rPr lang="en-US" sz="4300" b="1" dirty="0"/>
              <a:t>Picolinic Acid</a:t>
            </a:r>
          </a:p>
          <a:p>
            <a:pPr algn="ctr">
              <a:spcAft>
                <a:spcPts val="0"/>
              </a:spcAft>
            </a:pPr>
            <a:r>
              <a:rPr lang="en-US" sz="4300" b="1" dirty="0"/>
              <a:t>Chemistry Training:</a:t>
            </a:r>
          </a:p>
          <a:p>
            <a:pPr algn="ctr">
              <a:spcAft>
                <a:spcPts val="0"/>
              </a:spcAft>
            </a:pPr>
            <a:endParaRPr lang="en-US" sz="2800" i="1" dirty="0">
              <a:solidFill>
                <a:srgbClr val="10384F"/>
              </a:solidFill>
            </a:endParaRPr>
          </a:p>
          <a:p>
            <a:pPr algn="ctr">
              <a:spcBef>
                <a:spcPts val="600"/>
              </a:spcBef>
              <a:spcAft>
                <a:spcPts val="0"/>
              </a:spcAft>
            </a:pPr>
            <a:r>
              <a:rPr lang="en-US" dirty="0">
                <a:solidFill>
                  <a:srgbClr val="0070C0"/>
                </a:solidFill>
              </a:rPr>
              <a:t>A Label Requirement for</a:t>
            </a:r>
          </a:p>
          <a:p>
            <a:pPr algn="ctr">
              <a:spcBef>
                <a:spcPts val="600"/>
              </a:spcBef>
              <a:spcAft>
                <a:spcPts val="0"/>
              </a:spcAft>
            </a:pPr>
            <a:r>
              <a:rPr lang="en-US" dirty="0">
                <a:solidFill>
                  <a:srgbClr val="0070C0"/>
                </a:solidFill>
              </a:rPr>
              <a:t>Applicators of Invora</a:t>
            </a:r>
            <a:r>
              <a:rPr lang="en-US" baseline="30000" dirty="0">
                <a:solidFill>
                  <a:srgbClr val="0070C0"/>
                </a:solidFill>
                <a:cs typeface="Arial" panose="020B0604020202020204" pitchFamily="34" charset="0"/>
              </a:rPr>
              <a:t>™</a:t>
            </a:r>
            <a:r>
              <a:rPr lang="en-US" dirty="0">
                <a:solidFill>
                  <a:srgbClr val="0070C0"/>
                </a:solidFill>
              </a:rPr>
              <a:t> Herbicide</a:t>
            </a:r>
            <a:endParaRPr lang="en-US" sz="3200" dirty="0">
              <a:solidFill>
                <a:srgbClr val="0070C0"/>
              </a:solidFill>
            </a:endParaRPr>
          </a:p>
        </p:txBody>
      </p:sp>
    </p:spTree>
    <p:extLst>
      <p:ext uri="{BB962C8B-B14F-4D97-AF65-F5344CB8AC3E}">
        <p14:creationId xmlns:p14="http://schemas.microsoft.com/office/powerpoint/2010/main" val="207650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C822A57-7205-4937-A874-AE3E41F51779}"/>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Picolinic Acid Chemistry Training</a:t>
            </a:r>
            <a:endParaRPr lang="en-US" sz="3000" b="1" dirty="0"/>
          </a:p>
        </p:txBody>
      </p:sp>
      <p:sp>
        <p:nvSpPr>
          <p:cNvPr id="3" name="Text Placeholder 3">
            <a:extLst>
              <a:ext uri="{FF2B5EF4-FFF2-40B4-BE49-F238E27FC236}">
                <a16:creationId xmlns:a16="http://schemas.microsoft.com/office/drawing/2014/main" id="{994E2142-D1D0-4846-9659-72CC6BB1DA9C}"/>
              </a:ext>
            </a:extLst>
          </p:cNvPr>
          <p:cNvSpPr txBox="1">
            <a:spLocks/>
          </p:cNvSpPr>
          <p:nvPr/>
        </p:nvSpPr>
        <p:spPr>
          <a:xfrm>
            <a:off x="542260" y="1087221"/>
            <a:ext cx="11554260" cy="561657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buNone/>
            </a:pPr>
            <a:r>
              <a:rPr lang="en-US" sz="2400" dirty="0">
                <a:solidFill>
                  <a:srgbClr val="0070C0"/>
                </a:solidFill>
              </a:rPr>
              <a:t>Topics:</a:t>
            </a:r>
          </a:p>
          <a:p>
            <a:pPr marL="0" indent="0" defTabSz="966788">
              <a:spcBef>
                <a:spcPts val="0"/>
              </a:spcBef>
              <a:buNone/>
              <a:tabLst>
                <a:tab pos="914400" algn="l"/>
                <a:tab pos="1254125" algn="l"/>
              </a:tabLst>
            </a:pPr>
            <a:r>
              <a:rPr lang="en-US" sz="2400" dirty="0"/>
              <a:t>	</a:t>
            </a:r>
            <a:r>
              <a:rPr lang="en-US" sz="2400" dirty="0">
                <a:sym typeface="Wingdings" panose="05000000000000000000" pitchFamily="2" charset="2"/>
              </a:rPr>
              <a:t> 	</a:t>
            </a:r>
            <a:r>
              <a:rPr lang="en-US" sz="2400" dirty="0"/>
              <a:t>Introduction to Picolinic Acid Chemistry</a:t>
            </a:r>
          </a:p>
          <a:p>
            <a:pPr marL="0" indent="0" defTabSz="1254125">
              <a:spcBef>
                <a:spcPts val="600"/>
              </a:spcBef>
              <a:buNone/>
              <a:tabLst>
                <a:tab pos="914400" algn="l"/>
              </a:tabLst>
            </a:pPr>
            <a:r>
              <a:rPr lang="en-US" sz="2400" dirty="0"/>
              <a:t>	</a:t>
            </a:r>
            <a:r>
              <a:rPr lang="en-US" sz="2400" dirty="0">
                <a:sym typeface="Wingdings" panose="05000000000000000000" pitchFamily="2" charset="2"/>
              </a:rPr>
              <a:t> 	</a:t>
            </a:r>
            <a:r>
              <a:rPr lang="en-US" sz="2400" dirty="0"/>
              <a:t>Invora</a:t>
            </a:r>
            <a:r>
              <a:rPr lang="en-US" sz="2400" baseline="30000" dirty="0">
                <a:latin typeface="Arial" panose="020B0604020202020204" pitchFamily="34" charset="0"/>
                <a:cs typeface="Arial" panose="020B0604020202020204" pitchFamily="34" charset="0"/>
              </a:rPr>
              <a:t>™</a:t>
            </a:r>
            <a:r>
              <a:rPr lang="en-US" sz="2400" dirty="0"/>
              <a:t> Herbicide</a:t>
            </a:r>
          </a:p>
          <a:p>
            <a:pPr marL="1903413" lvl="1" indent="-342900">
              <a:spcBef>
                <a:spcPts val="600"/>
              </a:spcBef>
            </a:pPr>
            <a:r>
              <a:rPr lang="en-US" sz="2000" dirty="0"/>
              <a:t>Introduction</a:t>
            </a:r>
          </a:p>
          <a:p>
            <a:pPr marL="1903413" lvl="1" indent="-342900">
              <a:spcBef>
                <a:spcPts val="600"/>
              </a:spcBef>
            </a:pPr>
            <a:r>
              <a:rPr lang="en-US" sz="2000" dirty="0"/>
              <a:t>Use Sites and Application Methods</a:t>
            </a:r>
          </a:p>
          <a:p>
            <a:pPr marL="1903412" lvl="1" indent="-342900">
              <a:spcBef>
                <a:spcPts val="600"/>
              </a:spcBef>
            </a:pPr>
            <a:r>
              <a:rPr lang="en-US" sz="2000" dirty="0"/>
              <a:t>Use Restrictions and Precautionary Information</a:t>
            </a:r>
          </a:p>
          <a:p>
            <a:pPr marL="2263412" lvl="2" indent="-342900">
              <a:spcBef>
                <a:spcPts val="600"/>
              </a:spcBef>
            </a:pPr>
            <a:r>
              <a:rPr lang="en-US" dirty="0"/>
              <a:t>Manure and Vegetation Management (Composting Awareness)</a:t>
            </a:r>
          </a:p>
          <a:p>
            <a:pPr marL="2263412" lvl="2" indent="-342900">
              <a:spcBef>
                <a:spcPts val="600"/>
              </a:spcBef>
            </a:pPr>
            <a:r>
              <a:rPr lang="en-US" dirty="0"/>
              <a:t>Applications Around Desirable Species</a:t>
            </a:r>
          </a:p>
          <a:p>
            <a:pPr marL="2263412" lvl="2" indent="-342900">
              <a:spcBef>
                <a:spcPts val="600"/>
              </a:spcBef>
            </a:pPr>
            <a:r>
              <a:rPr lang="en-US" dirty="0"/>
              <a:t>Buffer Zone Requirements</a:t>
            </a:r>
          </a:p>
          <a:p>
            <a:pPr marL="1903413" lvl="1" indent="-342900">
              <a:spcBef>
                <a:spcPts val="600"/>
              </a:spcBef>
            </a:pPr>
            <a:r>
              <a:rPr lang="en-US" sz="2000" dirty="0"/>
              <a:t>The Application</a:t>
            </a:r>
          </a:p>
          <a:p>
            <a:pPr marL="0" indent="0" defTabSz="1254125">
              <a:spcBef>
                <a:spcPts val="600"/>
              </a:spcBef>
              <a:buNone/>
              <a:tabLst>
                <a:tab pos="914400" algn="l"/>
              </a:tabLst>
            </a:pPr>
            <a:r>
              <a:rPr lang="en-US" dirty="0"/>
              <a:t>		</a:t>
            </a:r>
            <a:r>
              <a:rPr lang="en-US" sz="2400" dirty="0"/>
              <a:t>Grazing Lands Stewardship</a:t>
            </a:r>
          </a:p>
          <a:p>
            <a:pPr marL="1776413" lvl="1" indent="-215900">
              <a:spcBef>
                <a:spcPts val="600"/>
              </a:spcBef>
            </a:pPr>
            <a:r>
              <a:rPr lang="en-US" sz="2000" dirty="0"/>
              <a:t>Grazing management and wildlife considerations</a:t>
            </a:r>
          </a:p>
          <a:p>
            <a:pPr marL="0" indent="0" defTabSz="1254125">
              <a:spcBef>
                <a:spcPts val="600"/>
              </a:spcBef>
              <a:buNone/>
              <a:tabLst>
                <a:tab pos="914400" algn="l"/>
              </a:tabLst>
            </a:pPr>
            <a:r>
              <a:rPr lang="en-US" sz="2000" dirty="0"/>
              <a:t>		</a:t>
            </a:r>
            <a:r>
              <a:rPr lang="en-US" sz="2400" dirty="0"/>
              <a:t>Summary, Testing, &amp; Certification</a:t>
            </a:r>
          </a:p>
        </p:txBody>
      </p:sp>
    </p:spTree>
    <p:extLst>
      <p:ext uri="{BB962C8B-B14F-4D97-AF65-F5344CB8AC3E}">
        <p14:creationId xmlns:p14="http://schemas.microsoft.com/office/powerpoint/2010/main" val="43563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DE1B1F2-88F3-40F7-A2EF-7BD7BAE88FCF}"/>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25</a:t>
            </a:r>
          </a:p>
        </p:txBody>
      </p:sp>
      <p:sp>
        <p:nvSpPr>
          <p:cNvPr id="6" name="Text Placeholder 3">
            <a:extLst>
              <a:ext uri="{FF2B5EF4-FFF2-40B4-BE49-F238E27FC236}">
                <a16:creationId xmlns:a16="http://schemas.microsoft.com/office/drawing/2014/main" id="{6A3774ED-3C8A-44AC-809B-FEFE3920E702}"/>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maximum single use rate per acre for Invora</a:t>
            </a:r>
            <a:r>
              <a:rPr lang="en-US" baseline="30000" dirty="0"/>
              <a:t>™</a:t>
            </a:r>
            <a:r>
              <a:rPr lang="en-US" dirty="0"/>
              <a:t> herbicide is:</a:t>
            </a:r>
          </a:p>
          <a:p>
            <a:pPr marL="457200" lvl="1" indent="-457200">
              <a:buFontTx/>
              <a:buAutoNum type="alphaLcPeriod"/>
            </a:pPr>
            <a:r>
              <a:rPr lang="en-US" dirty="0"/>
              <a:t>12 fl. oz.</a:t>
            </a:r>
          </a:p>
          <a:p>
            <a:pPr marL="457200" lvl="1" indent="-457200">
              <a:buFontTx/>
              <a:buAutoNum type="alphaLcPeriod"/>
            </a:pPr>
            <a:r>
              <a:rPr lang="en-US" dirty="0"/>
              <a:t>24 fl. oz.</a:t>
            </a:r>
          </a:p>
          <a:p>
            <a:pPr marL="457200" lvl="1" indent="-457200">
              <a:buFontTx/>
              <a:buAutoNum type="alphaLcPeriod"/>
            </a:pPr>
            <a:r>
              <a:rPr lang="en-US" dirty="0"/>
              <a:t>36 fl. oz.</a:t>
            </a:r>
          </a:p>
          <a:p>
            <a:pPr marL="457200" lvl="1" indent="-457200">
              <a:buFontTx/>
              <a:buAutoNum type="alphaLcPeriod"/>
            </a:pPr>
            <a:r>
              <a:rPr lang="en-US" dirty="0"/>
              <a:t>48 fl. oz.</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
        <p:nvSpPr>
          <p:cNvPr id="4" name="TextBox 3">
            <a:extLst>
              <a:ext uri="{FF2B5EF4-FFF2-40B4-BE49-F238E27FC236}">
                <a16:creationId xmlns:a16="http://schemas.microsoft.com/office/drawing/2014/main" id="{A30C21E8-E40F-4BC5-85BB-358C6B7ACBB5}"/>
              </a:ext>
            </a:extLst>
          </p:cNvPr>
          <p:cNvSpPr txBox="1"/>
          <p:nvPr/>
        </p:nvSpPr>
        <p:spPr>
          <a:xfrm>
            <a:off x="727588" y="4847314"/>
            <a:ext cx="11267767" cy="461665"/>
          </a:xfrm>
          <a:prstGeom prst="rect">
            <a:avLst/>
          </a:prstGeom>
          <a:noFill/>
          <a:ln w="12700">
            <a:solidFill>
              <a:schemeClr val="tx1"/>
            </a:solidFill>
          </a:ln>
        </p:spPr>
        <p:txBody>
          <a:bodyPr wrap="square" rtlCol="0">
            <a:spAutoFit/>
          </a:bodyPr>
          <a:lstStyle/>
          <a:p>
            <a:r>
              <a:rPr lang="en-US" sz="2400" dirty="0"/>
              <a:t>e.  The maximum use rate for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in any single application is 48 fl. oz./acre.  </a:t>
            </a:r>
          </a:p>
        </p:txBody>
      </p:sp>
      <p:sp>
        <p:nvSpPr>
          <p:cNvPr id="7" name="Rectangle 6">
            <a:extLst>
              <a:ext uri="{FF2B5EF4-FFF2-40B4-BE49-F238E27FC236}">
                <a16:creationId xmlns:a16="http://schemas.microsoft.com/office/drawing/2014/main" id="{3B709A70-71E2-4F49-8563-9F4FC854172E}"/>
              </a:ext>
            </a:extLst>
          </p:cNvPr>
          <p:cNvSpPr/>
          <p:nvPr/>
        </p:nvSpPr>
        <p:spPr>
          <a:xfrm>
            <a:off x="691834" y="3278391"/>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0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7A0583B-BF0A-45E3-AB1D-DE767472DEB1}"/>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Introduction</a:t>
            </a:r>
          </a:p>
        </p:txBody>
      </p:sp>
      <p:sp>
        <p:nvSpPr>
          <p:cNvPr id="3" name="Text Placeholder 3">
            <a:extLst>
              <a:ext uri="{FF2B5EF4-FFF2-40B4-BE49-F238E27FC236}">
                <a16:creationId xmlns:a16="http://schemas.microsoft.com/office/drawing/2014/main" id="{B17F9E6B-4A83-4A46-918E-9DB2A9611A0B}"/>
              </a:ext>
            </a:extLst>
          </p:cNvPr>
          <p:cNvSpPr txBox="1">
            <a:spLocks/>
          </p:cNvSpPr>
          <p:nvPr/>
        </p:nvSpPr>
        <p:spPr>
          <a:xfrm>
            <a:off x="361950" y="2047874"/>
            <a:ext cx="7705725" cy="469582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dirty="0"/>
              <a:t>Premix of two picolinic acid herbicides</a:t>
            </a:r>
          </a:p>
          <a:p>
            <a:pPr marL="804863" lvl="1" indent="-287338">
              <a:spcBef>
                <a:spcPts val="600"/>
              </a:spcBef>
              <a:spcAft>
                <a:spcPts val="600"/>
              </a:spcAft>
            </a:pPr>
            <a:r>
              <a:rPr lang="en-US" sz="2000" dirty="0" err="1"/>
              <a:t>Aminocyclopyrachlor</a:t>
            </a:r>
            <a:r>
              <a:rPr lang="en-US" sz="2000" dirty="0"/>
              <a:t> (ACP) - pyrimidine carboxylic acid </a:t>
            </a:r>
          </a:p>
          <a:p>
            <a:pPr marL="804863" lvl="1" indent="-287338">
              <a:spcBef>
                <a:spcPts val="600"/>
              </a:spcBef>
              <a:spcAft>
                <a:spcPts val="600"/>
              </a:spcAft>
            </a:pPr>
            <a:r>
              <a:rPr lang="en-US" sz="2000" dirty="0"/>
              <a:t>Triclopyr amine - pyridine carboxylic acid</a:t>
            </a:r>
          </a:p>
          <a:p>
            <a:pPr marL="517525" indent="-517525">
              <a:spcBef>
                <a:spcPts val="600"/>
              </a:spcBef>
              <a:spcAft>
                <a:spcPts val="600"/>
              </a:spcAft>
              <a:buNone/>
            </a:pPr>
            <a:r>
              <a:rPr lang="en-US" sz="2400" dirty="0"/>
              <a:t>POST-emergence control of many woody species &amp;    broadleaf weeds</a:t>
            </a:r>
          </a:p>
          <a:p>
            <a:pPr marL="517525" indent="-517525">
              <a:spcBef>
                <a:spcPts val="600"/>
              </a:spcBef>
              <a:spcAft>
                <a:spcPts val="600"/>
              </a:spcAft>
              <a:buNone/>
            </a:pPr>
            <a:r>
              <a:rPr lang="en-US" sz="2400" dirty="0"/>
              <a:t>Residual control of many troublesome broadleaf weeds</a:t>
            </a:r>
          </a:p>
        </p:txBody>
      </p:sp>
      <p:pic>
        <p:nvPicPr>
          <p:cNvPr id="4" name="Picture 3">
            <a:extLst>
              <a:ext uri="{FF2B5EF4-FFF2-40B4-BE49-F238E27FC236}">
                <a16:creationId xmlns:a16="http://schemas.microsoft.com/office/drawing/2014/main" id="{CDA16A49-67EB-4DD3-8F5E-1E13B13EBFCD}"/>
              </a:ext>
            </a:extLst>
          </p:cNvPr>
          <p:cNvPicPr>
            <a:picLocks noChangeAspect="1"/>
          </p:cNvPicPr>
          <p:nvPr/>
        </p:nvPicPr>
        <p:blipFill>
          <a:blip r:embed="rId2"/>
          <a:stretch>
            <a:fillRect/>
          </a:stretch>
        </p:blipFill>
        <p:spPr>
          <a:xfrm>
            <a:off x="8182803" y="190500"/>
            <a:ext cx="3849342" cy="6438900"/>
          </a:xfrm>
          <a:prstGeom prst="rect">
            <a:avLst/>
          </a:prstGeom>
          <a:ln w="12700">
            <a:solidFill>
              <a:schemeClr val="tx1"/>
            </a:solidFill>
          </a:ln>
        </p:spPr>
      </p:pic>
    </p:spTree>
    <p:extLst>
      <p:ext uri="{BB962C8B-B14F-4D97-AF65-F5344CB8AC3E}">
        <p14:creationId xmlns:p14="http://schemas.microsoft.com/office/powerpoint/2010/main" val="150184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a:extLst>
              <a:ext uri="{FF2B5EF4-FFF2-40B4-BE49-F238E27FC236}">
                <a16:creationId xmlns:a16="http://schemas.microsoft.com/office/drawing/2014/main" id="{F7770C21-7785-42F7-9130-C0F8A1372A5B}"/>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endParaRPr lang="en-US" i="1" dirty="0"/>
          </a:p>
        </p:txBody>
      </p:sp>
      <p:graphicFrame>
        <p:nvGraphicFramePr>
          <p:cNvPr id="5" name="Table 4">
            <a:extLst>
              <a:ext uri="{FF2B5EF4-FFF2-40B4-BE49-F238E27FC236}">
                <a16:creationId xmlns:a16="http://schemas.microsoft.com/office/drawing/2014/main" id="{B21950E3-2CF8-426F-89AB-1BF3E2764462}"/>
              </a:ext>
            </a:extLst>
          </p:cNvPr>
          <p:cNvGraphicFramePr>
            <a:graphicFrameLocks noGrp="1"/>
          </p:cNvGraphicFramePr>
          <p:nvPr>
            <p:extLst>
              <p:ext uri="{D42A27DB-BD31-4B8C-83A1-F6EECF244321}">
                <p14:modId xmlns:p14="http://schemas.microsoft.com/office/powerpoint/2010/main" val="1955626111"/>
              </p:ext>
            </p:extLst>
          </p:nvPr>
        </p:nvGraphicFramePr>
        <p:xfrm>
          <a:off x="209512" y="2030158"/>
          <a:ext cx="7887886" cy="4492563"/>
        </p:xfrm>
        <a:graphic>
          <a:graphicData uri="http://schemas.openxmlformats.org/drawingml/2006/table">
            <a:tbl>
              <a:tblPr firstRow="1" bandRow="1">
                <a:tableStyleId>{5C22544A-7EE6-4342-B048-85BDC9FD1C3A}</a:tableStyleId>
              </a:tblPr>
              <a:tblGrid>
                <a:gridCol w="7887886">
                  <a:extLst>
                    <a:ext uri="{9D8B030D-6E8A-4147-A177-3AD203B41FA5}">
                      <a16:colId xmlns:a16="http://schemas.microsoft.com/office/drawing/2014/main" val="1994869477"/>
                    </a:ext>
                  </a:extLst>
                </a:gridCol>
              </a:tblGrid>
              <a:tr h="421178">
                <a:tc>
                  <a:txBody>
                    <a:bodyPr/>
                    <a:lstStyle/>
                    <a:p>
                      <a:r>
                        <a:rPr lang="en-US" dirty="0"/>
                        <a:t>Invora</a:t>
                      </a:r>
                      <a:r>
                        <a:rPr lang="en-US" baseline="30000" dirty="0"/>
                        <a:t>™</a:t>
                      </a:r>
                      <a:r>
                        <a:rPr lang="en-US" dirty="0"/>
                        <a:t> Herbicide Labeling</a:t>
                      </a:r>
                    </a:p>
                  </a:txBody>
                  <a:tcPr/>
                </a:tc>
                <a:extLst>
                  <a:ext uri="{0D108BD9-81ED-4DB2-BD59-A6C34878D82A}">
                    <a16:rowId xmlns:a16="http://schemas.microsoft.com/office/drawing/2014/main" val="1522713139"/>
                  </a:ext>
                </a:extLst>
              </a:tr>
              <a:tr h="456276">
                <a:tc>
                  <a:txBody>
                    <a:bodyPr/>
                    <a:lstStyle/>
                    <a:p>
                      <a:r>
                        <a:rPr kumimoji="0" lang="en-US" sz="2000" u="none" strike="noStrike" kern="1200" cap="none" spc="0" normalizeH="0" baseline="0" noProof="0" dirty="0">
                          <a:ln>
                            <a:noFill/>
                          </a:ln>
                          <a:effectLst/>
                          <a:uLnTx/>
                          <a:uFillTx/>
                        </a:rPr>
                        <a:t>DO NOT apply to hay production fields</a:t>
                      </a:r>
                      <a:endParaRPr lang="en-US" sz="2000" dirty="0"/>
                    </a:p>
                  </a:txBody>
                  <a:tcPr anchor="ctr"/>
                </a:tc>
                <a:extLst>
                  <a:ext uri="{0D108BD9-81ED-4DB2-BD59-A6C34878D82A}">
                    <a16:rowId xmlns:a16="http://schemas.microsoft.com/office/drawing/2014/main" val="2709729263"/>
                  </a:ext>
                </a:extLst>
              </a:tr>
              <a:tr h="456276">
                <a:tc>
                  <a:txBody>
                    <a:bodyPr/>
                    <a:lstStyle/>
                    <a:p>
                      <a:r>
                        <a:rPr lang="en-US" sz="2000" dirty="0"/>
                        <a:t>DO NOT apply to public lands</a:t>
                      </a:r>
                    </a:p>
                  </a:txBody>
                  <a:tcPr anchor="ctr"/>
                </a:tc>
                <a:extLst>
                  <a:ext uri="{0D108BD9-81ED-4DB2-BD59-A6C34878D82A}">
                    <a16:rowId xmlns:a16="http://schemas.microsoft.com/office/drawing/2014/main" val="3910918691"/>
                  </a:ext>
                </a:extLst>
              </a:tr>
              <a:tr h="456276">
                <a:tc>
                  <a:txBody>
                    <a:bodyPr/>
                    <a:lstStyle/>
                    <a:p>
                      <a:r>
                        <a:rPr kumimoji="0" lang="en-US" sz="2000" u="none" strike="noStrike" kern="1200" cap="none" spc="0" normalizeH="0" baseline="0" noProof="0" dirty="0">
                          <a:ln>
                            <a:noFill/>
                          </a:ln>
                          <a:effectLst/>
                          <a:uLnTx/>
                          <a:uFillTx/>
                        </a:rPr>
                        <a:t>Landowner notification for leased lands</a:t>
                      </a:r>
                      <a:endParaRPr lang="en-US" sz="2000" dirty="0"/>
                    </a:p>
                  </a:txBody>
                  <a:tcPr anchor="ctr"/>
                </a:tc>
                <a:extLst>
                  <a:ext uri="{0D108BD9-81ED-4DB2-BD59-A6C34878D82A}">
                    <a16:rowId xmlns:a16="http://schemas.microsoft.com/office/drawing/2014/main" val="2110035843"/>
                  </a:ext>
                </a:extLst>
              </a:tr>
              <a:tr h="456276">
                <a:tc>
                  <a:txBody>
                    <a:bodyPr/>
                    <a:lstStyle/>
                    <a:p>
                      <a:r>
                        <a:rPr kumimoji="0" lang="en-US" sz="2000" u="none" strike="noStrike" kern="1200" cap="none" spc="0" normalizeH="0" baseline="0" noProof="0" dirty="0">
                          <a:ln>
                            <a:noFill/>
                          </a:ln>
                          <a:effectLst/>
                          <a:uLnTx/>
                          <a:uFillTx/>
                        </a:rPr>
                        <a:t>24 month manure and vegetation management restriction for composting</a:t>
                      </a:r>
                      <a:endParaRPr lang="en-US" sz="2000" dirty="0"/>
                    </a:p>
                  </a:txBody>
                  <a:tcPr anchor="ctr"/>
                </a:tc>
                <a:extLst>
                  <a:ext uri="{0D108BD9-81ED-4DB2-BD59-A6C34878D82A}">
                    <a16:rowId xmlns:a16="http://schemas.microsoft.com/office/drawing/2014/main" val="3644566175"/>
                  </a:ext>
                </a:extLst>
              </a:tr>
              <a:tr h="1333729">
                <a:tc>
                  <a:txBody>
                    <a:bodyPr/>
                    <a:lstStyle/>
                    <a:p>
                      <a:pPr marL="0" marR="0" lvl="0" indent="0" algn="l" defTabSz="1219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rPr>
                        <a:t>Defined buffer zones:</a:t>
                      </a:r>
                    </a:p>
                    <a:p>
                      <a:pPr marL="702900" marR="0" lvl="1"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for property lines</a:t>
                      </a:r>
                    </a:p>
                    <a:p>
                      <a:pPr marL="702900" marR="0" lvl="1"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around water bodies</a:t>
                      </a:r>
                      <a:endParaRPr lang="en-US" sz="2000" dirty="0"/>
                    </a:p>
                  </a:txBody>
                  <a:tcPr anchor="ctr"/>
                </a:tc>
                <a:extLst>
                  <a:ext uri="{0D108BD9-81ED-4DB2-BD59-A6C34878D82A}">
                    <a16:rowId xmlns:a16="http://schemas.microsoft.com/office/drawing/2014/main" val="322363415"/>
                  </a:ext>
                </a:extLst>
              </a:tr>
              <a:tr h="456276">
                <a:tc>
                  <a:txBody>
                    <a:bodyPr/>
                    <a:lstStyle/>
                    <a:p>
                      <a:r>
                        <a:rPr kumimoji="0" lang="en-US" sz="2000" u="none" strike="noStrike" kern="1200" cap="none" spc="0" normalizeH="0" baseline="0" noProof="0" dirty="0">
                          <a:ln>
                            <a:noFill/>
                          </a:ln>
                          <a:effectLst/>
                          <a:uLnTx/>
                          <a:uFillTx/>
                        </a:rPr>
                        <a:t>Applications to or around desirable species</a:t>
                      </a:r>
                      <a:endParaRPr lang="en-US" sz="2000" dirty="0"/>
                    </a:p>
                  </a:txBody>
                  <a:tcPr anchor="ctr"/>
                </a:tc>
                <a:extLst>
                  <a:ext uri="{0D108BD9-81ED-4DB2-BD59-A6C34878D82A}">
                    <a16:rowId xmlns:a16="http://schemas.microsoft.com/office/drawing/2014/main" val="165959508"/>
                  </a:ext>
                </a:extLst>
              </a:tr>
              <a:tr h="456276">
                <a:tc>
                  <a:txBody>
                    <a:bodyPr/>
                    <a:lstStyle/>
                    <a:p>
                      <a:pPr algn="ctr"/>
                      <a:r>
                        <a:rPr kumimoji="0" lang="en-US" sz="2000" u="none" strike="noStrike" kern="1200" cap="none" spc="0" normalizeH="0" baseline="0" noProof="0" dirty="0">
                          <a:ln>
                            <a:noFill/>
                          </a:ln>
                          <a:effectLst/>
                          <a:uLnTx/>
                          <a:uFillTx/>
                        </a:rPr>
                        <a:t>Read and follow all product label directions, restrictions, &amp; precautions.</a:t>
                      </a:r>
                      <a:endParaRPr lang="en-US" sz="2000" b="1" dirty="0"/>
                    </a:p>
                  </a:txBody>
                  <a:tcPr anchor="ctr">
                    <a:solidFill>
                      <a:schemeClr val="bg1"/>
                    </a:solidFill>
                  </a:tcPr>
                </a:tc>
                <a:extLst>
                  <a:ext uri="{0D108BD9-81ED-4DB2-BD59-A6C34878D82A}">
                    <a16:rowId xmlns:a16="http://schemas.microsoft.com/office/drawing/2014/main" val="1909151453"/>
                  </a:ext>
                </a:extLst>
              </a:tr>
            </a:tbl>
          </a:graphicData>
        </a:graphic>
      </p:graphicFrame>
      <p:sp>
        <p:nvSpPr>
          <p:cNvPr id="6" name="Title 2">
            <a:extLst>
              <a:ext uri="{FF2B5EF4-FFF2-40B4-BE49-F238E27FC236}">
                <a16:creationId xmlns:a16="http://schemas.microsoft.com/office/drawing/2014/main" id="{71C085E2-E7DB-4BFA-B1E8-4FFEEDB22558}"/>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Introduction</a:t>
            </a:r>
          </a:p>
        </p:txBody>
      </p:sp>
      <p:sp>
        <p:nvSpPr>
          <p:cNvPr id="7" name="Subtitle 1">
            <a:extLst>
              <a:ext uri="{FF2B5EF4-FFF2-40B4-BE49-F238E27FC236}">
                <a16:creationId xmlns:a16="http://schemas.microsoft.com/office/drawing/2014/main" id="{A1EEC35B-1223-4BE0-AD8F-150BDCD6F9FF}"/>
              </a:ext>
            </a:extLst>
          </p:cNvPr>
          <p:cNvSpPr txBox="1">
            <a:spLocks/>
          </p:cNvSpPr>
          <p:nvPr/>
        </p:nvSpPr>
        <p:spPr>
          <a:xfrm>
            <a:off x="980110" y="12906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Select Label Restrictions</a:t>
            </a:r>
          </a:p>
        </p:txBody>
      </p:sp>
      <p:pic>
        <p:nvPicPr>
          <p:cNvPr id="8" name="Picture 7">
            <a:extLst>
              <a:ext uri="{FF2B5EF4-FFF2-40B4-BE49-F238E27FC236}">
                <a16:creationId xmlns:a16="http://schemas.microsoft.com/office/drawing/2014/main" id="{AB38DD3A-A799-4A13-B335-E7F5D1C247A2}"/>
              </a:ext>
            </a:extLst>
          </p:cNvPr>
          <p:cNvPicPr>
            <a:picLocks noChangeAspect="1"/>
          </p:cNvPicPr>
          <p:nvPr/>
        </p:nvPicPr>
        <p:blipFill>
          <a:blip r:embed="rId2"/>
          <a:stretch>
            <a:fillRect/>
          </a:stretch>
        </p:blipFill>
        <p:spPr>
          <a:xfrm>
            <a:off x="8182803" y="190500"/>
            <a:ext cx="3849342" cy="6438900"/>
          </a:xfrm>
          <a:prstGeom prst="rect">
            <a:avLst/>
          </a:prstGeom>
          <a:ln w="12700">
            <a:solidFill>
              <a:schemeClr val="tx1"/>
            </a:solidFill>
          </a:ln>
        </p:spPr>
      </p:pic>
    </p:spTree>
    <p:extLst>
      <p:ext uri="{BB962C8B-B14F-4D97-AF65-F5344CB8AC3E}">
        <p14:creationId xmlns:p14="http://schemas.microsoft.com/office/powerpoint/2010/main" val="91750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085DB9-FC92-41E3-947C-8C78194BE70B}"/>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endParaRPr lang="en-US" i="1" dirty="0"/>
          </a:p>
        </p:txBody>
      </p:sp>
      <p:graphicFrame>
        <p:nvGraphicFramePr>
          <p:cNvPr id="3" name="Table 2">
            <a:extLst>
              <a:ext uri="{FF2B5EF4-FFF2-40B4-BE49-F238E27FC236}">
                <a16:creationId xmlns:a16="http://schemas.microsoft.com/office/drawing/2014/main" id="{6206F7B7-63C3-4DB7-8388-F82049B626AB}"/>
              </a:ext>
            </a:extLst>
          </p:cNvPr>
          <p:cNvGraphicFramePr>
            <a:graphicFrameLocks noGrp="1"/>
          </p:cNvGraphicFramePr>
          <p:nvPr>
            <p:extLst>
              <p:ext uri="{D42A27DB-BD31-4B8C-83A1-F6EECF244321}">
                <p14:modId xmlns:p14="http://schemas.microsoft.com/office/powerpoint/2010/main" val="3051213958"/>
              </p:ext>
            </p:extLst>
          </p:nvPr>
        </p:nvGraphicFramePr>
        <p:xfrm>
          <a:off x="176463" y="1820836"/>
          <a:ext cx="11839074" cy="4879684"/>
        </p:xfrm>
        <a:graphic>
          <a:graphicData uri="http://schemas.openxmlformats.org/drawingml/2006/table">
            <a:tbl>
              <a:tblPr firstRow="1" bandRow="1">
                <a:tableStyleId>{5C22544A-7EE6-4342-B048-85BDC9FD1C3A}</a:tableStyleId>
              </a:tblPr>
              <a:tblGrid>
                <a:gridCol w="11839074">
                  <a:extLst>
                    <a:ext uri="{9D8B030D-6E8A-4147-A177-3AD203B41FA5}">
                      <a16:colId xmlns:a16="http://schemas.microsoft.com/office/drawing/2014/main" val="1994869477"/>
                    </a:ext>
                  </a:extLst>
                </a:gridCol>
              </a:tblGrid>
              <a:tr h="1557364">
                <a:tc>
                  <a:txBody>
                    <a:bodyPr/>
                    <a:lstStyle/>
                    <a:p>
                      <a:endParaRPr lang="en-US" dirty="0"/>
                    </a:p>
                    <a:p>
                      <a:endParaRPr lang="en-US" dirty="0"/>
                    </a:p>
                    <a:p>
                      <a:r>
                        <a:rPr lang="en-US" sz="2400" dirty="0"/>
                        <a:t>Applicator Requirements</a:t>
                      </a:r>
                      <a:r>
                        <a:rPr lang="en-US" sz="2400" dirty="0">
                          <a:highlight>
                            <a:srgbClr val="FF0000"/>
                          </a:highlight>
                        </a:rPr>
                        <a:t> </a:t>
                      </a:r>
                    </a:p>
                  </a:txBody>
                  <a:tcPr anchor="ctr"/>
                </a:tc>
                <a:extLst>
                  <a:ext uri="{0D108BD9-81ED-4DB2-BD59-A6C34878D82A}">
                    <a16:rowId xmlns:a16="http://schemas.microsoft.com/office/drawing/2014/main" val="1522713139"/>
                  </a:ext>
                </a:extLst>
              </a:tr>
              <a:tr h="370840">
                <a:tc>
                  <a:txBody>
                    <a:bodyPr/>
                    <a:lstStyle/>
                    <a:p>
                      <a:r>
                        <a:rPr kumimoji="0" lang="en-US" sz="2200" b="1" u="none" strike="noStrike" kern="1200" cap="none" spc="0" normalizeH="0" baseline="0" noProof="0" dirty="0">
                          <a:ln>
                            <a:noFill/>
                          </a:ln>
                          <a:effectLst/>
                          <a:uLnTx/>
                          <a:uFillTx/>
                        </a:rPr>
                        <a:t>DO NOT apply this product:</a:t>
                      </a:r>
                      <a:endParaRPr lang="en-US" sz="2200" b="1" dirty="0"/>
                    </a:p>
                  </a:txBody>
                  <a:tcPr anchor="ctr"/>
                </a:tc>
                <a:extLst>
                  <a:ext uri="{0D108BD9-81ED-4DB2-BD59-A6C34878D82A}">
                    <a16:rowId xmlns:a16="http://schemas.microsoft.com/office/drawing/2014/main" val="2709729263"/>
                  </a:ext>
                </a:extLst>
              </a:tr>
              <a:tr h="370840">
                <a:tc>
                  <a:txBody>
                    <a:bodyPr/>
                    <a:lstStyle/>
                    <a:p>
                      <a:pPr marL="342900" indent="-342900">
                        <a:buFont typeface="Arial" panose="020B0604020202020204" pitchFamily="34" charset="0"/>
                        <a:buChar char="•"/>
                      </a:pPr>
                      <a:r>
                        <a:rPr lang="en-US" sz="2200" dirty="0"/>
                        <a:t>to sites where vegetation will be harvested or manure will be collected within 2 years</a:t>
                      </a:r>
                    </a:p>
                  </a:txBody>
                  <a:tcPr anchor="ctr"/>
                </a:tc>
                <a:extLst>
                  <a:ext uri="{0D108BD9-81ED-4DB2-BD59-A6C34878D82A}">
                    <a16:rowId xmlns:a16="http://schemas.microsoft.com/office/drawing/2014/main" val="3910918691"/>
                  </a:ext>
                </a:extLst>
              </a:tr>
              <a:tr h="370840">
                <a:tc>
                  <a:txBody>
                    <a:bodyPr/>
                    <a:lstStyle/>
                    <a:p>
                      <a:pPr marL="342900" marR="0" lvl="0" indent="-34290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broadcast within 100 ft. of property lines, free-flowing water bodies, water bodies shared among property owners, or outer banks of irrigation ditches or canals</a:t>
                      </a:r>
                    </a:p>
                  </a:txBody>
                  <a:tcPr anchor="ctr"/>
                </a:tc>
                <a:extLst>
                  <a:ext uri="{0D108BD9-81ED-4DB2-BD59-A6C34878D82A}">
                    <a16:rowId xmlns:a16="http://schemas.microsoft.com/office/drawing/2014/main" val="2110035843"/>
                  </a:ext>
                </a:extLst>
              </a:tr>
              <a:tr h="370840">
                <a:tc>
                  <a:txBody>
                    <a:bodyPr/>
                    <a:lstStyle/>
                    <a:p>
                      <a:pPr marL="342900" marR="0" lvl="0" indent="-34290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directly to or allow to drift into water</a:t>
                      </a:r>
                    </a:p>
                  </a:txBody>
                  <a:tcPr anchor="ctr"/>
                </a:tc>
                <a:extLst>
                  <a:ext uri="{0D108BD9-81ED-4DB2-BD59-A6C34878D82A}">
                    <a16:rowId xmlns:a16="http://schemas.microsoft.com/office/drawing/2014/main" val="3644566175"/>
                  </a:ext>
                </a:extLst>
              </a:tr>
              <a:tr h="370840">
                <a:tc>
                  <a:txBody>
                    <a:bodyPr/>
                    <a:lstStyle/>
                    <a:p>
                      <a:pPr marL="342900" marR="0" lvl="0"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dirty="0"/>
                        <a:t>in the root zone of or directly to desirable vegetation</a:t>
                      </a:r>
                    </a:p>
                  </a:txBody>
                  <a:tcPr anchor="ctr"/>
                </a:tc>
                <a:extLst>
                  <a:ext uri="{0D108BD9-81ED-4DB2-BD59-A6C34878D82A}">
                    <a16:rowId xmlns:a16="http://schemas.microsoft.com/office/drawing/2014/main" val="322363415"/>
                  </a:ext>
                </a:extLst>
              </a:tr>
              <a:tr h="370840">
                <a:tc>
                  <a:txBody>
                    <a:bodyPr/>
                    <a:lstStyle/>
                    <a:p>
                      <a:pPr marL="342900" marR="0" lvl="0"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u="none" strike="noStrike" kern="1200" cap="none" spc="0" normalizeH="0" baseline="0" noProof="0" dirty="0">
                          <a:ln>
                            <a:noFill/>
                          </a:ln>
                          <a:effectLst/>
                          <a:uLnTx/>
                          <a:uFillTx/>
                        </a:rPr>
                        <a:t>if conditions favor movement off site</a:t>
                      </a:r>
                      <a:endParaRPr kumimoji="0" lang="en-US" sz="2200" b="0" i="0" u="none" strike="noStrike" kern="1200" cap="none" spc="0" normalizeH="0" baseline="0" noProof="0" dirty="0">
                        <a:ln>
                          <a:noFill/>
                        </a:ln>
                        <a:solidFill>
                          <a:srgbClr val="000000"/>
                        </a:solidFill>
                        <a:effectLst/>
                        <a:uLnTx/>
                        <a:uFillTx/>
                        <a:latin typeface="+mn-lt"/>
                        <a:cs typeface="+mn-cs"/>
                      </a:endParaRPr>
                    </a:p>
                  </a:txBody>
                  <a:tcPr anchor="ctr"/>
                </a:tc>
                <a:extLst>
                  <a:ext uri="{0D108BD9-81ED-4DB2-BD59-A6C34878D82A}">
                    <a16:rowId xmlns:a16="http://schemas.microsoft.com/office/drawing/2014/main" val="165959508"/>
                  </a:ext>
                </a:extLst>
              </a:tr>
              <a:tr h="370840">
                <a:tc>
                  <a:txBody>
                    <a:bodyPr/>
                    <a:lstStyle/>
                    <a:p>
                      <a:pPr algn="ctr"/>
                      <a:r>
                        <a:rPr kumimoji="0" lang="en-US" sz="2200" u="none" strike="noStrike" kern="1200" cap="none" spc="0" normalizeH="0" baseline="0" noProof="0" dirty="0">
                          <a:ln>
                            <a:noFill/>
                          </a:ln>
                          <a:effectLst/>
                          <a:uLnTx/>
                          <a:uFillTx/>
                        </a:rPr>
                        <a:t>Read and follow all product label directions, restrictions, &amp; precautions.</a:t>
                      </a:r>
                      <a:endParaRPr lang="en-US" sz="2200" b="1" dirty="0"/>
                    </a:p>
                  </a:txBody>
                  <a:tcPr anchor="ctr">
                    <a:solidFill>
                      <a:schemeClr val="bg1"/>
                    </a:solidFill>
                  </a:tcPr>
                </a:tc>
                <a:extLst>
                  <a:ext uri="{0D108BD9-81ED-4DB2-BD59-A6C34878D82A}">
                    <a16:rowId xmlns:a16="http://schemas.microsoft.com/office/drawing/2014/main" val="1909151453"/>
                  </a:ext>
                </a:extLst>
              </a:tr>
            </a:tbl>
          </a:graphicData>
        </a:graphic>
      </p:graphicFrame>
      <p:sp>
        <p:nvSpPr>
          <p:cNvPr id="4" name="Subtitle 1">
            <a:extLst>
              <a:ext uri="{FF2B5EF4-FFF2-40B4-BE49-F238E27FC236}">
                <a16:creationId xmlns:a16="http://schemas.microsoft.com/office/drawing/2014/main" id="{257C91F6-6DC3-41A3-90B3-AFA9C5B2C5A9}"/>
              </a:ext>
            </a:extLst>
          </p:cNvPr>
          <p:cNvSpPr txBox="1">
            <a:spLocks/>
          </p:cNvSpPr>
          <p:nvPr/>
        </p:nvSpPr>
        <p:spPr>
          <a:xfrm>
            <a:off x="973997" y="1066361"/>
            <a:ext cx="10799867" cy="653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For use on </a:t>
            </a:r>
            <a:r>
              <a:rPr lang="en-US" sz="2400" b="1" u="sng" dirty="0">
                <a:solidFill>
                  <a:srgbClr val="0070C0"/>
                </a:solidFill>
              </a:rPr>
              <a:t>privately-owned</a:t>
            </a:r>
            <a:r>
              <a:rPr lang="en-US" sz="2400" dirty="0">
                <a:solidFill>
                  <a:srgbClr val="0070C0"/>
                </a:solidFill>
              </a:rPr>
              <a:t>, </a:t>
            </a:r>
            <a:r>
              <a:rPr lang="en-US" sz="2400" b="1" u="sng" dirty="0">
                <a:solidFill>
                  <a:srgbClr val="0070C0"/>
                </a:solidFill>
              </a:rPr>
              <a:t>non-hayed</a:t>
            </a:r>
            <a:r>
              <a:rPr lang="en-US" sz="2400" dirty="0">
                <a:solidFill>
                  <a:srgbClr val="0070C0"/>
                </a:solidFill>
              </a:rPr>
              <a:t>, rangeland and perennial grasslands managed as rangelands in the states of Arizona, New Mexico, Oklahoma, and Texas</a:t>
            </a:r>
          </a:p>
        </p:txBody>
      </p:sp>
      <p:pic>
        <p:nvPicPr>
          <p:cNvPr id="6" name="Picture 5">
            <a:extLst>
              <a:ext uri="{FF2B5EF4-FFF2-40B4-BE49-F238E27FC236}">
                <a16:creationId xmlns:a16="http://schemas.microsoft.com/office/drawing/2014/main" id="{84178EB8-C9CF-4909-915B-366E0810DE3C}"/>
              </a:ext>
            </a:extLst>
          </p:cNvPr>
          <p:cNvPicPr>
            <a:picLocks noChangeAspect="1"/>
          </p:cNvPicPr>
          <p:nvPr/>
        </p:nvPicPr>
        <p:blipFill>
          <a:blip r:embed="rId2"/>
          <a:stretch>
            <a:fillRect/>
          </a:stretch>
        </p:blipFill>
        <p:spPr>
          <a:xfrm>
            <a:off x="10688234" y="2004839"/>
            <a:ext cx="1179249" cy="1188720"/>
          </a:xfrm>
          <a:prstGeom prst="rect">
            <a:avLst/>
          </a:prstGeom>
        </p:spPr>
      </p:pic>
      <p:pic>
        <p:nvPicPr>
          <p:cNvPr id="7" name="Picture 6">
            <a:extLst>
              <a:ext uri="{FF2B5EF4-FFF2-40B4-BE49-F238E27FC236}">
                <a16:creationId xmlns:a16="http://schemas.microsoft.com/office/drawing/2014/main" id="{9CEC5F2A-5055-4DFA-A4EA-B47324EC4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701" y="1989899"/>
            <a:ext cx="3000792" cy="1188720"/>
          </a:xfrm>
          <a:prstGeom prst="rect">
            <a:avLst/>
          </a:prstGeom>
          <a:ln>
            <a:solidFill>
              <a:schemeClr val="tx1"/>
            </a:solidFill>
          </a:ln>
        </p:spPr>
      </p:pic>
      <p:pic>
        <p:nvPicPr>
          <p:cNvPr id="8" name="Picture 7">
            <a:extLst>
              <a:ext uri="{FF2B5EF4-FFF2-40B4-BE49-F238E27FC236}">
                <a16:creationId xmlns:a16="http://schemas.microsoft.com/office/drawing/2014/main" id="{029698DB-B621-4D9F-85A6-2B520D324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302" y="2004507"/>
            <a:ext cx="1138350" cy="1188720"/>
          </a:xfrm>
          <a:prstGeom prst="rect">
            <a:avLst/>
          </a:prstGeom>
          <a:ln>
            <a:solidFill>
              <a:schemeClr val="tx1"/>
            </a:solidFill>
          </a:ln>
        </p:spPr>
      </p:pic>
      <p:sp>
        <p:nvSpPr>
          <p:cNvPr id="9" name="Title 2">
            <a:extLst>
              <a:ext uri="{FF2B5EF4-FFF2-40B4-BE49-F238E27FC236}">
                <a16:creationId xmlns:a16="http://schemas.microsoft.com/office/drawing/2014/main" id="{8A8CBCE6-0366-4F98-B8E4-C85F4F93D365}"/>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Label Requirements</a:t>
            </a:r>
          </a:p>
        </p:txBody>
      </p:sp>
    </p:spTree>
    <p:extLst>
      <p:ext uri="{BB962C8B-B14F-4D97-AF65-F5344CB8AC3E}">
        <p14:creationId xmlns:p14="http://schemas.microsoft.com/office/powerpoint/2010/main" val="69716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967275-71F9-45C5-9631-62D8E47D29A1}"/>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endParaRPr lang="en-US" i="1" dirty="0"/>
          </a:p>
        </p:txBody>
      </p:sp>
      <p:graphicFrame>
        <p:nvGraphicFramePr>
          <p:cNvPr id="3" name="Table 2">
            <a:extLst>
              <a:ext uri="{FF2B5EF4-FFF2-40B4-BE49-F238E27FC236}">
                <a16:creationId xmlns:a16="http://schemas.microsoft.com/office/drawing/2014/main" id="{DAEEB16C-7DF5-4B9E-AD07-30E4DF702539}"/>
              </a:ext>
            </a:extLst>
          </p:cNvPr>
          <p:cNvGraphicFramePr>
            <a:graphicFrameLocks noGrp="1"/>
          </p:cNvGraphicFramePr>
          <p:nvPr/>
        </p:nvGraphicFramePr>
        <p:xfrm>
          <a:off x="176463" y="1820836"/>
          <a:ext cx="11903242" cy="4790784"/>
        </p:xfrm>
        <a:graphic>
          <a:graphicData uri="http://schemas.openxmlformats.org/drawingml/2006/table">
            <a:tbl>
              <a:tblPr firstRow="1" bandRow="1">
                <a:tableStyleId>{5C22544A-7EE6-4342-B048-85BDC9FD1C3A}</a:tableStyleId>
              </a:tblPr>
              <a:tblGrid>
                <a:gridCol w="11903242">
                  <a:extLst>
                    <a:ext uri="{9D8B030D-6E8A-4147-A177-3AD203B41FA5}">
                      <a16:colId xmlns:a16="http://schemas.microsoft.com/office/drawing/2014/main" val="1994869477"/>
                    </a:ext>
                  </a:extLst>
                </a:gridCol>
              </a:tblGrid>
              <a:tr h="1559904">
                <a:tc>
                  <a:txBody>
                    <a:bodyPr/>
                    <a:lstStyle/>
                    <a:p>
                      <a:endParaRPr lang="en-US" dirty="0"/>
                    </a:p>
                    <a:p>
                      <a:endParaRPr lang="en-US" dirty="0"/>
                    </a:p>
                    <a:p>
                      <a:r>
                        <a:rPr lang="en-US" sz="2400" dirty="0"/>
                        <a:t>Land Manager Requirements</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522713139"/>
                  </a:ext>
                </a:extLst>
              </a:tr>
              <a:tr h="370840">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sz="2200" b="1" dirty="0"/>
                        <a:t>For 2 years after treatment:</a:t>
                      </a:r>
                    </a:p>
                  </a:txBody>
                  <a:tcPr anchor="ctr"/>
                </a:tc>
                <a:extLst>
                  <a:ext uri="{0D108BD9-81ED-4DB2-BD59-A6C34878D82A}">
                    <a16:rowId xmlns:a16="http://schemas.microsoft.com/office/drawing/2014/main" val="2709729263"/>
                  </a:ext>
                </a:extLst>
              </a:tr>
              <a:tr h="370840">
                <a:tc>
                  <a:txBody>
                    <a:bodyPr/>
                    <a:lstStyle/>
                    <a:p>
                      <a:pPr marL="688975" indent="-349250">
                        <a:spcBef>
                          <a:spcPts val="0"/>
                        </a:spcBef>
                        <a:spcAft>
                          <a:spcPts val="600"/>
                        </a:spcAft>
                        <a:buFont typeface="Arial" panose="020B0604020202020204" pitchFamily="34" charset="0"/>
                        <a:buChar char="•"/>
                      </a:pPr>
                      <a:r>
                        <a:rPr lang="en-US" sz="2200" u="sng" dirty="0"/>
                        <a:t>herbaceous vegetation</a:t>
                      </a:r>
                      <a:r>
                        <a:rPr lang="en-US" sz="2200" dirty="0"/>
                        <a:t> cannot be harvested, moved off-site, composted, or used as </a:t>
                      </a:r>
                      <a:r>
                        <a:rPr lang="en-US" sz="2200" strike="noStrike" dirty="0"/>
                        <a:t>soil amendment or mulch</a:t>
                      </a:r>
                    </a:p>
                  </a:txBody>
                  <a:tcPr anchor="ctr"/>
                </a:tc>
                <a:extLst>
                  <a:ext uri="{0D108BD9-81ED-4DB2-BD59-A6C34878D82A}">
                    <a16:rowId xmlns:a16="http://schemas.microsoft.com/office/drawing/2014/main" val="3910918691"/>
                  </a:ext>
                </a:extLst>
              </a:tr>
              <a:tr h="370840">
                <a:tc>
                  <a:txBody>
                    <a:bodyPr/>
                    <a:lstStyle/>
                    <a:p>
                      <a:pPr marL="688975" marR="0" lvl="0" indent="-3492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u="sng" dirty="0"/>
                        <a:t>manure</a:t>
                      </a:r>
                      <a:r>
                        <a:rPr lang="en-US" sz="2200" dirty="0"/>
                        <a:t> resulting on treatment site cannot be composted, used as soil amendment or mushroom spawn</a:t>
                      </a:r>
                    </a:p>
                  </a:txBody>
                  <a:tcPr anchor="ctr"/>
                </a:tc>
                <a:extLst>
                  <a:ext uri="{0D108BD9-81ED-4DB2-BD59-A6C34878D82A}">
                    <a16:rowId xmlns:a16="http://schemas.microsoft.com/office/drawing/2014/main" val="2110035843"/>
                  </a:ext>
                </a:extLst>
              </a:tr>
              <a:tr h="370840">
                <a:tc>
                  <a:txBody>
                    <a:bodyPr/>
                    <a:lstStyle/>
                    <a:p>
                      <a:pPr marL="688975" marR="0" lvl="0" indent="-34925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u="sng" dirty="0"/>
                        <a:t>purge livestock for 3 days</a:t>
                      </a:r>
                      <a:r>
                        <a:rPr lang="en-US" sz="2200" dirty="0"/>
                        <a:t> before transport</a:t>
                      </a:r>
                    </a:p>
                  </a:txBody>
                  <a:tcPr anchor="ctr"/>
                </a:tc>
                <a:extLst>
                  <a:ext uri="{0D108BD9-81ED-4DB2-BD59-A6C34878D82A}">
                    <a16:rowId xmlns:a16="http://schemas.microsoft.com/office/drawing/2014/main" val="3644566175"/>
                  </a:ext>
                </a:extLst>
              </a:tr>
              <a:tr h="370840">
                <a:tc>
                  <a:txBody>
                    <a:bodyPr/>
                    <a:lstStyle/>
                    <a:p>
                      <a:pPr marL="0" marR="0" lvl="0" indent="0" algn="l" defTabSz="1219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u="sng" dirty="0"/>
                        <a:t>Treated brush</a:t>
                      </a:r>
                      <a:r>
                        <a:rPr lang="en-US" sz="2200" dirty="0"/>
                        <a:t> must degrade on site</a:t>
                      </a:r>
                    </a:p>
                  </a:txBody>
                  <a:tcPr anchor="ctr"/>
                </a:tc>
                <a:extLst>
                  <a:ext uri="{0D108BD9-81ED-4DB2-BD59-A6C34878D82A}">
                    <a16:rowId xmlns:a16="http://schemas.microsoft.com/office/drawing/2014/main" val="322363415"/>
                  </a:ext>
                </a:extLst>
              </a:tr>
              <a:tr h="370840">
                <a:tc>
                  <a:txBody>
                    <a:bodyPr/>
                    <a:lstStyle/>
                    <a:p>
                      <a:pPr algn="ctr"/>
                      <a:r>
                        <a:rPr kumimoji="0" lang="en-US" sz="2200" b="1" i="0" u="none" strike="noStrike" kern="1200" cap="none" spc="0" normalizeH="0" baseline="0" noProof="0" dirty="0">
                          <a:ln>
                            <a:noFill/>
                          </a:ln>
                          <a:solidFill>
                            <a:srgbClr val="000000"/>
                          </a:solidFill>
                          <a:effectLst/>
                          <a:uLnTx/>
                          <a:uFillTx/>
                          <a:latin typeface="+mn-lt"/>
                          <a:cs typeface="+mn-cs"/>
                        </a:rPr>
                        <a:t>Read and follow all product label directions, restrictions, &amp; precautions.</a:t>
                      </a:r>
                      <a:endParaRPr lang="en-US" sz="2200" b="1" dirty="0"/>
                    </a:p>
                  </a:txBody>
                  <a:tcPr anchor="ctr">
                    <a:solidFill>
                      <a:schemeClr val="bg1"/>
                    </a:solidFill>
                  </a:tcPr>
                </a:tc>
                <a:extLst>
                  <a:ext uri="{0D108BD9-81ED-4DB2-BD59-A6C34878D82A}">
                    <a16:rowId xmlns:a16="http://schemas.microsoft.com/office/drawing/2014/main" val="1909151453"/>
                  </a:ext>
                </a:extLst>
              </a:tr>
            </a:tbl>
          </a:graphicData>
        </a:graphic>
      </p:graphicFrame>
      <p:sp>
        <p:nvSpPr>
          <p:cNvPr id="4" name="Subtitle 1">
            <a:extLst>
              <a:ext uri="{FF2B5EF4-FFF2-40B4-BE49-F238E27FC236}">
                <a16:creationId xmlns:a16="http://schemas.microsoft.com/office/drawing/2014/main" id="{D3786948-159B-4C3B-B252-50313AD3D798}"/>
              </a:ext>
            </a:extLst>
          </p:cNvPr>
          <p:cNvSpPr txBox="1">
            <a:spLocks/>
          </p:cNvSpPr>
          <p:nvPr/>
        </p:nvSpPr>
        <p:spPr>
          <a:xfrm>
            <a:off x="973997" y="1066361"/>
            <a:ext cx="10799867" cy="653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For use on </a:t>
            </a:r>
            <a:r>
              <a:rPr lang="en-US" sz="2400" b="1" u="sng" dirty="0">
                <a:solidFill>
                  <a:srgbClr val="0070C0"/>
                </a:solidFill>
              </a:rPr>
              <a:t>privately-owned</a:t>
            </a:r>
            <a:r>
              <a:rPr lang="en-US" sz="2400" dirty="0">
                <a:solidFill>
                  <a:srgbClr val="0070C0"/>
                </a:solidFill>
              </a:rPr>
              <a:t>, </a:t>
            </a:r>
            <a:r>
              <a:rPr lang="en-US" sz="2400" b="1" u="sng" dirty="0">
                <a:solidFill>
                  <a:srgbClr val="0070C0"/>
                </a:solidFill>
              </a:rPr>
              <a:t>non-hayed</a:t>
            </a:r>
            <a:r>
              <a:rPr lang="en-US" sz="2400" dirty="0">
                <a:solidFill>
                  <a:srgbClr val="0070C0"/>
                </a:solidFill>
              </a:rPr>
              <a:t>, rangeland and perennial grasslands managed as rangelands in the states of Arizona, New Mexico, Oklahoma, and Texas</a:t>
            </a:r>
          </a:p>
        </p:txBody>
      </p:sp>
      <p:pic>
        <p:nvPicPr>
          <p:cNvPr id="6" name="Picture 5">
            <a:extLst>
              <a:ext uri="{FF2B5EF4-FFF2-40B4-BE49-F238E27FC236}">
                <a16:creationId xmlns:a16="http://schemas.microsoft.com/office/drawing/2014/main" id="{2F11139C-1538-48F6-84B5-D9AE934F7C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2214" y="2004502"/>
            <a:ext cx="1179249" cy="1188720"/>
          </a:xfrm>
          <a:prstGeom prst="rect">
            <a:avLst/>
          </a:prstGeom>
        </p:spPr>
      </p:pic>
      <p:pic>
        <p:nvPicPr>
          <p:cNvPr id="7" name="Picture 6">
            <a:extLst>
              <a:ext uri="{FF2B5EF4-FFF2-40B4-BE49-F238E27FC236}">
                <a16:creationId xmlns:a16="http://schemas.microsoft.com/office/drawing/2014/main" id="{2C87CE99-672D-455C-8E2E-231C2C823C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1838" y="2002504"/>
            <a:ext cx="1178517" cy="1188720"/>
          </a:xfrm>
          <a:prstGeom prst="rect">
            <a:avLst/>
          </a:prstGeom>
        </p:spPr>
      </p:pic>
      <p:pic>
        <p:nvPicPr>
          <p:cNvPr id="8" name="Picture 7">
            <a:extLst>
              <a:ext uri="{FF2B5EF4-FFF2-40B4-BE49-F238E27FC236}">
                <a16:creationId xmlns:a16="http://schemas.microsoft.com/office/drawing/2014/main" id="{9AB6F4A9-7579-4A65-A0E3-698F887A8D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2760" y="2008884"/>
            <a:ext cx="1214012" cy="1188720"/>
          </a:xfrm>
          <a:prstGeom prst="rect">
            <a:avLst/>
          </a:prstGeom>
        </p:spPr>
      </p:pic>
      <p:pic>
        <p:nvPicPr>
          <p:cNvPr id="9" name="Picture 8">
            <a:extLst>
              <a:ext uri="{FF2B5EF4-FFF2-40B4-BE49-F238E27FC236}">
                <a16:creationId xmlns:a16="http://schemas.microsoft.com/office/drawing/2014/main" id="{8797242E-70DD-4479-8282-31B0909AFE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28428" y="2004015"/>
            <a:ext cx="1423369" cy="1191770"/>
          </a:xfrm>
          <a:prstGeom prst="rect">
            <a:avLst/>
          </a:prstGeom>
        </p:spPr>
      </p:pic>
      <p:sp>
        <p:nvSpPr>
          <p:cNvPr id="10" name="Title 2">
            <a:extLst>
              <a:ext uri="{FF2B5EF4-FFF2-40B4-BE49-F238E27FC236}">
                <a16:creationId xmlns:a16="http://schemas.microsoft.com/office/drawing/2014/main" id="{F736A44D-5A0E-4257-92E0-7E4369267DF5}"/>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Label Requirements</a:t>
            </a:r>
          </a:p>
        </p:txBody>
      </p:sp>
      <p:sp>
        <p:nvSpPr>
          <p:cNvPr id="5" name="Slide Number Placeholder 4">
            <a:extLst>
              <a:ext uri="{FF2B5EF4-FFF2-40B4-BE49-F238E27FC236}">
                <a16:creationId xmlns:a16="http://schemas.microsoft.com/office/drawing/2014/main" id="{B06C5A56-04C7-4C7E-843B-24BC99EAB799}"/>
              </a:ext>
            </a:extLst>
          </p:cNvPr>
          <p:cNvSpPr>
            <a:spLocks noGrp="1"/>
          </p:cNvSpPr>
          <p:nvPr>
            <p:ph type="sldNum" sz="quarter" idx="12"/>
          </p:nvPr>
        </p:nvSpPr>
        <p:spPr/>
        <p:txBody>
          <a:bodyPr/>
          <a:lstStyle/>
          <a:p>
            <a:fld id="{D0E05080-14E5-434E-9FA3-F840005C9737}" type="slidenum">
              <a:rPr lang="en-US" smtClean="0"/>
              <a:pPr/>
              <a:t>14</a:t>
            </a:fld>
            <a:endParaRPr lang="en-US"/>
          </a:p>
        </p:txBody>
      </p:sp>
      <p:sp>
        <p:nvSpPr>
          <p:cNvPr id="12" name="TextBox 11">
            <a:extLst>
              <a:ext uri="{FF2B5EF4-FFF2-40B4-BE49-F238E27FC236}">
                <a16:creationId xmlns:a16="http://schemas.microsoft.com/office/drawing/2014/main" id="{99293B81-3002-4092-8800-D9A4BE9527D3}"/>
              </a:ext>
            </a:extLst>
          </p:cNvPr>
          <p:cNvSpPr txBox="1"/>
          <p:nvPr/>
        </p:nvSpPr>
        <p:spPr>
          <a:xfrm>
            <a:off x="7521677" y="78658"/>
            <a:ext cx="4503174" cy="369332"/>
          </a:xfrm>
          <a:prstGeom prst="rect">
            <a:avLst/>
          </a:prstGeom>
          <a:noFill/>
        </p:spPr>
        <p:txBody>
          <a:bodyPr wrap="square" rtlCol="0">
            <a:spAutoFit/>
          </a:bodyPr>
          <a:lstStyle/>
          <a:p>
            <a:pPr algn="r"/>
            <a:endParaRPr lang="en-US" b="1" dirty="0">
              <a:solidFill>
                <a:srgbClr val="FF0000"/>
              </a:solidFill>
            </a:endParaRPr>
          </a:p>
        </p:txBody>
      </p:sp>
    </p:spTree>
    <p:extLst>
      <p:ext uri="{BB962C8B-B14F-4D97-AF65-F5344CB8AC3E}">
        <p14:creationId xmlns:p14="http://schemas.microsoft.com/office/powerpoint/2010/main" val="220273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A20550D-D2EB-43B0-AC5B-D675369C70FB}"/>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Label Diagram</a:t>
            </a:r>
          </a:p>
        </p:txBody>
      </p:sp>
      <p:grpSp>
        <p:nvGrpSpPr>
          <p:cNvPr id="3" name="Group 2">
            <a:extLst>
              <a:ext uri="{FF2B5EF4-FFF2-40B4-BE49-F238E27FC236}">
                <a16:creationId xmlns:a16="http://schemas.microsoft.com/office/drawing/2014/main" id="{6CD5FBC8-736C-4FB9-8AA4-1208E3D35DB3}"/>
              </a:ext>
            </a:extLst>
          </p:cNvPr>
          <p:cNvGrpSpPr/>
          <p:nvPr/>
        </p:nvGrpSpPr>
        <p:grpSpPr>
          <a:xfrm>
            <a:off x="1200412" y="1534805"/>
            <a:ext cx="9907963" cy="5288564"/>
            <a:chOff x="1260046" y="1534805"/>
            <a:chExt cx="9907963" cy="5288564"/>
          </a:xfrm>
        </p:grpSpPr>
        <p:pic>
          <p:nvPicPr>
            <p:cNvPr id="4" name="Picture 3">
              <a:extLst>
                <a:ext uri="{FF2B5EF4-FFF2-40B4-BE49-F238E27FC236}">
                  <a16:creationId xmlns:a16="http://schemas.microsoft.com/office/drawing/2014/main" id="{00C1051C-70C2-40A3-AD13-D6D195290D80}"/>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5" name="Picture 4">
              <a:extLst>
                <a:ext uri="{FF2B5EF4-FFF2-40B4-BE49-F238E27FC236}">
                  <a16:creationId xmlns:a16="http://schemas.microsoft.com/office/drawing/2014/main" id="{48974479-8608-453D-B18C-8264F42914BE}"/>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6" name="Subtitle 1">
            <a:extLst>
              <a:ext uri="{FF2B5EF4-FFF2-40B4-BE49-F238E27FC236}">
                <a16:creationId xmlns:a16="http://schemas.microsoft.com/office/drawing/2014/main" id="{A1BA19FD-F725-45C8-92B7-2F7B11C96739}"/>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Use Sites and Manure and Vegetation Management (Composting Awareness)</a:t>
            </a:r>
            <a:endParaRPr lang="en-US" i="1" dirty="0">
              <a:solidFill>
                <a:srgbClr val="0070C0"/>
              </a:solidFill>
            </a:endParaRPr>
          </a:p>
        </p:txBody>
      </p:sp>
      <p:sp>
        <p:nvSpPr>
          <p:cNvPr id="7" name="Text Placeholder 3">
            <a:extLst>
              <a:ext uri="{FF2B5EF4-FFF2-40B4-BE49-F238E27FC236}">
                <a16:creationId xmlns:a16="http://schemas.microsoft.com/office/drawing/2014/main" id="{58CF2290-DF1F-433D-B324-733DC403E5EA}"/>
              </a:ext>
            </a:extLst>
          </p:cNvPr>
          <p:cNvSpPr txBox="1">
            <a:spLocks/>
          </p:cNvSpPr>
          <p:nvPr/>
        </p:nvSpPr>
        <p:spPr bwMode="gray">
          <a:xfrm>
            <a:off x="2702148" y="4205415"/>
            <a:ext cx="1418160" cy="1181100"/>
          </a:xfrm>
          <a:prstGeom prst="rect">
            <a:avLst/>
          </a:prstGeom>
        </p:spPr>
        <p:txBody>
          <a:bodyPr vert="horz" lIns="0" tIns="0" rIns="0" bIns="0" rtlCol="0">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7"/>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7"/>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7"/>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7"/>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7"/>
              </a:buBlip>
              <a:defRPr sz="2400" kern="1200">
                <a:solidFill>
                  <a:schemeClr val="tx1"/>
                </a:solidFill>
                <a:latin typeface="+mn-lt"/>
                <a:ea typeface="+mn-ea"/>
                <a:cs typeface="+mn-cs"/>
              </a:defRPr>
            </a:lvl9pPr>
          </a:lstStyle>
          <a:p>
            <a:pPr algn="ctr">
              <a:spcBef>
                <a:spcPts val="600"/>
              </a:spcBef>
              <a:spcAft>
                <a:spcPts val="600"/>
              </a:spcAft>
            </a:pPr>
            <a:r>
              <a:rPr lang="en-US" sz="2000" b="1" u="sng" dirty="0">
                <a:ln w="6350">
                  <a:solidFill>
                    <a:schemeClr val="tx1"/>
                  </a:solidFill>
                </a:ln>
                <a:solidFill>
                  <a:srgbClr val="FF0000"/>
                </a:solidFill>
              </a:rPr>
              <a:t>Apply           in Place, Leave           in Place</a:t>
            </a:r>
            <a:endParaRPr lang="en-US" sz="1400" b="1" u="sng" dirty="0">
              <a:ln w="6350">
                <a:solidFill>
                  <a:schemeClr val="tx1"/>
                </a:solidFill>
              </a:ln>
              <a:solidFill>
                <a:srgbClr val="FF0000"/>
              </a:solidFill>
            </a:endParaRPr>
          </a:p>
        </p:txBody>
      </p:sp>
    </p:spTree>
    <p:extLst>
      <p:ext uri="{BB962C8B-B14F-4D97-AF65-F5344CB8AC3E}">
        <p14:creationId xmlns:p14="http://schemas.microsoft.com/office/powerpoint/2010/main" val="275395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22DDC9-109A-4264-8314-7BD852CF521E}"/>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2FEC1010-7BAB-403F-A3A6-69C9A756BFE1}"/>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8DFDAB85-ACED-4F9F-B34C-03FFD30ADCDE}"/>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5" name="Subtitle 1">
            <a:extLst>
              <a:ext uri="{FF2B5EF4-FFF2-40B4-BE49-F238E27FC236}">
                <a16:creationId xmlns:a16="http://schemas.microsoft.com/office/drawing/2014/main" id="{C3703E47-F8DA-4673-9E98-DF9F3A169DFF}"/>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Use Sites</a:t>
            </a:r>
            <a:endParaRPr kumimoji="0" lang="en-US" sz="2400" b="0" i="1" u="none" strike="noStrike" kern="1200" cap="none" spc="0" normalizeH="0" baseline="0" noProof="0" dirty="0">
              <a:ln>
                <a:noFill/>
              </a:ln>
              <a:solidFill>
                <a:srgbClr val="0070C0"/>
              </a:solidFill>
              <a:effectLst/>
              <a:uLnTx/>
              <a:uFillTx/>
              <a:cs typeface="Arial"/>
            </a:endParaRPr>
          </a:p>
        </p:txBody>
      </p:sp>
      <p:sp>
        <p:nvSpPr>
          <p:cNvPr id="6" name="Freeform: Shape 5">
            <a:extLst>
              <a:ext uri="{FF2B5EF4-FFF2-40B4-BE49-F238E27FC236}">
                <a16:creationId xmlns:a16="http://schemas.microsoft.com/office/drawing/2014/main" id="{E2AC80E7-7F30-4A46-BE4A-6B3048FA04FB}"/>
              </a:ext>
            </a:extLst>
          </p:cNvPr>
          <p:cNvSpPr/>
          <p:nvPr/>
        </p:nvSpPr>
        <p:spPr bwMode="gray">
          <a:xfrm>
            <a:off x="1274128" y="2118044"/>
            <a:ext cx="4359250" cy="4651466"/>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307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72897"/>
              <a:gd name="connsiteY0" fmla="*/ 4302 h 4650044"/>
              <a:gd name="connsiteX1" fmla="*/ 0 w 4372897"/>
              <a:gd name="connsiteY1" fmla="*/ 4517308 h 4650044"/>
              <a:gd name="connsiteX2" fmla="*/ 29497 w 4372897"/>
              <a:gd name="connsiteY2" fmla="*/ 4591050 h 4650044"/>
              <a:gd name="connsiteX3" fmla="*/ 73742 w 4372897"/>
              <a:gd name="connsiteY3" fmla="*/ 4627921 h 4650044"/>
              <a:gd name="connsiteX4" fmla="*/ 132736 w 4372897"/>
              <a:gd name="connsiteY4" fmla="*/ 4642669 h 4650044"/>
              <a:gd name="connsiteX5" fmla="*/ 4269658 w 4372897"/>
              <a:gd name="connsiteY5" fmla="*/ 4650044 h 4650044"/>
              <a:gd name="connsiteX6" fmla="*/ 4306529 w 4372897"/>
              <a:gd name="connsiteY6" fmla="*/ 4627921 h 4650044"/>
              <a:gd name="connsiteX7" fmla="*/ 4343400 w 4372897"/>
              <a:gd name="connsiteY7" fmla="*/ 4583676 h 4650044"/>
              <a:gd name="connsiteX8" fmla="*/ 4358149 w 4372897"/>
              <a:gd name="connsiteY8" fmla="*/ 4524682 h 4650044"/>
              <a:gd name="connsiteX9" fmla="*/ 4372897 w 4372897"/>
              <a:gd name="connsiteY9" fmla="*/ 0 h 4650044"/>
              <a:gd name="connsiteX10" fmla="*/ 3676422 w 4372897"/>
              <a:gd name="connsiteY10" fmla="*/ 7374 h 4650044"/>
              <a:gd name="connsiteX11" fmla="*/ 2190136 w 4372897"/>
              <a:gd name="connsiteY11" fmla="*/ 2791747 h 4650044"/>
              <a:gd name="connsiteX12" fmla="*/ 783535 w 4372897"/>
              <a:gd name="connsiteY12" fmla="*/ 19050 h 4650044"/>
              <a:gd name="connsiteX13" fmla="*/ 7375 w 4372897"/>
              <a:gd name="connsiteY13" fmla="*/ 4302 h 4650044"/>
              <a:gd name="connsiteX0" fmla="*/ 7375 w 4372897"/>
              <a:gd name="connsiteY0" fmla="*/ 4302 h 4650044"/>
              <a:gd name="connsiteX1" fmla="*/ 0 w 4372897"/>
              <a:gd name="connsiteY1" fmla="*/ 4517308 h 4650044"/>
              <a:gd name="connsiteX2" fmla="*/ 29497 w 4372897"/>
              <a:gd name="connsiteY2" fmla="*/ 4591050 h 4650044"/>
              <a:gd name="connsiteX3" fmla="*/ 73742 w 4372897"/>
              <a:gd name="connsiteY3" fmla="*/ 4627921 h 4650044"/>
              <a:gd name="connsiteX4" fmla="*/ 132736 w 4372897"/>
              <a:gd name="connsiteY4" fmla="*/ 4642669 h 4650044"/>
              <a:gd name="connsiteX5" fmla="*/ 4269658 w 4372897"/>
              <a:gd name="connsiteY5" fmla="*/ 4650044 h 4650044"/>
              <a:gd name="connsiteX6" fmla="*/ 4306529 w 4372897"/>
              <a:gd name="connsiteY6" fmla="*/ 4627921 h 4650044"/>
              <a:gd name="connsiteX7" fmla="*/ 4343400 w 4372897"/>
              <a:gd name="connsiteY7" fmla="*/ 4583676 h 4650044"/>
              <a:gd name="connsiteX8" fmla="*/ 4358149 w 4372897"/>
              <a:gd name="connsiteY8" fmla="*/ 4524682 h 4650044"/>
              <a:gd name="connsiteX9" fmla="*/ 4372897 w 4372897"/>
              <a:gd name="connsiteY9" fmla="*/ 0 h 4650044"/>
              <a:gd name="connsiteX10" fmla="*/ 3676422 w 4372897"/>
              <a:gd name="connsiteY10" fmla="*/ 550 h 4650044"/>
              <a:gd name="connsiteX11" fmla="*/ 2190136 w 4372897"/>
              <a:gd name="connsiteY11" fmla="*/ 2791747 h 4650044"/>
              <a:gd name="connsiteX12" fmla="*/ 783535 w 4372897"/>
              <a:gd name="connsiteY12" fmla="*/ 19050 h 4650044"/>
              <a:gd name="connsiteX13" fmla="*/ 7375 w 4372897"/>
              <a:gd name="connsiteY13" fmla="*/ 4302 h 4650044"/>
              <a:gd name="connsiteX0" fmla="*/ 7375 w 4372897"/>
              <a:gd name="connsiteY0" fmla="*/ 19372 h 4665114"/>
              <a:gd name="connsiteX1" fmla="*/ 0 w 4372897"/>
              <a:gd name="connsiteY1" fmla="*/ 4532378 h 4665114"/>
              <a:gd name="connsiteX2" fmla="*/ 29497 w 4372897"/>
              <a:gd name="connsiteY2" fmla="*/ 4606120 h 4665114"/>
              <a:gd name="connsiteX3" fmla="*/ 73742 w 4372897"/>
              <a:gd name="connsiteY3" fmla="*/ 4642991 h 4665114"/>
              <a:gd name="connsiteX4" fmla="*/ 132736 w 4372897"/>
              <a:gd name="connsiteY4" fmla="*/ 4657739 h 4665114"/>
              <a:gd name="connsiteX5" fmla="*/ 4269658 w 4372897"/>
              <a:gd name="connsiteY5" fmla="*/ 4665114 h 4665114"/>
              <a:gd name="connsiteX6" fmla="*/ 4306529 w 4372897"/>
              <a:gd name="connsiteY6" fmla="*/ 4642991 h 4665114"/>
              <a:gd name="connsiteX7" fmla="*/ 4343400 w 4372897"/>
              <a:gd name="connsiteY7" fmla="*/ 4598746 h 4665114"/>
              <a:gd name="connsiteX8" fmla="*/ 4358149 w 4372897"/>
              <a:gd name="connsiteY8" fmla="*/ 4539752 h 4665114"/>
              <a:gd name="connsiteX9" fmla="*/ 4372897 w 4372897"/>
              <a:gd name="connsiteY9" fmla="*/ 15070 h 4665114"/>
              <a:gd name="connsiteX10" fmla="*/ 3676422 w 4372897"/>
              <a:gd name="connsiteY10" fmla="*/ 15620 h 4665114"/>
              <a:gd name="connsiteX11" fmla="*/ 2190136 w 4372897"/>
              <a:gd name="connsiteY11" fmla="*/ 2806817 h 4665114"/>
              <a:gd name="connsiteX12" fmla="*/ 783535 w 4372897"/>
              <a:gd name="connsiteY12" fmla="*/ 0 h 4665114"/>
              <a:gd name="connsiteX13" fmla="*/ 7375 w 4372897"/>
              <a:gd name="connsiteY13" fmla="*/ 19372 h 4665114"/>
              <a:gd name="connsiteX0" fmla="*/ 7375 w 4372897"/>
              <a:gd name="connsiteY0" fmla="*/ 5724 h 4651466"/>
              <a:gd name="connsiteX1" fmla="*/ 0 w 4372897"/>
              <a:gd name="connsiteY1" fmla="*/ 4518730 h 4651466"/>
              <a:gd name="connsiteX2" fmla="*/ 29497 w 4372897"/>
              <a:gd name="connsiteY2" fmla="*/ 4592472 h 4651466"/>
              <a:gd name="connsiteX3" fmla="*/ 73742 w 4372897"/>
              <a:gd name="connsiteY3" fmla="*/ 4629343 h 4651466"/>
              <a:gd name="connsiteX4" fmla="*/ 132736 w 4372897"/>
              <a:gd name="connsiteY4" fmla="*/ 4644091 h 4651466"/>
              <a:gd name="connsiteX5" fmla="*/ 4269658 w 4372897"/>
              <a:gd name="connsiteY5" fmla="*/ 4651466 h 4651466"/>
              <a:gd name="connsiteX6" fmla="*/ 4306529 w 4372897"/>
              <a:gd name="connsiteY6" fmla="*/ 4629343 h 4651466"/>
              <a:gd name="connsiteX7" fmla="*/ 4343400 w 4372897"/>
              <a:gd name="connsiteY7" fmla="*/ 4585098 h 4651466"/>
              <a:gd name="connsiteX8" fmla="*/ 4358149 w 4372897"/>
              <a:gd name="connsiteY8" fmla="*/ 4526104 h 4651466"/>
              <a:gd name="connsiteX9" fmla="*/ 4372897 w 4372897"/>
              <a:gd name="connsiteY9" fmla="*/ 1422 h 4651466"/>
              <a:gd name="connsiteX10" fmla="*/ 3676422 w 4372897"/>
              <a:gd name="connsiteY10" fmla="*/ 1972 h 4651466"/>
              <a:gd name="connsiteX11" fmla="*/ 2190136 w 4372897"/>
              <a:gd name="connsiteY11" fmla="*/ 2793169 h 4651466"/>
              <a:gd name="connsiteX12" fmla="*/ 783535 w 4372897"/>
              <a:gd name="connsiteY12" fmla="*/ 0 h 4651466"/>
              <a:gd name="connsiteX13" fmla="*/ 7375 w 4372897"/>
              <a:gd name="connsiteY13" fmla="*/ 5724 h 4651466"/>
              <a:gd name="connsiteX0" fmla="*/ 7375 w 4359250"/>
              <a:gd name="connsiteY0" fmla="*/ 5724 h 4651466"/>
              <a:gd name="connsiteX1" fmla="*/ 0 w 4359250"/>
              <a:gd name="connsiteY1" fmla="*/ 4518730 h 4651466"/>
              <a:gd name="connsiteX2" fmla="*/ 29497 w 4359250"/>
              <a:gd name="connsiteY2" fmla="*/ 4592472 h 4651466"/>
              <a:gd name="connsiteX3" fmla="*/ 73742 w 4359250"/>
              <a:gd name="connsiteY3" fmla="*/ 4629343 h 4651466"/>
              <a:gd name="connsiteX4" fmla="*/ 132736 w 4359250"/>
              <a:gd name="connsiteY4" fmla="*/ 4644091 h 4651466"/>
              <a:gd name="connsiteX5" fmla="*/ 4269658 w 4359250"/>
              <a:gd name="connsiteY5" fmla="*/ 4651466 h 4651466"/>
              <a:gd name="connsiteX6" fmla="*/ 4306529 w 4359250"/>
              <a:gd name="connsiteY6" fmla="*/ 4629343 h 4651466"/>
              <a:gd name="connsiteX7" fmla="*/ 4343400 w 4359250"/>
              <a:gd name="connsiteY7" fmla="*/ 4585098 h 4651466"/>
              <a:gd name="connsiteX8" fmla="*/ 4358149 w 4359250"/>
              <a:gd name="connsiteY8" fmla="*/ 4526104 h 4651466"/>
              <a:gd name="connsiteX9" fmla="*/ 4359250 w 4359250"/>
              <a:gd name="connsiteY9" fmla="*/ 1422 h 4651466"/>
              <a:gd name="connsiteX10" fmla="*/ 3676422 w 4359250"/>
              <a:gd name="connsiteY10" fmla="*/ 1972 h 4651466"/>
              <a:gd name="connsiteX11" fmla="*/ 2190136 w 4359250"/>
              <a:gd name="connsiteY11" fmla="*/ 2793169 h 4651466"/>
              <a:gd name="connsiteX12" fmla="*/ 783535 w 4359250"/>
              <a:gd name="connsiteY12" fmla="*/ 0 h 4651466"/>
              <a:gd name="connsiteX13" fmla="*/ 7375 w 4359250"/>
              <a:gd name="connsiteY13" fmla="*/ 5724 h 465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9250" h="4651466">
                <a:moveTo>
                  <a:pt x="7375" y="5724"/>
                </a:moveTo>
                <a:cubicBezTo>
                  <a:pt x="4917" y="1510059"/>
                  <a:pt x="2458" y="3014395"/>
                  <a:pt x="0" y="4518730"/>
                </a:cubicBezTo>
                <a:lnTo>
                  <a:pt x="29497" y="4592472"/>
                </a:lnTo>
                <a:lnTo>
                  <a:pt x="73742" y="4629343"/>
                </a:lnTo>
                <a:lnTo>
                  <a:pt x="132736" y="4644091"/>
                </a:lnTo>
                <a:lnTo>
                  <a:pt x="4269658" y="4651466"/>
                </a:lnTo>
                <a:lnTo>
                  <a:pt x="4306529" y="4629343"/>
                </a:lnTo>
                <a:lnTo>
                  <a:pt x="4343400" y="4585098"/>
                </a:lnTo>
                <a:lnTo>
                  <a:pt x="4358149" y="4526104"/>
                </a:lnTo>
                <a:lnTo>
                  <a:pt x="4359250" y="1422"/>
                </a:lnTo>
                <a:lnTo>
                  <a:pt x="3676422" y="1972"/>
                </a:lnTo>
                <a:lnTo>
                  <a:pt x="2190136" y="2793169"/>
                </a:lnTo>
                <a:lnTo>
                  <a:pt x="783535" y="0"/>
                </a:lnTo>
                <a:lnTo>
                  <a:pt x="7375" y="57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endParaRPr lang="en-US" sz="2000" b="1" dirty="0">
              <a:solidFill>
                <a:schemeClr val="tx1"/>
              </a:solidFill>
            </a:endParaRPr>
          </a:p>
          <a:p>
            <a:pPr>
              <a:spcBef>
                <a:spcPts val="0"/>
              </a:spcBef>
              <a:spcAft>
                <a:spcPts val="0"/>
              </a:spcAft>
            </a:pPr>
            <a:r>
              <a:rPr lang="en-US" sz="2000" b="1" u="sng" dirty="0">
                <a:solidFill>
                  <a:schemeClr val="tx1"/>
                </a:solidFill>
              </a:rPr>
              <a:t>NOT</a:t>
            </a:r>
            <a:r>
              <a:rPr lang="en-US" sz="2000" b="1" dirty="0">
                <a:solidFill>
                  <a:schemeClr val="tx1"/>
                </a:solidFill>
              </a:rPr>
              <a:t> for </a:t>
            </a:r>
            <a:r>
              <a:rPr lang="en-US" sz="2000" b="1" u="sng" dirty="0">
                <a:solidFill>
                  <a:schemeClr val="tx1"/>
                </a:solidFill>
              </a:rPr>
              <a:t>public</a:t>
            </a:r>
            <a:r>
              <a:rPr lang="en-US" sz="2000" b="1" dirty="0">
                <a:solidFill>
                  <a:schemeClr val="tx1"/>
                </a:solidFill>
              </a:rPr>
              <a:t> land use such as:</a:t>
            </a:r>
          </a:p>
          <a:p>
            <a:pPr marL="800100" lvl="1" indent="-342900">
              <a:buFont typeface="Arial" panose="020B0604020202020204" pitchFamily="34" charset="0"/>
              <a:buChar char="•"/>
            </a:pPr>
            <a:endParaRPr lang="en-US" b="1" dirty="0">
              <a:solidFill>
                <a:schemeClr val="tx1"/>
              </a:solidFill>
            </a:endParaRPr>
          </a:p>
          <a:p>
            <a:pPr marL="800100" lvl="1" indent="-342900">
              <a:buFont typeface="Arial" panose="020B0604020202020204" pitchFamily="34" charset="0"/>
              <a:buChar char="•"/>
            </a:pPr>
            <a:endParaRPr lang="en-US" b="1" dirty="0">
              <a:solidFill>
                <a:schemeClr val="tx1"/>
              </a:solidFill>
            </a:endParaRPr>
          </a:p>
          <a:p>
            <a:pPr marL="800100" lvl="1" indent="-342900">
              <a:buFont typeface="Arial" panose="020B0604020202020204" pitchFamily="34" charset="0"/>
              <a:buChar char="•"/>
            </a:pPr>
            <a:endParaRPr lang="en-US" b="1" dirty="0">
              <a:solidFill>
                <a:schemeClr val="tx1"/>
              </a:solidFill>
            </a:endParaRPr>
          </a:p>
          <a:p>
            <a:pPr algn="ctr"/>
            <a:endParaRPr lang="en-US" dirty="0"/>
          </a:p>
        </p:txBody>
      </p:sp>
      <p:sp>
        <p:nvSpPr>
          <p:cNvPr id="7" name="Freeform: Shape 6">
            <a:extLst>
              <a:ext uri="{FF2B5EF4-FFF2-40B4-BE49-F238E27FC236}">
                <a16:creationId xmlns:a16="http://schemas.microsoft.com/office/drawing/2014/main" id="{56A8859B-AFA5-4755-BEA3-9255D80A8442}"/>
              </a:ext>
            </a:extLst>
          </p:cNvPr>
          <p:cNvSpPr/>
          <p:nvPr/>
        </p:nvSpPr>
        <p:spPr bwMode="gray">
          <a:xfrm>
            <a:off x="5793476" y="3402985"/>
            <a:ext cx="5240740" cy="3366306"/>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 name="connsiteX0" fmla="*/ 6824 w 5250265"/>
              <a:gd name="connsiteY0" fmla="*/ 0 h 4537881"/>
              <a:gd name="connsiteX1" fmla="*/ 0 w 5250265"/>
              <a:gd name="connsiteY1" fmla="*/ 4360460 h 4537881"/>
              <a:gd name="connsiteX2" fmla="*/ 20471 w 5250265"/>
              <a:gd name="connsiteY2" fmla="*/ 4435522 h 4537881"/>
              <a:gd name="connsiteX3" fmla="*/ 54591 w 5250265"/>
              <a:gd name="connsiteY3" fmla="*/ 4483290 h 4537881"/>
              <a:gd name="connsiteX4" fmla="*/ 109182 w 5250265"/>
              <a:gd name="connsiteY4" fmla="*/ 4524233 h 4537881"/>
              <a:gd name="connsiteX5" fmla="*/ 170597 w 5250265"/>
              <a:gd name="connsiteY5" fmla="*/ 4531057 h 4537881"/>
              <a:gd name="connsiteX6" fmla="*/ 5076967 w 5250265"/>
              <a:gd name="connsiteY6" fmla="*/ 4537881 h 4537881"/>
              <a:gd name="connsiteX7" fmla="*/ 5158853 w 5250265"/>
              <a:gd name="connsiteY7" fmla="*/ 4510585 h 4537881"/>
              <a:gd name="connsiteX8" fmla="*/ 5233916 w 5250265"/>
              <a:gd name="connsiteY8" fmla="*/ 4435522 h 4537881"/>
              <a:gd name="connsiteX9" fmla="*/ 5240740 w 5250265"/>
              <a:gd name="connsiteY9" fmla="*/ 4333164 h 4537881"/>
              <a:gd name="connsiteX10" fmla="*/ 5250265 w 5250265"/>
              <a:gd name="connsiteY10" fmla="*/ 1136176 h 4537881"/>
              <a:gd name="connsiteX11" fmla="*/ 6824 w 5250265"/>
              <a:gd name="connsiteY11" fmla="*/ 0 h 4537881"/>
              <a:gd name="connsiteX0" fmla="*/ 16349 w 5250265"/>
              <a:gd name="connsiteY0" fmla="*/ 35399 h 3401705"/>
              <a:gd name="connsiteX1" fmla="*/ 0 w 5250265"/>
              <a:gd name="connsiteY1" fmla="*/ 3224284 h 3401705"/>
              <a:gd name="connsiteX2" fmla="*/ 20471 w 5250265"/>
              <a:gd name="connsiteY2" fmla="*/ 3299346 h 3401705"/>
              <a:gd name="connsiteX3" fmla="*/ 54591 w 5250265"/>
              <a:gd name="connsiteY3" fmla="*/ 3347114 h 3401705"/>
              <a:gd name="connsiteX4" fmla="*/ 109182 w 5250265"/>
              <a:gd name="connsiteY4" fmla="*/ 3388057 h 3401705"/>
              <a:gd name="connsiteX5" fmla="*/ 170597 w 5250265"/>
              <a:gd name="connsiteY5" fmla="*/ 3394881 h 3401705"/>
              <a:gd name="connsiteX6" fmla="*/ 5076967 w 5250265"/>
              <a:gd name="connsiteY6" fmla="*/ 3401705 h 3401705"/>
              <a:gd name="connsiteX7" fmla="*/ 5158853 w 5250265"/>
              <a:gd name="connsiteY7" fmla="*/ 3374409 h 3401705"/>
              <a:gd name="connsiteX8" fmla="*/ 5233916 w 5250265"/>
              <a:gd name="connsiteY8" fmla="*/ 3299346 h 3401705"/>
              <a:gd name="connsiteX9" fmla="*/ 5240740 w 5250265"/>
              <a:gd name="connsiteY9" fmla="*/ 3196988 h 3401705"/>
              <a:gd name="connsiteX10" fmla="*/ 5250265 w 5250265"/>
              <a:gd name="connsiteY10" fmla="*/ 0 h 3401705"/>
              <a:gd name="connsiteX11" fmla="*/ 16349 w 5250265"/>
              <a:gd name="connsiteY11" fmla="*/ 35399 h 3401705"/>
              <a:gd name="connsiteX0" fmla="*/ 16349 w 5259790"/>
              <a:gd name="connsiteY0" fmla="*/ 0 h 3366306"/>
              <a:gd name="connsiteX1" fmla="*/ 0 w 5259790"/>
              <a:gd name="connsiteY1" fmla="*/ 3188885 h 3366306"/>
              <a:gd name="connsiteX2" fmla="*/ 20471 w 5259790"/>
              <a:gd name="connsiteY2" fmla="*/ 3263947 h 3366306"/>
              <a:gd name="connsiteX3" fmla="*/ 54591 w 5259790"/>
              <a:gd name="connsiteY3" fmla="*/ 3311715 h 3366306"/>
              <a:gd name="connsiteX4" fmla="*/ 109182 w 5259790"/>
              <a:gd name="connsiteY4" fmla="*/ 3352658 h 3366306"/>
              <a:gd name="connsiteX5" fmla="*/ 170597 w 5259790"/>
              <a:gd name="connsiteY5" fmla="*/ 3359482 h 3366306"/>
              <a:gd name="connsiteX6" fmla="*/ 5076967 w 5259790"/>
              <a:gd name="connsiteY6" fmla="*/ 3366306 h 3366306"/>
              <a:gd name="connsiteX7" fmla="*/ 5158853 w 5259790"/>
              <a:gd name="connsiteY7" fmla="*/ 3339010 h 3366306"/>
              <a:gd name="connsiteX8" fmla="*/ 5233916 w 5259790"/>
              <a:gd name="connsiteY8" fmla="*/ 3263947 h 3366306"/>
              <a:gd name="connsiteX9" fmla="*/ 5240740 w 5259790"/>
              <a:gd name="connsiteY9" fmla="*/ 3161589 h 3366306"/>
              <a:gd name="connsiteX10" fmla="*/ 5259790 w 5259790"/>
              <a:gd name="connsiteY10" fmla="*/ 2701 h 3366306"/>
              <a:gd name="connsiteX11" fmla="*/ 16349 w 5259790"/>
              <a:gd name="connsiteY11" fmla="*/ 0 h 3366306"/>
              <a:gd name="connsiteX0" fmla="*/ 16349 w 5240740"/>
              <a:gd name="connsiteY0" fmla="*/ 0 h 3366306"/>
              <a:gd name="connsiteX1" fmla="*/ 0 w 5240740"/>
              <a:gd name="connsiteY1" fmla="*/ 3188885 h 3366306"/>
              <a:gd name="connsiteX2" fmla="*/ 20471 w 5240740"/>
              <a:gd name="connsiteY2" fmla="*/ 3263947 h 3366306"/>
              <a:gd name="connsiteX3" fmla="*/ 54591 w 5240740"/>
              <a:gd name="connsiteY3" fmla="*/ 3311715 h 3366306"/>
              <a:gd name="connsiteX4" fmla="*/ 109182 w 5240740"/>
              <a:gd name="connsiteY4" fmla="*/ 3352658 h 3366306"/>
              <a:gd name="connsiteX5" fmla="*/ 170597 w 5240740"/>
              <a:gd name="connsiteY5" fmla="*/ 3359482 h 3366306"/>
              <a:gd name="connsiteX6" fmla="*/ 5076967 w 5240740"/>
              <a:gd name="connsiteY6" fmla="*/ 3366306 h 3366306"/>
              <a:gd name="connsiteX7" fmla="*/ 5158853 w 5240740"/>
              <a:gd name="connsiteY7" fmla="*/ 3339010 h 3366306"/>
              <a:gd name="connsiteX8" fmla="*/ 5233916 w 5240740"/>
              <a:gd name="connsiteY8" fmla="*/ 3263947 h 3366306"/>
              <a:gd name="connsiteX9" fmla="*/ 5240740 w 5240740"/>
              <a:gd name="connsiteY9" fmla="*/ 3161589 h 3366306"/>
              <a:gd name="connsiteX10" fmla="*/ 5240740 w 5240740"/>
              <a:gd name="connsiteY10" fmla="*/ 2701 h 3366306"/>
              <a:gd name="connsiteX11" fmla="*/ 16349 w 5240740"/>
              <a:gd name="connsiteY11" fmla="*/ 0 h 336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0740" h="3366306">
                <a:moveTo>
                  <a:pt x="16349" y="0"/>
                </a:moveTo>
                <a:cubicBezTo>
                  <a:pt x="14074" y="1453487"/>
                  <a:pt x="2275" y="1735398"/>
                  <a:pt x="0" y="3188885"/>
                </a:cubicBezTo>
                <a:lnTo>
                  <a:pt x="20471" y="3263947"/>
                </a:lnTo>
                <a:lnTo>
                  <a:pt x="54591" y="3311715"/>
                </a:lnTo>
                <a:lnTo>
                  <a:pt x="109182" y="3352658"/>
                </a:lnTo>
                <a:lnTo>
                  <a:pt x="170597" y="3359482"/>
                </a:lnTo>
                <a:lnTo>
                  <a:pt x="5076967" y="3366306"/>
                </a:lnTo>
                <a:lnTo>
                  <a:pt x="5158853" y="3339010"/>
                </a:lnTo>
                <a:lnTo>
                  <a:pt x="5233916" y="3263947"/>
                </a:lnTo>
                <a:lnTo>
                  <a:pt x="5240740" y="3161589"/>
                </a:lnTo>
                <a:lnTo>
                  <a:pt x="5240740" y="2701"/>
                </a:lnTo>
                <a:lnTo>
                  <a:pt x="16349"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0"/>
              </a:spcAft>
            </a:pPr>
            <a:r>
              <a:rPr lang="en-US" sz="2000" b="1" dirty="0">
                <a:solidFill>
                  <a:schemeClr val="tx1"/>
                </a:solidFill>
              </a:rPr>
              <a:t>Private lands under lease agreement:</a:t>
            </a:r>
          </a:p>
          <a:p>
            <a:pPr marL="800100" lvl="1" indent="-342900">
              <a:buFont typeface="Arial" panose="020B0604020202020204" pitchFamily="34" charset="0"/>
              <a:buChar char="•"/>
            </a:pPr>
            <a:r>
              <a:rPr lang="en-US" dirty="0">
                <a:solidFill>
                  <a:schemeClr val="tx1"/>
                </a:solidFill>
              </a:rPr>
              <a:t>Landowner must be notified</a:t>
            </a:r>
          </a:p>
          <a:p>
            <a:pPr marL="800100" lvl="1" indent="-342900">
              <a:buFont typeface="Arial" panose="020B0604020202020204" pitchFamily="34" charset="0"/>
              <a:buChar char="•"/>
            </a:pPr>
            <a:r>
              <a:rPr lang="en-US" dirty="0">
                <a:solidFill>
                  <a:schemeClr val="tx1"/>
                </a:solidFill>
              </a:rPr>
              <a:t>At least 2 years of lease life must remain</a:t>
            </a:r>
          </a:p>
          <a:p>
            <a:pPr marL="800100" lvl="1" indent="-342900">
              <a:buFont typeface="Arial" panose="020B0604020202020204" pitchFamily="34" charset="0"/>
              <a:buChar char="•"/>
            </a:pPr>
            <a:r>
              <a:rPr lang="en-US" dirty="0">
                <a:solidFill>
                  <a:schemeClr val="tx1"/>
                </a:solidFill>
              </a:rPr>
              <a:t>Land mgr. approval/request requirement</a:t>
            </a:r>
          </a:p>
          <a:p>
            <a:pPr marL="800100" lvl="1" indent="-342900">
              <a:buFont typeface="Arial" panose="020B0604020202020204" pitchFamily="34" charset="0"/>
              <a:buChar char="•"/>
            </a:pPr>
            <a:r>
              <a:rPr lang="en-US" dirty="0">
                <a:solidFill>
                  <a:schemeClr val="tx1"/>
                </a:solidFill>
              </a:rPr>
              <a:t>Necessary to observe stewardship</a:t>
            </a:r>
          </a:p>
          <a:p>
            <a:pPr marL="800100" lvl="1" indent="-342900">
              <a:buFont typeface="Arial" panose="020B0604020202020204" pitchFamily="34" charset="0"/>
              <a:buChar char="•"/>
            </a:pPr>
            <a:endParaRPr lang="en-US" sz="500" dirty="0">
              <a:solidFill>
                <a:schemeClr val="tx1"/>
              </a:solidFill>
            </a:endParaRPr>
          </a:p>
          <a:p>
            <a:pPr>
              <a:spcBef>
                <a:spcPts val="0"/>
              </a:spcBef>
              <a:spcAft>
                <a:spcPts val="0"/>
              </a:spcAft>
            </a:pPr>
            <a:r>
              <a:rPr lang="en-US" sz="2000" b="1" dirty="0">
                <a:solidFill>
                  <a:schemeClr val="tx1"/>
                </a:solidFill>
              </a:rPr>
              <a:t>Labeled application methods:</a:t>
            </a:r>
          </a:p>
          <a:p>
            <a:pPr marL="800100" lvl="1" indent="-342900">
              <a:buFont typeface="Arial" panose="020B0604020202020204" pitchFamily="34" charset="0"/>
              <a:buChar char="•"/>
            </a:pPr>
            <a:r>
              <a:rPr lang="en-US" dirty="0">
                <a:solidFill>
                  <a:schemeClr val="tx1"/>
                </a:solidFill>
              </a:rPr>
              <a:t>Aerial or Ground Broadcast</a:t>
            </a:r>
          </a:p>
          <a:p>
            <a:pPr marL="800100" lvl="1" indent="-342900">
              <a:buFont typeface="Arial" panose="020B0604020202020204" pitchFamily="34" charset="0"/>
              <a:buChar char="•"/>
            </a:pPr>
            <a:r>
              <a:rPr lang="en-US" dirty="0">
                <a:solidFill>
                  <a:schemeClr val="tx1"/>
                </a:solidFill>
              </a:rPr>
              <a:t>Individual Plant Treatments (IPT)</a:t>
            </a:r>
          </a:p>
          <a:p>
            <a:pPr marL="1160100" lvl="2" indent="-342900">
              <a:buFont typeface="Arial" panose="020B0604020202020204" pitchFamily="34" charset="0"/>
              <a:buChar char="•"/>
            </a:pPr>
            <a:r>
              <a:rPr lang="en-US" sz="1600" dirty="0">
                <a:solidFill>
                  <a:schemeClr val="tx1"/>
                </a:solidFill>
              </a:rPr>
              <a:t>Foliar leaf, Basal stem, &amp; Cut stump</a:t>
            </a:r>
          </a:p>
          <a:p>
            <a:pPr marL="1160100" lvl="2" indent="-342900">
              <a:buFont typeface="Arial" panose="020B0604020202020204" pitchFamily="34" charset="0"/>
              <a:buChar char="•"/>
            </a:pPr>
            <a:endParaRPr lang="en-US" sz="500" dirty="0">
              <a:solidFill>
                <a:schemeClr val="tx1"/>
              </a:solidFill>
            </a:endParaRPr>
          </a:p>
          <a:p>
            <a:pPr marL="463550" indent="-463550">
              <a:spcBef>
                <a:spcPts val="0"/>
              </a:spcBef>
              <a:spcAft>
                <a:spcPts val="0"/>
              </a:spcAft>
            </a:pPr>
            <a:r>
              <a:rPr lang="en-US" sz="2000" b="1" dirty="0">
                <a:solidFill>
                  <a:schemeClr val="tx1"/>
                </a:solidFill>
              </a:rPr>
              <a:t>Not for use for Industrial Vegetation Management (IVM) Applications </a:t>
            </a:r>
          </a:p>
        </p:txBody>
      </p:sp>
      <p:sp>
        <p:nvSpPr>
          <p:cNvPr id="8" name="Title 2">
            <a:extLst>
              <a:ext uri="{FF2B5EF4-FFF2-40B4-BE49-F238E27FC236}">
                <a16:creationId xmlns:a16="http://schemas.microsoft.com/office/drawing/2014/main" id="{AA045225-2E02-446E-9FFF-394533F9D5C7}"/>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lvl="0"/>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a:t>
            </a:r>
            <a:r>
              <a:rPr lang="en-US" sz="3000" b="1" dirty="0">
                <a:solidFill>
                  <a:schemeClr val="tx1"/>
                </a:solidFill>
              </a:rPr>
              <a:t>: Use Restrictions &amp; Precautionary Information</a:t>
            </a:r>
            <a:endParaRPr kumimoji="0" lang="en-US" sz="3000" b="1" i="0" u="none" strike="noStrike" kern="1200" cap="none" spc="0" normalizeH="0" baseline="0" noProof="0" dirty="0">
              <a:ln>
                <a:noFill/>
              </a:ln>
              <a:solidFill>
                <a:schemeClr val="tx1"/>
              </a:solidFill>
              <a:effectLst/>
              <a:uLnTx/>
              <a:uFillTx/>
              <a:cs typeface="Arial"/>
            </a:endParaRPr>
          </a:p>
        </p:txBody>
      </p:sp>
      <p:pic>
        <p:nvPicPr>
          <p:cNvPr id="9" name="Picture 8">
            <a:extLst>
              <a:ext uri="{FF2B5EF4-FFF2-40B4-BE49-F238E27FC236}">
                <a16:creationId xmlns:a16="http://schemas.microsoft.com/office/drawing/2014/main" id="{1727402C-B45F-4BA4-A726-2CB9D3BEB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128" y="5722183"/>
            <a:ext cx="948084" cy="1031042"/>
          </a:xfrm>
          <a:prstGeom prst="rect">
            <a:avLst/>
          </a:prstGeom>
        </p:spPr>
      </p:pic>
      <p:pic>
        <p:nvPicPr>
          <p:cNvPr id="10" name="Picture 9">
            <a:extLst>
              <a:ext uri="{FF2B5EF4-FFF2-40B4-BE49-F238E27FC236}">
                <a16:creationId xmlns:a16="http://schemas.microsoft.com/office/drawing/2014/main" id="{8BBFA86D-A192-40C2-B478-DE0D2E63D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312" y="5452003"/>
            <a:ext cx="1035390" cy="901172"/>
          </a:xfrm>
          <a:prstGeom prst="rect">
            <a:avLst/>
          </a:prstGeom>
        </p:spPr>
      </p:pic>
      <p:pic>
        <p:nvPicPr>
          <p:cNvPr id="11" name="Picture 10">
            <a:extLst>
              <a:ext uri="{FF2B5EF4-FFF2-40B4-BE49-F238E27FC236}">
                <a16:creationId xmlns:a16="http://schemas.microsoft.com/office/drawing/2014/main" id="{48ED4503-49C7-4725-92E4-CB1996EAE6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9610" y="5742265"/>
            <a:ext cx="740159" cy="963336"/>
          </a:xfrm>
          <a:prstGeom prst="rect">
            <a:avLst/>
          </a:prstGeom>
        </p:spPr>
      </p:pic>
      <p:pic>
        <p:nvPicPr>
          <p:cNvPr id="12" name="Picture 11">
            <a:extLst>
              <a:ext uri="{FF2B5EF4-FFF2-40B4-BE49-F238E27FC236}">
                <a16:creationId xmlns:a16="http://schemas.microsoft.com/office/drawing/2014/main" id="{9810B976-74DA-4B5F-A9D8-9B291FC517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4235" y="5486002"/>
            <a:ext cx="752427" cy="895748"/>
          </a:xfrm>
          <a:prstGeom prst="rect">
            <a:avLst/>
          </a:prstGeom>
        </p:spPr>
      </p:pic>
      <p:pic>
        <p:nvPicPr>
          <p:cNvPr id="13" name="Picture 12">
            <a:extLst>
              <a:ext uri="{FF2B5EF4-FFF2-40B4-BE49-F238E27FC236}">
                <a16:creationId xmlns:a16="http://schemas.microsoft.com/office/drawing/2014/main" id="{5C585BF9-154F-40A7-9CFF-B494FA174C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7786" y="5495925"/>
            <a:ext cx="838200" cy="838200"/>
          </a:xfrm>
          <a:prstGeom prst="rect">
            <a:avLst/>
          </a:prstGeom>
        </p:spPr>
      </p:pic>
      <p:sp>
        <p:nvSpPr>
          <p:cNvPr id="14" name="Footer Placeholder 13">
            <a:extLst>
              <a:ext uri="{FF2B5EF4-FFF2-40B4-BE49-F238E27FC236}">
                <a16:creationId xmlns:a16="http://schemas.microsoft.com/office/drawing/2014/main" id="{56A35B06-EE7C-49CB-B8D6-C1C25BDA251C}"/>
              </a:ext>
            </a:extLst>
          </p:cNvPr>
          <p:cNvSpPr>
            <a:spLocks noGrp="1"/>
          </p:cNvSpPr>
          <p:nvPr>
            <p:ph type="ftr" sz="quarter" idx="11"/>
          </p:nvPr>
        </p:nvSpPr>
        <p:spPr/>
        <p:txBody>
          <a:bodyPr/>
          <a:lstStyle/>
          <a:p>
            <a:r>
              <a:rPr lang="en-US"/>
              <a:t>Draft document for review</a:t>
            </a:r>
          </a:p>
        </p:txBody>
      </p:sp>
    </p:spTree>
    <p:extLst>
      <p:ext uri="{BB962C8B-B14F-4D97-AF65-F5344CB8AC3E}">
        <p14:creationId xmlns:p14="http://schemas.microsoft.com/office/powerpoint/2010/main" val="12161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177F49-A22F-48BB-8BAB-C9380B36534E}"/>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DDD25B9B-4BCA-457B-A497-18292D414836}"/>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44D46905-DD87-4F6F-B5E5-9363A703A52F}"/>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5" name="Title 2">
            <a:extLst>
              <a:ext uri="{FF2B5EF4-FFF2-40B4-BE49-F238E27FC236}">
                <a16:creationId xmlns:a16="http://schemas.microsoft.com/office/drawing/2014/main" id="{AD9D2BF5-349B-4DC8-B34E-EF1DD9AD3E0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Use Restrictions &amp; Precautionary Information</a:t>
            </a:r>
          </a:p>
        </p:txBody>
      </p:sp>
      <p:sp>
        <p:nvSpPr>
          <p:cNvPr id="6" name="Subtitle 1">
            <a:extLst>
              <a:ext uri="{FF2B5EF4-FFF2-40B4-BE49-F238E27FC236}">
                <a16:creationId xmlns:a16="http://schemas.microsoft.com/office/drawing/2014/main" id="{C4DC5B6D-6815-436E-B4D0-EFBABA3082BA}"/>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Use Sites</a:t>
            </a:r>
            <a:endParaRPr kumimoji="0" lang="en-US" sz="2400" b="0" i="1" u="none" strike="noStrike" kern="1200" cap="none" spc="0" normalizeH="0" baseline="0" noProof="0" dirty="0">
              <a:ln>
                <a:noFill/>
              </a:ln>
              <a:solidFill>
                <a:srgbClr val="0070C0"/>
              </a:solidFill>
              <a:effectLst/>
              <a:uLnTx/>
              <a:uFillTx/>
              <a:cs typeface="Arial"/>
            </a:endParaRPr>
          </a:p>
        </p:txBody>
      </p:sp>
      <p:sp>
        <p:nvSpPr>
          <p:cNvPr id="7" name="Freeform: Shape 6">
            <a:extLst>
              <a:ext uri="{FF2B5EF4-FFF2-40B4-BE49-F238E27FC236}">
                <a16:creationId xmlns:a16="http://schemas.microsoft.com/office/drawing/2014/main" id="{2957F200-BA00-433E-BDB3-229A2A7DF495}"/>
              </a:ext>
            </a:extLst>
          </p:cNvPr>
          <p:cNvSpPr/>
          <p:nvPr/>
        </p:nvSpPr>
        <p:spPr bwMode="gray">
          <a:xfrm>
            <a:off x="5793475" y="3829050"/>
            <a:ext cx="5240740" cy="2940240"/>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0740" h="4544705">
                <a:moveTo>
                  <a:pt x="6824" y="6824"/>
                </a:moveTo>
                <a:cubicBezTo>
                  <a:pt x="4549" y="1460311"/>
                  <a:pt x="2275" y="2913797"/>
                  <a:pt x="0" y="4367284"/>
                </a:cubicBezTo>
                <a:lnTo>
                  <a:pt x="20471" y="4442346"/>
                </a:lnTo>
                <a:lnTo>
                  <a:pt x="54591" y="4490114"/>
                </a:lnTo>
                <a:lnTo>
                  <a:pt x="109182" y="4531057"/>
                </a:lnTo>
                <a:lnTo>
                  <a:pt x="170597" y="4537881"/>
                </a:lnTo>
                <a:lnTo>
                  <a:pt x="5076967" y="4544705"/>
                </a:lnTo>
                <a:lnTo>
                  <a:pt x="5158853" y="4517409"/>
                </a:lnTo>
                <a:lnTo>
                  <a:pt x="5233916" y="4442346"/>
                </a:lnTo>
                <a:lnTo>
                  <a:pt x="5240740" y="4339988"/>
                </a:lnTo>
                <a:lnTo>
                  <a:pt x="5240740" y="0"/>
                </a:lnTo>
                <a:lnTo>
                  <a:pt x="6824" y="68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ln w="6350">
                  <a:noFill/>
                </a:ln>
                <a:solidFill>
                  <a:schemeClr val="tx1">
                    <a:alpha val="95000"/>
                  </a:schemeClr>
                </a:solidFill>
              </a:rPr>
              <a:t>Not labeled for hay production fields</a:t>
            </a:r>
            <a:endParaRPr lang="en-US" sz="2000" b="1" dirty="0">
              <a:solidFill>
                <a:schemeClr val="tx1">
                  <a:alpha val="95000"/>
                </a:schemeClr>
              </a:solidFill>
            </a:endParaRPr>
          </a:p>
        </p:txBody>
      </p:sp>
      <p:sp>
        <p:nvSpPr>
          <p:cNvPr id="8" name="Freeform: Shape 7">
            <a:extLst>
              <a:ext uri="{FF2B5EF4-FFF2-40B4-BE49-F238E27FC236}">
                <a16:creationId xmlns:a16="http://schemas.microsoft.com/office/drawing/2014/main" id="{8980B41B-2040-440F-81C2-4CA8FCB579B8}"/>
              </a:ext>
            </a:extLst>
          </p:cNvPr>
          <p:cNvSpPr/>
          <p:nvPr/>
        </p:nvSpPr>
        <p:spPr bwMode="gray">
          <a:xfrm>
            <a:off x="1270819" y="2114243"/>
            <a:ext cx="4365523" cy="4645742"/>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676422 w 4365523"/>
              <a:gd name="connsiteY10" fmla="*/ 22122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60089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1484 w 4365523"/>
              <a:gd name="connsiteY12" fmla="*/ 22123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5299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651 h 4645742"/>
              <a:gd name="connsiteX13" fmla="*/ 7375 w 4365523"/>
              <a:gd name="connsiteY13" fmla="*/ 0 h 46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5523" h="4645742">
                <a:moveTo>
                  <a:pt x="7375" y="0"/>
                </a:moveTo>
                <a:cubicBezTo>
                  <a:pt x="4917" y="1504335"/>
                  <a:pt x="2458" y="3008671"/>
                  <a:pt x="0" y="4513006"/>
                </a:cubicBezTo>
                <a:lnTo>
                  <a:pt x="29497" y="4586748"/>
                </a:lnTo>
                <a:lnTo>
                  <a:pt x="73742" y="4623619"/>
                </a:lnTo>
                <a:lnTo>
                  <a:pt x="132736" y="4638367"/>
                </a:lnTo>
                <a:lnTo>
                  <a:pt x="4269658" y="4645742"/>
                </a:lnTo>
                <a:lnTo>
                  <a:pt x="4306529" y="4623619"/>
                </a:lnTo>
                <a:lnTo>
                  <a:pt x="4343400" y="4579374"/>
                </a:lnTo>
                <a:lnTo>
                  <a:pt x="4358149" y="4520380"/>
                </a:lnTo>
                <a:lnTo>
                  <a:pt x="4365523" y="1423218"/>
                </a:lnTo>
                <a:lnTo>
                  <a:pt x="3366706" y="2005780"/>
                </a:lnTo>
                <a:lnTo>
                  <a:pt x="2190136" y="2787445"/>
                </a:lnTo>
                <a:lnTo>
                  <a:pt x="3548308" y="1651"/>
                </a:lnTo>
                <a:lnTo>
                  <a:pt x="7375" y="0"/>
                </a:lnTo>
                <a:close/>
              </a:path>
            </a:pathLst>
          </a:custGeom>
          <a:solidFill>
            <a:schemeClr val="bg1">
              <a:lumMod val="85000"/>
              <a:alpha val="90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95000"/>
                </a:schemeClr>
              </a:solidFill>
            </a:endParaRPr>
          </a:p>
        </p:txBody>
      </p:sp>
      <p:sp>
        <p:nvSpPr>
          <p:cNvPr id="9" name="Freeform: Shape 8">
            <a:extLst>
              <a:ext uri="{FF2B5EF4-FFF2-40B4-BE49-F238E27FC236}">
                <a16:creationId xmlns:a16="http://schemas.microsoft.com/office/drawing/2014/main" id="{5D38544E-04F9-421D-A0F5-56D2CE4ADB6E}"/>
              </a:ext>
            </a:extLst>
          </p:cNvPr>
          <p:cNvSpPr/>
          <p:nvPr/>
        </p:nvSpPr>
        <p:spPr bwMode="gray">
          <a:xfrm>
            <a:off x="5796115" y="2219633"/>
            <a:ext cx="5236003" cy="744794"/>
          </a:xfrm>
          <a:custGeom>
            <a:avLst/>
            <a:gdLst>
              <a:gd name="connsiteX0" fmla="*/ 0 w 5250426"/>
              <a:gd name="connsiteY0" fmla="*/ 0 h 774291"/>
              <a:gd name="connsiteX1" fmla="*/ 7374 w 5250426"/>
              <a:gd name="connsiteY1" fmla="*/ 774291 h 774291"/>
              <a:gd name="connsiteX2" fmla="*/ 5250426 w 5250426"/>
              <a:gd name="connsiteY2" fmla="*/ 759542 h 774291"/>
              <a:gd name="connsiteX3" fmla="*/ 5220929 w 5250426"/>
              <a:gd name="connsiteY3" fmla="*/ 0 h 774291"/>
              <a:gd name="connsiteX4" fmla="*/ 0 w 5250426"/>
              <a:gd name="connsiteY4" fmla="*/ 0 h 774291"/>
              <a:gd name="connsiteX0" fmla="*/ 0 w 5250426"/>
              <a:gd name="connsiteY0" fmla="*/ 0 h 774291"/>
              <a:gd name="connsiteX1" fmla="*/ 7374 w 5250426"/>
              <a:gd name="connsiteY1" fmla="*/ 774291 h 774291"/>
              <a:gd name="connsiteX2" fmla="*/ 5250426 w 5250426"/>
              <a:gd name="connsiteY2" fmla="*/ 759542 h 774291"/>
              <a:gd name="connsiteX3" fmla="*/ 5243052 w 5250426"/>
              <a:gd name="connsiteY3" fmla="*/ 0 h 774291"/>
              <a:gd name="connsiteX4" fmla="*/ 0 w 5250426"/>
              <a:gd name="connsiteY4" fmla="*/ 0 h 774291"/>
              <a:gd name="connsiteX0" fmla="*/ 0 w 5243052"/>
              <a:gd name="connsiteY0" fmla="*/ 0 h 774291"/>
              <a:gd name="connsiteX1" fmla="*/ 7374 w 5243052"/>
              <a:gd name="connsiteY1" fmla="*/ 774291 h 774291"/>
              <a:gd name="connsiteX2" fmla="*/ 5235677 w 5243052"/>
              <a:gd name="connsiteY2" fmla="*/ 759542 h 774291"/>
              <a:gd name="connsiteX3" fmla="*/ 5243052 w 5243052"/>
              <a:gd name="connsiteY3" fmla="*/ 0 h 774291"/>
              <a:gd name="connsiteX4" fmla="*/ 0 w 5243052"/>
              <a:gd name="connsiteY4" fmla="*/ 0 h 774291"/>
              <a:gd name="connsiteX0" fmla="*/ 0 w 5236003"/>
              <a:gd name="connsiteY0" fmla="*/ 0 h 774291"/>
              <a:gd name="connsiteX1" fmla="*/ 7374 w 5236003"/>
              <a:gd name="connsiteY1" fmla="*/ 774291 h 774291"/>
              <a:gd name="connsiteX2" fmla="*/ 5235677 w 5236003"/>
              <a:gd name="connsiteY2" fmla="*/ 759542 h 774291"/>
              <a:gd name="connsiteX3" fmla="*/ 5228303 w 5236003"/>
              <a:gd name="connsiteY3" fmla="*/ 0 h 774291"/>
              <a:gd name="connsiteX4" fmla="*/ 0 w 5236003"/>
              <a:gd name="connsiteY4" fmla="*/ 0 h 77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003" h="774291">
                <a:moveTo>
                  <a:pt x="0" y="0"/>
                </a:moveTo>
                <a:lnTo>
                  <a:pt x="7374" y="774291"/>
                </a:lnTo>
                <a:lnTo>
                  <a:pt x="5235677" y="759542"/>
                </a:lnTo>
                <a:cubicBezTo>
                  <a:pt x="5238135" y="506361"/>
                  <a:pt x="5225845" y="253181"/>
                  <a:pt x="5228303" y="0"/>
                </a:cubicBezTo>
                <a:lnTo>
                  <a:pt x="0" y="0"/>
                </a:lnTo>
                <a:close/>
              </a:path>
            </a:pathLst>
          </a:custGeom>
          <a:solidFill>
            <a:schemeClr val="bg1">
              <a:lumMod val="85000"/>
              <a:alpha val="90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95000"/>
                </a:schemeClr>
              </a:solidFill>
            </a:endParaRPr>
          </a:p>
        </p:txBody>
      </p:sp>
      <p:pic>
        <p:nvPicPr>
          <p:cNvPr id="10" name="Picture 9">
            <a:extLst>
              <a:ext uri="{FF2B5EF4-FFF2-40B4-BE49-F238E27FC236}">
                <a16:creationId xmlns:a16="http://schemas.microsoft.com/office/drawing/2014/main" id="{9C7C6B55-8413-4E55-AA2F-43E7454563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1168" y="4258308"/>
            <a:ext cx="4432057" cy="2405078"/>
          </a:xfrm>
          <a:prstGeom prst="rect">
            <a:avLst/>
          </a:prstGeom>
          <a:solidFill>
            <a:schemeClr val="bg1"/>
          </a:solidFill>
          <a:ln>
            <a:solidFill>
              <a:schemeClr val="tx1"/>
            </a:solidFill>
          </a:ln>
        </p:spPr>
      </p:pic>
      <p:sp>
        <p:nvSpPr>
          <p:cNvPr id="11" name="TextBox 10">
            <a:extLst>
              <a:ext uri="{FF2B5EF4-FFF2-40B4-BE49-F238E27FC236}">
                <a16:creationId xmlns:a16="http://schemas.microsoft.com/office/drawing/2014/main" id="{81D30B81-F15A-45C3-8547-065E3ADC9505}"/>
              </a:ext>
            </a:extLst>
          </p:cNvPr>
          <p:cNvSpPr txBox="1"/>
          <p:nvPr/>
        </p:nvSpPr>
        <p:spPr bwMode="gray">
          <a:xfrm>
            <a:off x="7761409" y="4273060"/>
            <a:ext cx="468922" cy="656491"/>
          </a:xfrm>
          <a:prstGeom prst="rect">
            <a:avLst/>
          </a:prstGeom>
          <a:noFill/>
        </p:spPr>
        <p:txBody>
          <a:bodyPr wrap="square" lIns="0" tIns="0" rIns="0" bIns="0" rtlCol="0">
            <a:noAutofit/>
          </a:bodyPr>
          <a:lstStyle/>
          <a:p>
            <a:r>
              <a:rPr lang="en-US" sz="4400" b="1" dirty="0">
                <a:solidFill>
                  <a:srgbClr val="FF0000"/>
                </a:solidFill>
              </a:rPr>
              <a:t>X</a:t>
            </a:r>
            <a:endParaRPr lang="en-US" sz="900" b="1" dirty="0">
              <a:solidFill>
                <a:srgbClr val="FF0000"/>
              </a:solidFill>
            </a:endParaRPr>
          </a:p>
        </p:txBody>
      </p:sp>
      <p:pic>
        <p:nvPicPr>
          <p:cNvPr id="12" name="Picture 11">
            <a:extLst>
              <a:ext uri="{FF2B5EF4-FFF2-40B4-BE49-F238E27FC236}">
                <a16:creationId xmlns:a16="http://schemas.microsoft.com/office/drawing/2014/main" id="{470E5551-6000-4B7B-9752-5159EF247E0B}"/>
              </a:ext>
            </a:extLst>
          </p:cNvPr>
          <p:cNvPicPr>
            <a:picLocks noChangeAspect="1"/>
          </p:cNvPicPr>
          <p:nvPr/>
        </p:nvPicPr>
        <p:blipFill>
          <a:blip r:embed="rId5"/>
          <a:stretch>
            <a:fillRect/>
          </a:stretch>
        </p:blipFill>
        <p:spPr>
          <a:xfrm>
            <a:off x="6934199" y="4270891"/>
            <a:ext cx="775527" cy="781755"/>
          </a:xfrm>
          <a:prstGeom prst="rect">
            <a:avLst/>
          </a:prstGeom>
        </p:spPr>
      </p:pic>
      <p:sp>
        <p:nvSpPr>
          <p:cNvPr id="13" name="TextBox 12">
            <a:extLst>
              <a:ext uri="{FF2B5EF4-FFF2-40B4-BE49-F238E27FC236}">
                <a16:creationId xmlns:a16="http://schemas.microsoft.com/office/drawing/2014/main" id="{8ABEB9BF-51E1-4C37-AA17-F0B64294BF7C}"/>
              </a:ext>
            </a:extLst>
          </p:cNvPr>
          <p:cNvSpPr txBox="1"/>
          <p:nvPr/>
        </p:nvSpPr>
        <p:spPr bwMode="gray">
          <a:xfrm>
            <a:off x="6496047" y="4275259"/>
            <a:ext cx="468922" cy="656491"/>
          </a:xfrm>
          <a:prstGeom prst="rect">
            <a:avLst/>
          </a:prstGeom>
          <a:noFill/>
        </p:spPr>
        <p:txBody>
          <a:bodyPr wrap="square" lIns="0" tIns="0" rIns="0" bIns="0" rtlCol="0">
            <a:noAutofit/>
          </a:bodyPr>
          <a:lstStyle/>
          <a:p>
            <a:r>
              <a:rPr lang="en-US" sz="4400" b="1" dirty="0">
                <a:solidFill>
                  <a:srgbClr val="FF0000"/>
                </a:solidFill>
              </a:rPr>
              <a:t>X</a:t>
            </a:r>
            <a:endParaRPr lang="en-US" sz="900" b="1" dirty="0">
              <a:solidFill>
                <a:srgbClr val="FF0000"/>
              </a:solidFill>
            </a:endParaRPr>
          </a:p>
        </p:txBody>
      </p:sp>
      <p:sp>
        <p:nvSpPr>
          <p:cNvPr id="14" name="Footer Placeholder 13">
            <a:extLst>
              <a:ext uri="{FF2B5EF4-FFF2-40B4-BE49-F238E27FC236}">
                <a16:creationId xmlns:a16="http://schemas.microsoft.com/office/drawing/2014/main" id="{D8665E13-A30E-4D5E-A2F7-E96CD876F4FE}"/>
              </a:ext>
            </a:extLst>
          </p:cNvPr>
          <p:cNvSpPr>
            <a:spLocks noGrp="1"/>
          </p:cNvSpPr>
          <p:nvPr>
            <p:ph type="ftr" sz="quarter" idx="11"/>
          </p:nvPr>
        </p:nvSpPr>
        <p:spPr/>
        <p:txBody>
          <a:bodyPr/>
          <a:lstStyle/>
          <a:p>
            <a:r>
              <a:rPr lang="en-US"/>
              <a:t>Draft document for review</a:t>
            </a:r>
          </a:p>
        </p:txBody>
      </p:sp>
    </p:spTree>
    <p:extLst>
      <p:ext uri="{BB962C8B-B14F-4D97-AF65-F5344CB8AC3E}">
        <p14:creationId xmlns:p14="http://schemas.microsoft.com/office/powerpoint/2010/main" val="309960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D1DC6-03D3-45BA-B143-BAA55136BCA0}"/>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395B9EB3-7196-4609-9262-675EC3A56771}"/>
                </a:ext>
              </a:extLst>
            </p:cNvPr>
            <p:cNvPicPr>
              <a:picLocks noChangeAspect="1"/>
            </p:cNvPicPr>
            <p:nvPr/>
          </p:nvPicPr>
          <p:blipFill>
            <a:blip r:embed="rId3"/>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18AF44D8-021E-455F-A43C-872C99F9011E}"/>
                </a:ext>
              </a:extLst>
            </p:cNvPr>
            <p:cNvPicPr>
              <a:picLocks noChangeAspect="1"/>
            </p:cNvPicPr>
            <p:nvPr/>
          </p:nvPicPr>
          <p:blipFill>
            <a:blip r:embed="rId4"/>
            <a:stretch>
              <a:fillRect/>
            </a:stretch>
          </p:blipFill>
          <p:spPr>
            <a:xfrm>
              <a:off x="5783811" y="1534805"/>
              <a:ext cx="5384198" cy="5288564"/>
            </a:xfrm>
            <a:prstGeom prst="rect">
              <a:avLst/>
            </a:prstGeom>
          </p:spPr>
        </p:pic>
      </p:grpSp>
      <p:sp>
        <p:nvSpPr>
          <p:cNvPr id="5" name="Title 2">
            <a:extLst>
              <a:ext uri="{FF2B5EF4-FFF2-40B4-BE49-F238E27FC236}">
                <a16:creationId xmlns:a16="http://schemas.microsoft.com/office/drawing/2014/main" id="{3113DAAA-E080-4098-A824-E2EB79739D0D}"/>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Use Restrictions &amp; Precautionary Information</a:t>
            </a:r>
          </a:p>
        </p:txBody>
      </p:sp>
      <p:sp>
        <p:nvSpPr>
          <p:cNvPr id="6" name="Subtitle 1">
            <a:extLst>
              <a:ext uri="{FF2B5EF4-FFF2-40B4-BE49-F238E27FC236}">
                <a16:creationId xmlns:a16="http://schemas.microsoft.com/office/drawing/2014/main" id="{EC5ED3DD-5ED7-4BE6-9465-303216DFB164}"/>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Compost Awareness, Grazing Allowance and Slaughter Restriction</a:t>
            </a:r>
            <a:endParaRPr kumimoji="0" lang="en-US" sz="2400" b="0" i="1" u="none" strike="noStrike" kern="1200" cap="none" spc="0" normalizeH="0" baseline="0" noProof="0" dirty="0">
              <a:ln>
                <a:noFill/>
              </a:ln>
              <a:solidFill>
                <a:srgbClr val="0070C0"/>
              </a:solidFill>
              <a:effectLst/>
              <a:uLnTx/>
              <a:uFillTx/>
              <a:cs typeface="Arial"/>
            </a:endParaRPr>
          </a:p>
        </p:txBody>
      </p:sp>
      <p:sp>
        <p:nvSpPr>
          <p:cNvPr id="7" name="Freeform: Shape 6">
            <a:extLst>
              <a:ext uri="{FF2B5EF4-FFF2-40B4-BE49-F238E27FC236}">
                <a16:creationId xmlns:a16="http://schemas.microsoft.com/office/drawing/2014/main" id="{683CDD9D-46F6-416F-A386-B7817C917404}"/>
              </a:ext>
            </a:extLst>
          </p:cNvPr>
          <p:cNvSpPr/>
          <p:nvPr/>
        </p:nvSpPr>
        <p:spPr bwMode="gray">
          <a:xfrm>
            <a:off x="5793475" y="4286250"/>
            <a:ext cx="5240740" cy="2483040"/>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0740" h="4544705">
                <a:moveTo>
                  <a:pt x="6824" y="6824"/>
                </a:moveTo>
                <a:cubicBezTo>
                  <a:pt x="4549" y="1460311"/>
                  <a:pt x="2275" y="2913797"/>
                  <a:pt x="0" y="4367284"/>
                </a:cubicBezTo>
                <a:lnTo>
                  <a:pt x="20471" y="4442346"/>
                </a:lnTo>
                <a:lnTo>
                  <a:pt x="54591" y="4490114"/>
                </a:lnTo>
                <a:lnTo>
                  <a:pt x="109182" y="4531057"/>
                </a:lnTo>
                <a:lnTo>
                  <a:pt x="170597" y="4537881"/>
                </a:lnTo>
                <a:lnTo>
                  <a:pt x="5076967" y="4544705"/>
                </a:lnTo>
                <a:lnTo>
                  <a:pt x="5158853" y="4517409"/>
                </a:lnTo>
                <a:lnTo>
                  <a:pt x="5233916" y="4442346"/>
                </a:lnTo>
                <a:lnTo>
                  <a:pt x="5240740" y="4339988"/>
                </a:lnTo>
                <a:lnTo>
                  <a:pt x="5240740" y="0"/>
                </a:lnTo>
                <a:lnTo>
                  <a:pt x="6824" y="68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000" b="1" dirty="0">
                <a:ln w="6350">
                  <a:noFill/>
                </a:ln>
                <a:solidFill>
                  <a:schemeClr val="tx1"/>
                </a:solidFill>
              </a:rPr>
              <a:t>No Grazing Restrictions</a:t>
            </a:r>
          </a:p>
          <a:p>
            <a:pPr>
              <a:spcBef>
                <a:spcPts val="600"/>
              </a:spcBef>
            </a:pPr>
            <a:r>
              <a:rPr lang="en-US" sz="2000" b="1" dirty="0">
                <a:ln w="6350">
                  <a:noFill/>
                </a:ln>
                <a:solidFill>
                  <a:schemeClr val="tx1"/>
                </a:solidFill>
              </a:rPr>
              <a:t>Slaughter Restriction:  </a:t>
            </a:r>
            <a:r>
              <a:rPr lang="en-US" sz="2000" dirty="0">
                <a:ln w="6350">
                  <a:noFill/>
                </a:ln>
                <a:solidFill>
                  <a:schemeClr val="tx1"/>
                </a:solidFill>
              </a:rPr>
              <a:t>Within 12 months of an Invora Herbicide application, remove livestock from grazing treated site at least 3 days before slaughter</a:t>
            </a:r>
          </a:p>
          <a:p>
            <a:pPr marL="577850" lvl="1" indent="-219075">
              <a:spcAft>
                <a:spcPts val="600"/>
              </a:spcAft>
              <a:buFont typeface="Arial" panose="020B0604020202020204" pitchFamily="34" charset="0"/>
              <a:buChar char="•"/>
            </a:pPr>
            <a:r>
              <a:rPr lang="en-US" dirty="0">
                <a:ln w="6350">
                  <a:noFill/>
                </a:ln>
                <a:solidFill>
                  <a:schemeClr val="tx1"/>
                </a:solidFill>
              </a:rPr>
              <a:t>A restriction on triclopyr-containing products</a:t>
            </a:r>
            <a:endParaRPr lang="en-US" sz="2000" dirty="0">
              <a:ln w="6350">
                <a:noFill/>
              </a:ln>
              <a:solidFill>
                <a:schemeClr val="tx1"/>
              </a:solidFill>
            </a:endParaRPr>
          </a:p>
        </p:txBody>
      </p:sp>
      <p:sp>
        <p:nvSpPr>
          <p:cNvPr id="8" name="Freeform: Shape 7">
            <a:extLst>
              <a:ext uri="{FF2B5EF4-FFF2-40B4-BE49-F238E27FC236}">
                <a16:creationId xmlns:a16="http://schemas.microsoft.com/office/drawing/2014/main" id="{05D288D6-2641-4048-BB74-D870D277E8B9}"/>
              </a:ext>
            </a:extLst>
          </p:cNvPr>
          <p:cNvSpPr/>
          <p:nvPr/>
        </p:nvSpPr>
        <p:spPr bwMode="gray">
          <a:xfrm>
            <a:off x="5796115" y="2219632"/>
            <a:ext cx="5236003" cy="1628467"/>
          </a:xfrm>
          <a:custGeom>
            <a:avLst/>
            <a:gdLst>
              <a:gd name="connsiteX0" fmla="*/ 0 w 5250426"/>
              <a:gd name="connsiteY0" fmla="*/ 0 h 774291"/>
              <a:gd name="connsiteX1" fmla="*/ 7374 w 5250426"/>
              <a:gd name="connsiteY1" fmla="*/ 774291 h 774291"/>
              <a:gd name="connsiteX2" fmla="*/ 5250426 w 5250426"/>
              <a:gd name="connsiteY2" fmla="*/ 759542 h 774291"/>
              <a:gd name="connsiteX3" fmla="*/ 5220929 w 5250426"/>
              <a:gd name="connsiteY3" fmla="*/ 0 h 774291"/>
              <a:gd name="connsiteX4" fmla="*/ 0 w 5250426"/>
              <a:gd name="connsiteY4" fmla="*/ 0 h 774291"/>
              <a:gd name="connsiteX0" fmla="*/ 0 w 5250426"/>
              <a:gd name="connsiteY0" fmla="*/ 0 h 774291"/>
              <a:gd name="connsiteX1" fmla="*/ 7374 w 5250426"/>
              <a:gd name="connsiteY1" fmla="*/ 774291 h 774291"/>
              <a:gd name="connsiteX2" fmla="*/ 5250426 w 5250426"/>
              <a:gd name="connsiteY2" fmla="*/ 759542 h 774291"/>
              <a:gd name="connsiteX3" fmla="*/ 5243052 w 5250426"/>
              <a:gd name="connsiteY3" fmla="*/ 0 h 774291"/>
              <a:gd name="connsiteX4" fmla="*/ 0 w 5250426"/>
              <a:gd name="connsiteY4" fmla="*/ 0 h 774291"/>
              <a:gd name="connsiteX0" fmla="*/ 0 w 5243052"/>
              <a:gd name="connsiteY0" fmla="*/ 0 h 774291"/>
              <a:gd name="connsiteX1" fmla="*/ 7374 w 5243052"/>
              <a:gd name="connsiteY1" fmla="*/ 774291 h 774291"/>
              <a:gd name="connsiteX2" fmla="*/ 5235677 w 5243052"/>
              <a:gd name="connsiteY2" fmla="*/ 759542 h 774291"/>
              <a:gd name="connsiteX3" fmla="*/ 5243052 w 5243052"/>
              <a:gd name="connsiteY3" fmla="*/ 0 h 774291"/>
              <a:gd name="connsiteX4" fmla="*/ 0 w 5243052"/>
              <a:gd name="connsiteY4" fmla="*/ 0 h 774291"/>
              <a:gd name="connsiteX0" fmla="*/ 0 w 5236003"/>
              <a:gd name="connsiteY0" fmla="*/ 0 h 774291"/>
              <a:gd name="connsiteX1" fmla="*/ 7374 w 5236003"/>
              <a:gd name="connsiteY1" fmla="*/ 774291 h 774291"/>
              <a:gd name="connsiteX2" fmla="*/ 5235677 w 5236003"/>
              <a:gd name="connsiteY2" fmla="*/ 759542 h 774291"/>
              <a:gd name="connsiteX3" fmla="*/ 5228303 w 5236003"/>
              <a:gd name="connsiteY3" fmla="*/ 0 h 774291"/>
              <a:gd name="connsiteX4" fmla="*/ 0 w 5236003"/>
              <a:gd name="connsiteY4" fmla="*/ 0 h 77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003" h="774291">
                <a:moveTo>
                  <a:pt x="0" y="0"/>
                </a:moveTo>
                <a:lnTo>
                  <a:pt x="7374" y="774291"/>
                </a:lnTo>
                <a:lnTo>
                  <a:pt x="5235677" y="759542"/>
                </a:lnTo>
                <a:cubicBezTo>
                  <a:pt x="5238135" y="506361"/>
                  <a:pt x="5225845" y="253181"/>
                  <a:pt x="5228303" y="0"/>
                </a:cubicBezTo>
                <a:lnTo>
                  <a:pt x="0"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68275" indent="-168275">
              <a:spcBef>
                <a:spcPts val="600"/>
              </a:spcBef>
              <a:spcAft>
                <a:spcPts val="600"/>
              </a:spcAft>
              <a:buFont typeface="Arial" panose="020B0604020202020204" pitchFamily="34" charset="0"/>
              <a:buChar char="•"/>
            </a:pPr>
            <a:endParaRPr lang="en-US" sz="2000" dirty="0">
              <a:ln w="6350">
                <a:noFill/>
              </a:ln>
              <a:solidFill>
                <a:schemeClr val="tx1"/>
              </a:solidFill>
            </a:endParaRPr>
          </a:p>
          <a:p>
            <a:pPr>
              <a:spcBef>
                <a:spcPts val="600"/>
              </a:spcBef>
              <a:spcAft>
                <a:spcPts val="600"/>
              </a:spcAft>
            </a:pPr>
            <a:r>
              <a:rPr lang="en-US" sz="2000" b="1" dirty="0">
                <a:ln w="6350">
                  <a:noFill/>
                </a:ln>
                <a:solidFill>
                  <a:schemeClr val="tx1"/>
                </a:solidFill>
              </a:rPr>
              <a:t>To address composting concern:</a:t>
            </a:r>
          </a:p>
        </p:txBody>
      </p:sp>
      <p:sp>
        <p:nvSpPr>
          <p:cNvPr id="9" name="Freeform: Shape 8">
            <a:extLst>
              <a:ext uri="{FF2B5EF4-FFF2-40B4-BE49-F238E27FC236}">
                <a16:creationId xmlns:a16="http://schemas.microsoft.com/office/drawing/2014/main" id="{9EE1962B-8189-4C35-887D-EA0785443AD0}"/>
              </a:ext>
            </a:extLst>
          </p:cNvPr>
          <p:cNvSpPr/>
          <p:nvPr/>
        </p:nvSpPr>
        <p:spPr bwMode="gray">
          <a:xfrm>
            <a:off x="1274368" y="2123768"/>
            <a:ext cx="4361631" cy="4645742"/>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676422 w 4365523"/>
              <a:gd name="connsiteY10" fmla="*/ 22122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60089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1484 w 4365523"/>
              <a:gd name="connsiteY12" fmla="*/ 22123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5299 h 4645742"/>
              <a:gd name="connsiteX13" fmla="*/ 7375 w 436552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3366706 w 4371873"/>
              <a:gd name="connsiteY10" fmla="*/ 2005780 h 4645742"/>
              <a:gd name="connsiteX11" fmla="*/ 2190136 w 4371873"/>
              <a:gd name="connsiteY11" fmla="*/ 2787445 h 4645742"/>
              <a:gd name="connsiteX12" fmla="*/ 354830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54830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5475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434531 w 4371873"/>
              <a:gd name="connsiteY11" fmla="*/ 11782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46156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61631"/>
              <a:gd name="connsiteY0" fmla="*/ 0 h 4645742"/>
              <a:gd name="connsiteX1" fmla="*/ 0 w 4361631"/>
              <a:gd name="connsiteY1" fmla="*/ 4513006 h 4645742"/>
              <a:gd name="connsiteX2" fmla="*/ 29497 w 4361631"/>
              <a:gd name="connsiteY2" fmla="*/ 4586748 h 4645742"/>
              <a:gd name="connsiteX3" fmla="*/ 73742 w 4361631"/>
              <a:gd name="connsiteY3" fmla="*/ 4623619 h 4645742"/>
              <a:gd name="connsiteX4" fmla="*/ 132736 w 4361631"/>
              <a:gd name="connsiteY4" fmla="*/ 4638367 h 4645742"/>
              <a:gd name="connsiteX5" fmla="*/ 4269658 w 4361631"/>
              <a:gd name="connsiteY5" fmla="*/ 4645742 h 4645742"/>
              <a:gd name="connsiteX6" fmla="*/ 4306529 w 4361631"/>
              <a:gd name="connsiteY6" fmla="*/ 4623619 h 4645742"/>
              <a:gd name="connsiteX7" fmla="*/ 4343400 w 4361631"/>
              <a:gd name="connsiteY7" fmla="*/ 4579374 h 4645742"/>
              <a:gd name="connsiteX8" fmla="*/ 4358149 w 4361631"/>
              <a:gd name="connsiteY8" fmla="*/ 4520380 h 4645742"/>
              <a:gd name="connsiteX9" fmla="*/ 4361241 w 4361631"/>
              <a:gd name="connsiteY9" fmla="*/ 3461568 h 4645742"/>
              <a:gd name="connsiteX10" fmla="*/ 2190136 w 4361631"/>
              <a:gd name="connsiteY10" fmla="*/ 2787445 h 4645742"/>
              <a:gd name="connsiteX11" fmla="*/ 4361631 w 4361631"/>
              <a:gd name="connsiteY11" fmla="*/ 1406832 h 4645742"/>
              <a:gd name="connsiteX12" fmla="*/ 4354758 w 4361631"/>
              <a:gd name="connsiteY12" fmla="*/ 15299 h 4645742"/>
              <a:gd name="connsiteX13" fmla="*/ 7375 w 4361631"/>
              <a:gd name="connsiteY13" fmla="*/ 0 h 46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1631" h="4645742">
                <a:moveTo>
                  <a:pt x="7375" y="0"/>
                </a:moveTo>
                <a:cubicBezTo>
                  <a:pt x="4917" y="1504335"/>
                  <a:pt x="2458" y="3008671"/>
                  <a:pt x="0" y="4513006"/>
                </a:cubicBezTo>
                <a:lnTo>
                  <a:pt x="29497" y="4586748"/>
                </a:lnTo>
                <a:lnTo>
                  <a:pt x="73742" y="4623619"/>
                </a:lnTo>
                <a:lnTo>
                  <a:pt x="132736" y="4638367"/>
                </a:lnTo>
                <a:lnTo>
                  <a:pt x="4269658" y="4645742"/>
                </a:lnTo>
                <a:lnTo>
                  <a:pt x="4306529" y="4623619"/>
                </a:lnTo>
                <a:lnTo>
                  <a:pt x="4343400" y="4579374"/>
                </a:lnTo>
                <a:lnTo>
                  <a:pt x="4358149" y="4520380"/>
                </a:lnTo>
                <a:cubicBezTo>
                  <a:pt x="4359180" y="4167443"/>
                  <a:pt x="4360210" y="3814505"/>
                  <a:pt x="4361241" y="3461568"/>
                </a:cubicBezTo>
                <a:lnTo>
                  <a:pt x="2190136" y="2787445"/>
                </a:lnTo>
                <a:lnTo>
                  <a:pt x="4361631" y="1406832"/>
                </a:lnTo>
                <a:lnTo>
                  <a:pt x="4354758" y="15299"/>
                </a:lnTo>
                <a:lnTo>
                  <a:pt x="7375"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28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D40656-EE8B-429E-B012-8F80AE91398A}"/>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21E578D1-FD3E-441F-80DA-299E8F0B8C01}"/>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5509538F-F5B4-4364-B488-732AB1B86D47}"/>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5" name="Title 2">
            <a:extLst>
              <a:ext uri="{FF2B5EF4-FFF2-40B4-BE49-F238E27FC236}">
                <a16:creationId xmlns:a16="http://schemas.microsoft.com/office/drawing/2014/main" id="{70A42B84-95A5-493F-B843-0175C8D2911D}"/>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Use Restrictions &amp; Precautionary Information</a:t>
            </a:r>
          </a:p>
        </p:txBody>
      </p:sp>
      <p:sp>
        <p:nvSpPr>
          <p:cNvPr id="6" name="Subtitle 1">
            <a:extLst>
              <a:ext uri="{FF2B5EF4-FFF2-40B4-BE49-F238E27FC236}">
                <a16:creationId xmlns:a16="http://schemas.microsoft.com/office/drawing/2014/main" id="{D48E9543-3EB7-44DC-817C-615E0F376EE4}"/>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Composting Awareness - Treated Brush</a:t>
            </a:r>
            <a:endParaRPr kumimoji="0" lang="en-US" sz="2400" b="0" i="1" u="none" strike="noStrike" kern="1200" cap="none" spc="0" normalizeH="0" baseline="0" noProof="0" dirty="0">
              <a:ln>
                <a:noFill/>
              </a:ln>
              <a:solidFill>
                <a:srgbClr val="0070C0"/>
              </a:solidFill>
              <a:effectLst/>
              <a:uLnTx/>
              <a:uFillTx/>
              <a:cs typeface="Arial"/>
            </a:endParaRPr>
          </a:p>
        </p:txBody>
      </p:sp>
      <p:sp>
        <p:nvSpPr>
          <p:cNvPr id="7" name="Freeform: Shape 6">
            <a:extLst>
              <a:ext uri="{FF2B5EF4-FFF2-40B4-BE49-F238E27FC236}">
                <a16:creationId xmlns:a16="http://schemas.microsoft.com/office/drawing/2014/main" id="{0AD10891-BAF1-4D5F-A762-ED45ECFCAB5D}"/>
              </a:ext>
            </a:extLst>
          </p:cNvPr>
          <p:cNvSpPr/>
          <p:nvPr/>
        </p:nvSpPr>
        <p:spPr bwMode="gray">
          <a:xfrm>
            <a:off x="5793475" y="5173578"/>
            <a:ext cx="5246716" cy="1595711"/>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 name="connsiteX0" fmla="*/ 6824 w 5246716"/>
              <a:gd name="connsiteY0" fmla="*/ 6824 h 4544705"/>
              <a:gd name="connsiteX1" fmla="*/ 0 w 5246716"/>
              <a:gd name="connsiteY1" fmla="*/ 4367284 h 4544705"/>
              <a:gd name="connsiteX2" fmla="*/ 20471 w 5246716"/>
              <a:gd name="connsiteY2" fmla="*/ 4442346 h 4544705"/>
              <a:gd name="connsiteX3" fmla="*/ 54591 w 5246716"/>
              <a:gd name="connsiteY3" fmla="*/ 4490114 h 4544705"/>
              <a:gd name="connsiteX4" fmla="*/ 109182 w 5246716"/>
              <a:gd name="connsiteY4" fmla="*/ 4531057 h 4544705"/>
              <a:gd name="connsiteX5" fmla="*/ 170597 w 5246716"/>
              <a:gd name="connsiteY5" fmla="*/ 4537881 h 4544705"/>
              <a:gd name="connsiteX6" fmla="*/ 5076967 w 5246716"/>
              <a:gd name="connsiteY6" fmla="*/ 4544705 h 4544705"/>
              <a:gd name="connsiteX7" fmla="*/ 5158853 w 5246716"/>
              <a:gd name="connsiteY7" fmla="*/ 4517409 h 4544705"/>
              <a:gd name="connsiteX8" fmla="*/ 5233916 w 5246716"/>
              <a:gd name="connsiteY8" fmla="*/ 4442346 h 4544705"/>
              <a:gd name="connsiteX9" fmla="*/ 5246716 w 5246716"/>
              <a:gd name="connsiteY9" fmla="*/ 4271902 h 4544705"/>
              <a:gd name="connsiteX10" fmla="*/ 5240740 w 5246716"/>
              <a:gd name="connsiteY10" fmla="*/ 0 h 4544705"/>
              <a:gd name="connsiteX11" fmla="*/ 6824 w 5246716"/>
              <a:gd name="connsiteY11" fmla="*/ 6824 h 4544705"/>
              <a:gd name="connsiteX0" fmla="*/ 6824 w 5246716"/>
              <a:gd name="connsiteY0" fmla="*/ 6824 h 4544705"/>
              <a:gd name="connsiteX1" fmla="*/ 0 w 5246716"/>
              <a:gd name="connsiteY1" fmla="*/ 4316221 h 4544705"/>
              <a:gd name="connsiteX2" fmla="*/ 20471 w 5246716"/>
              <a:gd name="connsiteY2" fmla="*/ 4442346 h 4544705"/>
              <a:gd name="connsiteX3" fmla="*/ 54591 w 5246716"/>
              <a:gd name="connsiteY3" fmla="*/ 4490114 h 4544705"/>
              <a:gd name="connsiteX4" fmla="*/ 109182 w 5246716"/>
              <a:gd name="connsiteY4" fmla="*/ 4531057 h 4544705"/>
              <a:gd name="connsiteX5" fmla="*/ 170597 w 5246716"/>
              <a:gd name="connsiteY5" fmla="*/ 4537881 h 4544705"/>
              <a:gd name="connsiteX6" fmla="*/ 5076967 w 5246716"/>
              <a:gd name="connsiteY6" fmla="*/ 4544705 h 4544705"/>
              <a:gd name="connsiteX7" fmla="*/ 5158853 w 5246716"/>
              <a:gd name="connsiteY7" fmla="*/ 4517409 h 4544705"/>
              <a:gd name="connsiteX8" fmla="*/ 5233916 w 5246716"/>
              <a:gd name="connsiteY8" fmla="*/ 4442346 h 4544705"/>
              <a:gd name="connsiteX9" fmla="*/ 5246716 w 5246716"/>
              <a:gd name="connsiteY9" fmla="*/ 4271902 h 4544705"/>
              <a:gd name="connsiteX10" fmla="*/ 5240740 w 5246716"/>
              <a:gd name="connsiteY10" fmla="*/ 0 h 4544705"/>
              <a:gd name="connsiteX11" fmla="*/ 6824 w 5246716"/>
              <a:gd name="connsiteY11" fmla="*/ 6824 h 45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6716" h="4544705">
                <a:moveTo>
                  <a:pt x="6824" y="6824"/>
                </a:moveTo>
                <a:cubicBezTo>
                  <a:pt x="4549" y="1460311"/>
                  <a:pt x="2275" y="2862734"/>
                  <a:pt x="0" y="4316221"/>
                </a:cubicBezTo>
                <a:lnTo>
                  <a:pt x="20471" y="4442346"/>
                </a:lnTo>
                <a:lnTo>
                  <a:pt x="54591" y="4490114"/>
                </a:lnTo>
                <a:lnTo>
                  <a:pt x="109182" y="4531057"/>
                </a:lnTo>
                <a:lnTo>
                  <a:pt x="170597" y="4537881"/>
                </a:lnTo>
                <a:lnTo>
                  <a:pt x="5076967" y="4544705"/>
                </a:lnTo>
                <a:lnTo>
                  <a:pt x="5158853" y="4517409"/>
                </a:lnTo>
                <a:lnTo>
                  <a:pt x="5233916" y="4442346"/>
                </a:lnTo>
                <a:lnTo>
                  <a:pt x="5246716" y="4271902"/>
                </a:lnTo>
                <a:lnTo>
                  <a:pt x="5240740" y="0"/>
                </a:lnTo>
                <a:lnTo>
                  <a:pt x="6824" y="68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spcAft>
                <a:spcPts val="600"/>
              </a:spcAft>
            </a:pPr>
            <a:endParaRPr lang="en-US" sz="2000" dirty="0">
              <a:ln w="6350">
                <a:solidFill>
                  <a:schemeClr val="tx1"/>
                </a:solidFill>
              </a:ln>
              <a:solidFill>
                <a:srgbClr val="FF0000"/>
              </a:solidFill>
            </a:endParaRPr>
          </a:p>
        </p:txBody>
      </p:sp>
      <p:sp>
        <p:nvSpPr>
          <p:cNvPr id="8" name="Freeform: Shape 7">
            <a:extLst>
              <a:ext uri="{FF2B5EF4-FFF2-40B4-BE49-F238E27FC236}">
                <a16:creationId xmlns:a16="http://schemas.microsoft.com/office/drawing/2014/main" id="{3EDE2F2D-5121-4D61-A662-7DFEEBA4C9BD}"/>
              </a:ext>
            </a:extLst>
          </p:cNvPr>
          <p:cNvSpPr/>
          <p:nvPr/>
        </p:nvSpPr>
        <p:spPr bwMode="gray">
          <a:xfrm>
            <a:off x="5796115" y="2219632"/>
            <a:ext cx="5236081" cy="2472684"/>
          </a:xfrm>
          <a:custGeom>
            <a:avLst/>
            <a:gdLst>
              <a:gd name="connsiteX0" fmla="*/ 0 w 5250426"/>
              <a:gd name="connsiteY0" fmla="*/ 0 h 774291"/>
              <a:gd name="connsiteX1" fmla="*/ 7374 w 5250426"/>
              <a:gd name="connsiteY1" fmla="*/ 774291 h 774291"/>
              <a:gd name="connsiteX2" fmla="*/ 5250426 w 5250426"/>
              <a:gd name="connsiteY2" fmla="*/ 759542 h 774291"/>
              <a:gd name="connsiteX3" fmla="*/ 5220929 w 5250426"/>
              <a:gd name="connsiteY3" fmla="*/ 0 h 774291"/>
              <a:gd name="connsiteX4" fmla="*/ 0 w 5250426"/>
              <a:gd name="connsiteY4" fmla="*/ 0 h 774291"/>
              <a:gd name="connsiteX0" fmla="*/ 0 w 5250426"/>
              <a:gd name="connsiteY0" fmla="*/ 0 h 774291"/>
              <a:gd name="connsiteX1" fmla="*/ 7374 w 5250426"/>
              <a:gd name="connsiteY1" fmla="*/ 774291 h 774291"/>
              <a:gd name="connsiteX2" fmla="*/ 5250426 w 5250426"/>
              <a:gd name="connsiteY2" fmla="*/ 759542 h 774291"/>
              <a:gd name="connsiteX3" fmla="*/ 5243052 w 5250426"/>
              <a:gd name="connsiteY3" fmla="*/ 0 h 774291"/>
              <a:gd name="connsiteX4" fmla="*/ 0 w 5250426"/>
              <a:gd name="connsiteY4" fmla="*/ 0 h 774291"/>
              <a:gd name="connsiteX0" fmla="*/ 0 w 5243052"/>
              <a:gd name="connsiteY0" fmla="*/ 0 h 774291"/>
              <a:gd name="connsiteX1" fmla="*/ 7374 w 5243052"/>
              <a:gd name="connsiteY1" fmla="*/ 774291 h 774291"/>
              <a:gd name="connsiteX2" fmla="*/ 5235677 w 5243052"/>
              <a:gd name="connsiteY2" fmla="*/ 759542 h 774291"/>
              <a:gd name="connsiteX3" fmla="*/ 5243052 w 5243052"/>
              <a:gd name="connsiteY3" fmla="*/ 0 h 774291"/>
              <a:gd name="connsiteX4" fmla="*/ 0 w 5243052"/>
              <a:gd name="connsiteY4" fmla="*/ 0 h 774291"/>
              <a:gd name="connsiteX0" fmla="*/ 0 w 5236003"/>
              <a:gd name="connsiteY0" fmla="*/ 0 h 774291"/>
              <a:gd name="connsiteX1" fmla="*/ 7374 w 5236003"/>
              <a:gd name="connsiteY1" fmla="*/ 774291 h 774291"/>
              <a:gd name="connsiteX2" fmla="*/ 5235677 w 5236003"/>
              <a:gd name="connsiteY2" fmla="*/ 759542 h 774291"/>
              <a:gd name="connsiteX3" fmla="*/ 5228303 w 5236003"/>
              <a:gd name="connsiteY3" fmla="*/ 0 h 774291"/>
              <a:gd name="connsiteX4" fmla="*/ 0 w 5236003"/>
              <a:gd name="connsiteY4" fmla="*/ 0 h 774291"/>
              <a:gd name="connsiteX0" fmla="*/ 0 w 5247883"/>
              <a:gd name="connsiteY0" fmla="*/ 0 h 774291"/>
              <a:gd name="connsiteX1" fmla="*/ 7374 w 5247883"/>
              <a:gd name="connsiteY1" fmla="*/ 774291 h 774291"/>
              <a:gd name="connsiteX2" fmla="*/ 5247709 w 5247883"/>
              <a:gd name="connsiteY2" fmla="*/ 770845 h 774291"/>
              <a:gd name="connsiteX3" fmla="*/ 5228303 w 5247883"/>
              <a:gd name="connsiteY3" fmla="*/ 0 h 774291"/>
              <a:gd name="connsiteX4" fmla="*/ 0 w 5247883"/>
              <a:gd name="connsiteY4" fmla="*/ 0 h 774291"/>
              <a:gd name="connsiteX0" fmla="*/ 0 w 5236081"/>
              <a:gd name="connsiteY0" fmla="*/ 0 h 774291"/>
              <a:gd name="connsiteX1" fmla="*/ 7374 w 5236081"/>
              <a:gd name="connsiteY1" fmla="*/ 774291 h 774291"/>
              <a:gd name="connsiteX2" fmla="*/ 5235756 w 5236081"/>
              <a:gd name="connsiteY2" fmla="*/ 772716 h 774291"/>
              <a:gd name="connsiteX3" fmla="*/ 5228303 w 5236081"/>
              <a:gd name="connsiteY3" fmla="*/ 0 h 774291"/>
              <a:gd name="connsiteX4" fmla="*/ 0 w 5236081"/>
              <a:gd name="connsiteY4" fmla="*/ 0 h 77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6081" h="774291">
                <a:moveTo>
                  <a:pt x="0" y="0"/>
                </a:moveTo>
                <a:lnTo>
                  <a:pt x="7374" y="774291"/>
                </a:lnTo>
                <a:lnTo>
                  <a:pt x="5235756" y="772716"/>
                </a:lnTo>
                <a:cubicBezTo>
                  <a:pt x="5238214" y="519535"/>
                  <a:pt x="5225845" y="253181"/>
                  <a:pt x="5228303" y="0"/>
                </a:cubicBezTo>
                <a:lnTo>
                  <a:pt x="0"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000" b="1" dirty="0">
                <a:ln w="6350">
                  <a:noFill/>
                </a:ln>
                <a:solidFill>
                  <a:schemeClr val="tx1"/>
                </a:solidFill>
              </a:rPr>
              <a:t>To address composting concern:</a:t>
            </a:r>
            <a:endParaRPr lang="en-US" sz="2000" b="1" dirty="0">
              <a:ln w="6350">
                <a:solidFill>
                  <a:schemeClr val="tx1"/>
                </a:solidFill>
              </a:ln>
              <a:solidFill>
                <a:srgbClr val="FF0000"/>
              </a:solidFill>
            </a:endParaRPr>
          </a:p>
        </p:txBody>
      </p:sp>
      <p:sp>
        <p:nvSpPr>
          <p:cNvPr id="9" name="Freeform: Shape 8">
            <a:extLst>
              <a:ext uri="{FF2B5EF4-FFF2-40B4-BE49-F238E27FC236}">
                <a16:creationId xmlns:a16="http://schemas.microsoft.com/office/drawing/2014/main" id="{9244A73F-F418-4005-8883-A1C937886F54}"/>
              </a:ext>
            </a:extLst>
          </p:cNvPr>
          <p:cNvSpPr/>
          <p:nvPr/>
        </p:nvSpPr>
        <p:spPr bwMode="gray">
          <a:xfrm>
            <a:off x="1214217" y="2123768"/>
            <a:ext cx="4420719" cy="4645742"/>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676422 w 4365523"/>
              <a:gd name="connsiteY10" fmla="*/ 22122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60089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1484 w 4365523"/>
              <a:gd name="connsiteY12" fmla="*/ 22123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5299 h 4645742"/>
              <a:gd name="connsiteX13" fmla="*/ 7375 w 436552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3366706 w 4371873"/>
              <a:gd name="connsiteY10" fmla="*/ 2005780 h 4645742"/>
              <a:gd name="connsiteX11" fmla="*/ 2190136 w 4371873"/>
              <a:gd name="connsiteY11" fmla="*/ 2787445 h 4645742"/>
              <a:gd name="connsiteX12" fmla="*/ 354830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54830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5475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434531 w 4371873"/>
              <a:gd name="connsiteY11" fmla="*/ 11782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46156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61631"/>
              <a:gd name="connsiteY0" fmla="*/ 0 h 4645742"/>
              <a:gd name="connsiteX1" fmla="*/ 0 w 4361631"/>
              <a:gd name="connsiteY1" fmla="*/ 4513006 h 4645742"/>
              <a:gd name="connsiteX2" fmla="*/ 29497 w 4361631"/>
              <a:gd name="connsiteY2" fmla="*/ 4586748 h 4645742"/>
              <a:gd name="connsiteX3" fmla="*/ 73742 w 4361631"/>
              <a:gd name="connsiteY3" fmla="*/ 4623619 h 4645742"/>
              <a:gd name="connsiteX4" fmla="*/ 132736 w 4361631"/>
              <a:gd name="connsiteY4" fmla="*/ 4638367 h 4645742"/>
              <a:gd name="connsiteX5" fmla="*/ 4269658 w 4361631"/>
              <a:gd name="connsiteY5" fmla="*/ 4645742 h 4645742"/>
              <a:gd name="connsiteX6" fmla="*/ 4306529 w 4361631"/>
              <a:gd name="connsiteY6" fmla="*/ 4623619 h 4645742"/>
              <a:gd name="connsiteX7" fmla="*/ 4343400 w 4361631"/>
              <a:gd name="connsiteY7" fmla="*/ 4579374 h 4645742"/>
              <a:gd name="connsiteX8" fmla="*/ 4358149 w 4361631"/>
              <a:gd name="connsiteY8" fmla="*/ 4520380 h 4645742"/>
              <a:gd name="connsiteX9" fmla="*/ 4352823 w 4361631"/>
              <a:gd name="connsiteY9" fmla="*/ 4102918 h 4645742"/>
              <a:gd name="connsiteX10" fmla="*/ 2190136 w 4361631"/>
              <a:gd name="connsiteY10" fmla="*/ 2787445 h 4645742"/>
              <a:gd name="connsiteX11" fmla="*/ 4361631 w 4361631"/>
              <a:gd name="connsiteY11" fmla="*/ 1406832 h 4645742"/>
              <a:gd name="connsiteX12" fmla="*/ 4354758 w 4361631"/>
              <a:gd name="connsiteY12" fmla="*/ 15299 h 4645742"/>
              <a:gd name="connsiteX13" fmla="*/ 7375 w 436163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4306529 w 4367981"/>
              <a:gd name="connsiteY6" fmla="*/ 462361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3531829 w 4367981"/>
              <a:gd name="connsiteY6" fmla="*/ 405846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3596455 w 4432607"/>
              <a:gd name="connsiteY6" fmla="*/ 40584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2934826 w 4432607"/>
              <a:gd name="connsiteY7" fmla="*/ 46428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55369"/>
              <a:gd name="connsiteX1" fmla="*/ 64626 w 4432607"/>
              <a:gd name="connsiteY1" fmla="*/ 4513006 h 4655369"/>
              <a:gd name="connsiteX2" fmla="*/ 94123 w 4432607"/>
              <a:gd name="connsiteY2" fmla="*/ 4586748 h 4655369"/>
              <a:gd name="connsiteX3" fmla="*/ 138368 w 4432607"/>
              <a:gd name="connsiteY3" fmla="*/ 4623619 h 4655369"/>
              <a:gd name="connsiteX4" fmla="*/ 197362 w 4432607"/>
              <a:gd name="connsiteY4" fmla="*/ 4638367 h 4655369"/>
              <a:gd name="connsiteX5" fmla="*/ 2645184 w 4432607"/>
              <a:gd name="connsiteY5" fmla="*/ 4645742 h 4655369"/>
              <a:gd name="connsiteX6" fmla="*/ 2758255 w 4432607"/>
              <a:gd name="connsiteY6" fmla="*/ 4655369 h 4655369"/>
              <a:gd name="connsiteX7" fmla="*/ 2934826 w 4432607"/>
              <a:gd name="connsiteY7" fmla="*/ 4642874 h 4655369"/>
              <a:gd name="connsiteX8" fmla="*/ 4422775 w 4432607"/>
              <a:gd name="connsiteY8" fmla="*/ 4520380 h 4655369"/>
              <a:gd name="connsiteX9" fmla="*/ 4417449 w 4432607"/>
              <a:gd name="connsiteY9" fmla="*/ 4102918 h 4655369"/>
              <a:gd name="connsiteX10" fmla="*/ 2254762 w 4432607"/>
              <a:gd name="connsiteY10" fmla="*/ 2787445 h 4655369"/>
              <a:gd name="connsiteX11" fmla="*/ 4432607 w 4432607"/>
              <a:gd name="connsiteY11" fmla="*/ 3502332 h 4655369"/>
              <a:gd name="connsiteX12" fmla="*/ 4419384 w 4432607"/>
              <a:gd name="connsiteY12" fmla="*/ 15299 h 4655369"/>
              <a:gd name="connsiteX13" fmla="*/ 72001 w 4432607"/>
              <a:gd name="connsiteY13" fmla="*/ 0 h 4655369"/>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4422775 w 4432607"/>
              <a:gd name="connsiteY7" fmla="*/ 4520380 h 4645742"/>
              <a:gd name="connsiteX8" fmla="*/ 4417449 w 4432607"/>
              <a:gd name="connsiteY8" fmla="*/ 4102918 h 4645742"/>
              <a:gd name="connsiteX9" fmla="*/ 2254762 w 4432607"/>
              <a:gd name="connsiteY9" fmla="*/ 2787445 h 4645742"/>
              <a:gd name="connsiteX10" fmla="*/ 4432607 w 4432607"/>
              <a:gd name="connsiteY10" fmla="*/ 3502332 h 4645742"/>
              <a:gd name="connsiteX11" fmla="*/ 4419384 w 4432607"/>
              <a:gd name="connsiteY11" fmla="*/ 15299 h 4645742"/>
              <a:gd name="connsiteX12" fmla="*/ 72001 w 4432607"/>
              <a:gd name="connsiteY12" fmla="*/ 0 h 4645742"/>
              <a:gd name="connsiteX0" fmla="*/ 72001 w 4432607"/>
              <a:gd name="connsiteY0" fmla="*/ 0 h 4647380"/>
              <a:gd name="connsiteX1" fmla="*/ 64626 w 4432607"/>
              <a:gd name="connsiteY1" fmla="*/ 4513006 h 4647380"/>
              <a:gd name="connsiteX2" fmla="*/ 94123 w 4432607"/>
              <a:gd name="connsiteY2" fmla="*/ 4586748 h 4647380"/>
              <a:gd name="connsiteX3" fmla="*/ 138368 w 4432607"/>
              <a:gd name="connsiteY3" fmla="*/ 4623619 h 4647380"/>
              <a:gd name="connsiteX4" fmla="*/ 197362 w 4432607"/>
              <a:gd name="connsiteY4" fmla="*/ 4638367 h 4647380"/>
              <a:gd name="connsiteX5" fmla="*/ 2645184 w 4432607"/>
              <a:gd name="connsiteY5" fmla="*/ 4645742 h 4647380"/>
              <a:gd name="connsiteX6" fmla="*/ 2934826 w 4432607"/>
              <a:gd name="connsiteY6" fmla="*/ 4642874 h 4647380"/>
              <a:gd name="connsiteX7" fmla="*/ 3241675 w 4432607"/>
              <a:gd name="connsiteY7" fmla="*/ 4647380 h 4647380"/>
              <a:gd name="connsiteX8" fmla="*/ 4417449 w 4432607"/>
              <a:gd name="connsiteY8" fmla="*/ 4102918 h 4647380"/>
              <a:gd name="connsiteX9" fmla="*/ 2254762 w 4432607"/>
              <a:gd name="connsiteY9" fmla="*/ 2787445 h 4647380"/>
              <a:gd name="connsiteX10" fmla="*/ 4432607 w 4432607"/>
              <a:gd name="connsiteY10" fmla="*/ 3502332 h 4647380"/>
              <a:gd name="connsiteX11" fmla="*/ 4419384 w 4432607"/>
              <a:gd name="connsiteY11" fmla="*/ 15299 h 4647380"/>
              <a:gd name="connsiteX12" fmla="*/ 72001 w 4432607"/>
              <a:gd name="connsiteY12" fmla="*/ 0 h 4647380"/>
              <a:gd name="connsiteX0" fmla="*/ 72001 w 4432607"/>
              <a:gd name="connsiteY0" fmla="*/ 0 h 4650401"/>
              <a:gd name="connsiteX1" fmla="*/ 64626 w 4432607"/>
              <a:gd name="connsiteY1" fmla="*/ 4513006 h 4650401"/>
              <a:gd name="connsiteX2" fmla="*/ 94123 w 4432607"/>
              <a:gd name="connsiteY2" fmla="*/ 4586748 h 4650401"/>
              <a:gd name="connsiteX3" fmla="*/ 138368 w 4432607"/>
              <a:gd name="connsiteY3" fmla="*/ 4623619 h 4650401"/>
              <a:gd name="connsiteX4" fmla="*/ 197362 w 4432607"/>
              <a:gd name="connsiteY4" fmla="*/ 4638367 h 4650401"/>
              <a:gd name="connsiteX5" fmla="*/ 2645184 w 4432607"/>
              <a:gd name="connsiteY5" fmla="*/ 4645742 h 4650401"/>
              <a:gd name="connsiteX6" fmla="*/ 2934826 w 4432607"/>
              <a:gd name="connsiteY6" fmla="*/ 4642874 h 4650401"/>
              <a:gd name="connsiteX7" fmla="*/ 3241675 w 4432607"/>
              <a:gd name="connsiteY7" fmla="*/ 4647380 h 4650401"/>
              <a:gd name="connsiteX8" fmla="*/ 3617349 w 4432607"/>
              <a:gd name="connsiteY8" fmla="*/ 4604568 h 4650401"/>
              <a:gd name="connsiteX9" fmla="*/ 2254762 w 4432607"/>
              <a:gd name="connsiteY9" fmla="*/ 2787445 h 4650401"/>
              <a:gd name="connsiteX10" fmla="*/ 4432607 w 4432607"/>
              <a:gd name="connsiteY10" fmla="*/ 3502332 h 4650401"/>
              <a:gd name="connsiteX11" fmla="*/ 4419384 w 4432607"/>
              <a:gd name="connsiteY11" fmla="*/ 15299 h 4650401"/>
              <a:gd name="connsiteX12" fmla="*/ 72001 w 4432607"/>
              <a:gd name="connsiteY12" fmla="*/ 0 h 4650401"/>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617349 w 4432607"/>
              <a:gd name="connsiteY7" fmla="*/ 460456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337949 w 4432607"/>
              <a:gd name="connsiteY7" fmla="*/ 463631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20719"/>
              <a:gd name="connsiteY0" fmla="*/ 0 h 4645742"/>
              <a:gd name="connsiteX1" fmla="*/ 64626 w 4420719"/>
              <a:gd name="connsiteY1" fmla="*/ 4513006 h 4645742"/>
              <a:gd name="connsiteX2" fmla="*/ 94123 w 4420719"/>
              <a:gd name="connsiteY2" fmla="*/ 4586748 h 4645742"/>
              <a:gd name="connsiteX3" fmla="*/ 138368 w 4420719"/>
              <a:gd name="connsiteY3" fmla="*/ 4623619 h 4645742"/>
              <a:gd name="connsiteX4" fmla="*/ 197362 w 4420719"/>
              <a:gd name="connsiteY4" fmla="*/ 4638367 h 4645742"/>
              <a:gd name="connsiteX5" fmla="*/ 2645184 w 4420719"/>
              <a:gd name="connsiteY5" fmla="*/ 4645742 h 4645742"/>
              <a:gd name="connsiteX6" fmla="*/ 2934826 w 4420719"/>
              <a:gd name="connsiteY6" fmla="*/ 4642874 h 4645742"/>
              <a:gd name="connsiteX7" fmla="*/ 3337949 w 4420719"/>
              <a:gd name="connsiteY7" fmla="*/ 4636318 h 4645742"/>
              <a:gd name="connsiteX8" fmla="*/ 2254762 w 4420719"/>
              <a:gd name="connsiteY8" fmla="*/ 2787445 h 4645742"/>
              <a:gd name="connsiteX9" fmla="*/ 4419907 w 4420719"/>
              <a:gd name="connsiteY9" fmla="*/ 3432482 h 4645742"/>
              <a:gd name="connsiteX10" fmla="*/ 4419384 w 4420719"/>
              <a:gd name="connsiteY10" fmla="*/ 15299 h 4645742"/>
              <a:gd name="connsiteX11" fmla="*/ 72001 w 4420719"/>
              <a:gd name="connsiteY11" fmla="*/ 0 h 464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19" h="4645742">
                <a:moveTo>
                  <a:pt x="72001" y="0"/>
                </a:moveTo>
                <a:cubicBezTo>
                  <a:pt x="69543" y="1504335"/>
                  <a:pt x="67084" y="3008671"/>
                  <a:pt x="64626" y="4513006"/>
                </a:cubicBezTo>
                <a:lnTo>
                  <a:pt x="94123" y="4586748"/>
                </a:lnTo>
                <a:lnTo>
                  <a:pt x="138368" y="4623619"/>
                </a:lnTo>
                <a:cubicBezTo>
                  <a:pt x="158033" y="4628535"/>
                  <a:pt x="-220441" y="4634680"/>
                  <a:pt x="197362" y="4638367"/>
                </a:cubicBezTo>
                <a:lnTo>
                  <a:pt x="2645184" y="4645742"/>
                </a:lnTo>
                <a:lnTo>
                  <a:pt x="2934826" y="4642874"/>
                </a:lnTo>
                <a:lnTo>
                  <a:pt x="3337949" y="4636318"/>
                </a:lnTo>
                <a:lnTo>
                  <a:pt x="2254762" y="2787445"/>
                </a:lnTo>
                <a:lnTo>
                  <a:pt x="4419907" y="3432482"/>
                </a:lnTo>
                <a:cubicBezTo>
                  <a:pt x="4415499" y="2270138"/>
                  <a:pt x="4423792" y="1177643"/>
                  <a:pt x="4419384" y="15299"/>
                </a:cubicBezTo>
                <a:lnTo>
                  <a:pt x="72001"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65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3073265-F903-4A69-AEF0-C66264695F56}"/>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Picolinic Acid Chemistry Training</a:t>
            </a:r>
            <a:endParaRPr lang="en-US" sz="3000" b="1" dirty="0"/>
          </a:p>
        </p:txBody>
      </p:sp>
      <p:sp>
        <p:nvSpPr>
          <p:cNvPr id="5" name="Text Placeholder 3">
            <a:extLst>
              <a:ext uri="{FF2B5EF4-FFF2-40B4-BE49-F238E27FC236}">
                <a16:creationId xmlns:a16="http://schemas.microsoft.com/office/drawing/2014/main" id="{281B5F74-674E-42DC-B6EE-925218A0C327}"/>
              </a:ext>
            </a:extLst>
          </p:cNvPr>
          <p:cNvSpPr txBox="1">
            <a:spLocks/>
          </p:cNvSpPr>
          <p:nvPr/>
        </p:nvSpPr>
        <p:spPr>
          <a:xfrm>
            <a:off x="542260" y="1087221"/>
            <a:ext cx="11521210" cy="561657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buNone/>
            </a:pPr>
            <a:r>
              <a:rPr lang="en-US" sz="2400" dirty="0">
                <a:solidFill>
                  <a:srgbClr val="0070C0"/>
                </a:solidFill>
              </a:rPr>
              <a:t>Topics:</a:t>
            </a:r>
          </a:p>
          <a:p>
            <a:pPr marL="0" indent="0" defTabSz="966788">
              <a:spcBef>
                <a:spcPts val="0"/>
              </a:spcBef>
              <a:buNone/>
              <a:tabLst>
                <a:tab pos="914400" algn="l"/>
                <a:tab pos="1254125" algn="l"/>
              </a:tabLst>
            </a:pPr>
            <a:r>
              <a:rPr lang="en-US" sz="2400" dirty="0"/>
              <a:t>	</a:t>
            </a:r>
            <a:r>
              <a:rPr lang="en-US" sz="2400" dirty="0">
                <a:sym typeface="Wingdings" panose="05000000000000000000" pitchFamily="2" charset="2"/>
              </a:rPr>
              <a:t> 	</a:t>
            </a:r>
            <a:r>
              <a:rPr lang="en-US" sz="2400" dirty="0"/>
              <a:t>Introduction to Picolinic Acid Chemistry</a:t>
            </a:r>
          </a:p>
          <a:p>
            <a:pPr marL="0" indent="0" defTabSz="1254125">
              <a:spcBef>
                <a:spcPts val="600"/>
              </a:spcBef>
              <a:buNone/>
              <a:tabLst>
                <a:tab pos="914400" algn="l"/>
              </a:tabLst>
            </a:pPr>
            <a:r>
              <a:rPr lang="en-US" sz="2400" dirty="0"/>
              <a:t>	</a:t>
            </a:r>
            <a:r>
              <a:rPr lang="en-US" sz="2400" dirty="0">
                <a:sym typeface="Wingdings" panose="05000000000000000000" pitchFamily="2" charset="2"/>
              </a:rPr>
              <a:t> 	</a:t>
            </a:r>
            <a:r>
              <a:rPr lang="en-US" sz="2400" dirty="0"/>
              <a:t>Invora</a:t>
            </a:r>
            <a:r>
              <a:rPr lang="en-US" sz="2400" baseline="30000" dirty="0">
                <a:latin typeface="Arial" panose="020B0604020202020204" pitchFamily="34" charset="0"/>
                <a:cs typeface="Arial" panose="020B0604020202020204" pitchFamily="34" charset="0"/>
              </a:rPr>
              <a:t>™</a:t>
            </a:r>
            <a:r>
              <a:rPr lang="en-US" sz="2400" dirty="0"/>
              <a:t> Herbicide</a:t>
            </a:r>
          </a:p>
          <a:p>
            <a:pPr marL="1903413" lvl="1" indent="-342900">
              <a:spcBef>
                <a:spcPts val="600"/>
              </a:spcBef>
            </a:pPr>
            <a:r>
              <a:rPr lang="en-US" sz="2000" dirty="0"/>
              <a:t>Introduction</a:t>
            </a:r>
          </a:p>
          <a:p>
            <a:pPr marL="1903413" lvl="1" indent="-342900">
              <a:spcBef>
                <a:spcPts val="600"/>
              </a:spcBef>
            </a:pPr>
            <a:r>
              <a:rPr lang="en-US" sz="2000" dirty="0"/>
              <a:t>Use Sites and Application Methods</a:t>
            </a:r>
          </a:p>
          <a:p>
            <a:pPr marL="1903412" lvl="1" indent="-342900">
              <a:spcBef>
                <a:spcPts val="600"/>
              </a:spcBef>
            </a:pPr>
            <a:r>
              <a:rPr lang="en-US" sz="2000" dirty="0"/>
              <a:t>Use Restrictions and Precautionary Information</a:t>
            </a:r>
          </a:p>
          <a:p>
            <a:pPr marL="2263412" lvl="2" indent="-342900">
              <a:spcBef>
                <a:spcPts val="600"/>
              </a:spcBef>
            </a:pPr>
            <a:r>
              <a:rPr lang="en-US" dirty="0"/>
              <a:t>Manure and Vegetation Management (Composting Awareness)</a:t>
            </a:r>
          </a:p>
          <a:p>
            <a:pPr marL="2263412" lvl="2" indent="-342900">
              <a:spcBef>
                <a:spcPts val="600"/>
              </a:spcBef>
            </a:pPr>
            <a:r>
              <a:rPr lang="en-US" dirty="0"/>
              <a:t>Applications Around Desirable Species</a:t>
            </a:r>
          </a:p>
          <a:p>
            <a:pPr marL="2263412" lvl="2" indent="-342900">
              <a:spcBef>
                <a:spcPts val="600"/>
              </a:spcBef>
            </a:pPr>
            <a:r>
              <a:rPr lang="en-US" dirty="0"/>
              <a:t>Buffer Zone Requirements</a:t>
            </a:r>
          </a:p>
          <a:p>
            <a:pPr marL="1903413" lvl="1" indent="-342900">
              <a:spcBef>
                <a:spcPts val="600"/>
              </a:spcBef>
            </a:pPr>
            <a:r>
              <a:rPr lang="en-US" sz="2000" dirty="0"/>
              <a:t>The Application</a:t>
            </a:r>
            <a:endParaRPr lang="en-US" sz="1800" dirty="0"/>
          </a:p>
          <a:p>
            <a:pPr marL="0" indent="0" defTabSz="1254125">
              <a:spcBef>
                <a:spcPts val="600"/>
              </a:spcBef>
              <a:buNone/>
              <a:tabLst>
                <a:tab pos="914400" algn="l"/>
              </a:tabLst>
            </a:pPr>
            <a:r>
              <a:rPr lang="en-US" sz="2400" dirty="0"/>
              <a:t>		Grazing Lands Stewardship</a:t>
            </a:r>
          </a:p>
          <a:p>
            <a:pPr marL="1776413" lvl="1" indent="-215900">
              <a:spcBef>
                <a:spcPts val="600"/>
              </a:spcBef>
            </a:pPr>
            <a:r>
              <a:rPr lang="en-US" sz="2000" dirty="0"/>
              <a:t>Grazing management and wildlife considerations</a:t>
            </a:r>
          </a:p>
          <a:p>
            <a:pPr marL="0" indent="0" defTabSz="1254125">
              <a:spcBef>
                <a:spcPts val="600"/>
              </a:spcBef>
              <a:buNone/>
              <a:tabLst>
                <a:tab pos="914400" algn="l"/>
              </a:tabLst>
            </a:pPr>
            <a:r>
              <a:rPr lang="en-US" sz="1800" dirty="0"/>
              <a:t>		</a:t>
            </a:r>
            <a:r>
              <a:rPr lang="en-US" sz="2400" dirty="0"/>
              <a:t>Summary, Testing, &amp; Certification</a:t>
            </a:r>
          </a:p>
        </p:txBody>
      </p:sp>
    </p:spTree>
    <p:extLst>
      <p:ext uri="{BB962C8B-B14F-4D97-AF65-F5344CB8AC3E}">
        <p14:creationId xmlns:p14="http://schemas.microsoft.com/office/powerpoint/2010/main" val="1333905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CE2480-0450-4689-9F84-97A07ADD6DDB}"/>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0FE41C8C-2A13-4D36-BDFD-9D413017204C}"/>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BEC1765D-8DBF-498E-AD38-0F3654E63B3E}"/>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5" name="Title 2">
            <a:extLst>
              <a:ext uri="{FF2B5EF4-FFF2-40B4-BE49-F238E27FC236}">
                <a16:creationId xmlns:a16="http://schemas.microsoft.com/office/drawing/2014/main" id="{C2EC90D1-E865-4499-A8D8-FD811BA001FB}"/>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Use Restrictions &amp; Precautionary Information</a:t>
            </a:r>
          </a:p>
        </p:txBody>
      </p:sp>
      <p:sp>
        <p:nvSpPr>
          <p:cNvPr id="6" name="Subtitle 1">
            <a:extLst>
              <a:ext uri="{FF2B5EF4-FFF2-40B4-BE49-F238E27FC236}">
                <a16:creationId xmlns:a16="http://schemas.microsoft.com/office/drawing/2014/main" id="{450036E4-33C7-4FD7-BA65-A4AD18B41E12}"/>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Composting Awareness - Livestock clean out</a:t>
            </a:r>
            <a:endParaRPr kumimoji="0" lang="en-US" sz="2400" b="0" i="1" u="none" strike="noStrike" kern="1200" cap="none" spc="0" normalizeH="0" baseline="0" noProof="0" dirty="0">
              <a:ln>
                <a:noFill/>
              </a:ln>
              <a:solidFill>
                <a:srgbClr val="0070C0"/>
              </a:solidFill>
              <a:effectLst/>
              <a:uLnTx/>
              <a:uFillTx/>
              <a:cs typeface="Arial"/>
            </a:endParaRPr>
          </a:p>
        </p:txBody>
      </p:sp>
      <p:sp>
        <p:nvSpPr>
          <p:cNvPr id="7" name="Freeform: Shape 6">
            <a:extLst>
              <a:ext uri="{FF2B5EF4-FFF2-40B4-BE49-F238E27FC236}">
                <a16:creationId xmlns:a16="http://schemas.microsoft.com/office/drawing/2014/main" id="{123930B0-BA44-4B8C-A148-2C9848ADC169}"/>
              </a:ext>
            </a:extLst>
          </p:cNvPr>
          <p:cNvSpPr/>
          <p:nvPr/>
        </p:nvSpPr>
        <p:spPr bwMode="gray">
          <a:xfrm>
            <a:off x="5793475" y="5847347"/>
            <a:ext cx="5240740" cy="921943"/>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0740" h="4544705">
                <a:moveTo>
                  <a:pt x="6824" y="6824"/>
                </a:moveTo>
                <a:cubicBezTo>
                  <a:pt x="4549" y="1460311"/>
                  <a:pt x="2275" y="2913797"/>
                  <a:pt x="0" y="4367284"/>
                </a:cubicBezTo>
                <a:lnTo>
                  <a:pt x="20471" y="4442346"/>
                </a:lnTo>
                <a:lnTo>
                  <a:pt x="54591" y="4490114"/>
                </a:lnTo>
                <a:lnTo>
                  <a:pt x="109182" y="4531057"/>
                </a:lnTo>
                <a:lnTo>
                  <a:pt x="170597" y="4537881"/>
                </a:lnTo>
                <a:lnTo>
                  <a:pt x="5076967" y="4544705"/>
                </a:lnTo>
                <a:lnTo>
                  <a:pt x="5158853" y="4517409"/>
                </a:lnTo>
                <a:lnTo>
                  <a:pt x="5233916" y="4442346"/>
                </a:lnTo>
                <a:lnTo>
                  <a:pt x="5240740" y="4339988"/>
                </a:lnTo>
                <a:lnTo>
                  <a:pt x="5240740" y="0"/>
                </a:lnTo>
                <a:lnTo>
                  <a:pt x="6824" y="68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275" indent="-168275">
              <a:spcBef>
                <a:spcPts val="600"/>
              </a:spcBef>
              <a:spcAft>
                <a:spcPts val="600"/>
              </a:spcAft>
              <a:buFont typeface="Arial" panose="020B0604020202020204" pitchFamily="34" charset="0"/>
              <a:buChar char="•"/>
            </a:pPr>
            <a:endParaRPr lang="en-US" sz="2000" dirty="0">
              <a:ln w="6350">
                <a:solidFill>
                  <a:schemeClr val="tx1"/>
                </a:solidFill>
              </a:ln>
              <a:solidFill>
                <a:srgbClr val="FF0000"/>
              </a:solidFill>
            </a:endParaRPr>
          </a:p>
        </p:txBody>
      </p:sp>
      <p:sp>
        <p:nvSpPr>
          <p:cNvPr id="8" name="Freeform: Shape 7">
            <a:extLst>
              <a:ext uri="{FF2B5EF4-FFF2-40B4-BE49-F238E27FC236}">
                <a16:creationId xmlns:a16="http://schemas.microsoft.com/office/drawing/2014/main" id="{08E38DA2-64D7-474A-8CD3-21123A38EAF6}"/>
              </a:ext>
            </a:extLst>
          </p:cNvPr>
          <p:cNvSpPr/>
          <p:nvPr/>
        </p:nvSpPr>
        <p:spPr bwMode="gray">
          <a:xfrm>
            <a:off x="5796116" y="2219633"/>
            <a:ext cx="5248051" cy="2917852"/>
          </a:xfrm>
          <a:custGeom>
            <a:avLst/>
            <a:gdLst>
              <a:gd name="connsiteX0" fmla="*/ 0 w 5250426"/>
              <a:gd name="connsiteY0" fmla="*/ 0 h 774291"/>
              <a:gd name="connsiteX1" fmla="*/ 7374 w 5250426"/>
              <a:gd name="connsiteY1" fmla="*/ 774291 h 774291"/>
              <a:gd name="connsiteX2" fmla="*/ 5250426 w 5250426"/>
              <a:gd name="connsiteY2" fmla="*/ 759542 h 774291"/>
              <a:gd name="connsiteX3" fmla="*/ 5220929 w 5250426"/>
              <a:gd name="connsiteY3" fmla="*/ 0 h 774291"/>
              <a:gd name="connsiteX4" fmla="*/ 0 w 5250426"/>
              <a:gd name="connsiteY4" fmla="*/ 0 h 774291"/>
              <a:gd name="connsiteX0" fmla="*/ 0 w 5250426"/>
              <a:gd name="connsiteY0" fmla="*/ 0 h 774291"/>
              <a:gd name="connsiteX1" fmla="*/ 7374 w 5250426"/>
              <a:gd name="connsiteY1" fmla="*/ 774291 h 774291"/>
              <a:gd name="connsiteX2" fmla="*/ 5250426 w 5250426"/>
              <a:gd name="connsiteY2" fmla="*/ 759542 h 774291"/>
              <a:gd name="connsiteX3" fmla="*/ 5243052 w 5250426"/>
              <a:gd name="connsiteY3" fmla="*/ 0 h 774291"/>
              <a:gd name="connsiteX4" fmla="*/ 0 w 5250426"/>
              <a:gd name="connsiteY4" fmla="*/ 0 h 774291"/>
              <a:gd name="connsiteX0" fmla="*/ 0 w 5243052"/>
              <a:gd name="connsiteY0" fmla="*/ 0 h 774291"/>
              <a:gd name="connsiteX1" fmla="*/ 7374 w 5243052"/>
              <a:gd name="connsiteY1" fmla="*/ 774291 h 774291"/>
              <a:gd name="connsiteX2" fmla="*/ 5235677 w 5243052"/>
              <a:gd name="connsiteY2" fmla="*/ 759542 h 774291"/>
              <a:gd name="connsiteX3" fmla="*/ 5243052 w 5243052"/>
              <a:gd name="connsiteY3" fmla="*/ 0 h 774291"/>
              <a:gd name="connsiteX4" fmla="*/ 0 w 5243052"/>
              <a:gd name="connsiteY4" fmla="*/ 0 h 774291"/>
              <a:gd name="connsiteX0" fmla="*/ 0 w 5236003"/>
              <a:gd name="connsiteY0" fmla="*/ 0 h 774291"/>
              <a:gd name="connsiteX1" fmla="*/ 7374 w 5236003"/>
              <a:gd name="connsiteY1" fmla="*/ 774291 h 774291"/>
              <a:gd name="connsiteX2" fmla="*/ 5235677 w 5236003"/>
              <a:gd name="connsiteY2" fmla="*/ 759542 h 774291"/>
              <a:gd name="connsiteX3" fmla="*/ 5228303 w 5236003"/>
              <a:gd name="connsiteY3" fmla="*/ 0 h 774291"/>
              <a:gd name="connsiteX4" fmla="*/ 0 w 5236003"/>
              <a:gd name="connsiteY4" fmla="*/ 0 h 774291"/>
              <a:gd name="connsiteX0" fmla="*/ 0 w 5247882"/>
              <a:gd name="connsiteY0" fmla="*/ 0 h 774291"/>
              <a:gd name="connsiteX1" fmla="*/ 7374 w 5247882"/>
              <a:gd name="connsiteY1" fmla="*/ 774291 h 774291"/>
              <a:gd name="connsiteX2" fmla="*/ 5247708 w 5247882"/>
              <a:gd name="connsiteY2" fmla="*/ 765849 h 774291"/>
              <a:gd name="connsiteX3" fmla="*/ 5228303 w 5247882"/>
              <a:gd name="connsiteY3" fmla="*/ 0 h 774291"/>
              <a:gd name="connsiteX4" fmla="*/ 0 w 5247882"/>
              <a:gd name="connsiteY4" fmla="*/ 0 h 774291"/>
              <a:gd name="connsiteX0" fmla="*/ 0 w 5247882"/>
              <a:gd name="connsiteY0" fmla="*/ 0 h 774291"/>
              <a:gd name="connsiteX1" fmla="*/ 7374 w 5247882"/>
              <a:gd name="connsiteY1" fmla="*/ 774291 h 774291"/>
              <a:gd name="connsiteX2" fmla="*/ 5247708 w 5247882"/>
              <a:gd name="connsiteY2" fmla="*/ 772157 h 774291"/>
              <a:gd name="connsiteX3" fmla="*/ 5228303 w 5247882"/>
              <a:gd name="connsiteY3" fmla="*/ 0 h 774291"/>
              <a:gd name="connsiteX4" fmla="*/ 0 w 5247882"/>
              <a:gd name="connsiteY4" fmla="*/ 0 h 774291"/>
              <a:gd name="connsiteX0" fmla="*/ 0 w 5248051"/>
              <a:gd name="connsiteY0" fmla="*/ 0 h 774291"/>
              <a:gd name="connsiteX1" fmla="*/ 7374 w 5248051"/>
              <a:gd name="connsiteY1" fmla="*/ 774291 h 774291"/>
              <a:gd name="connsiteX2" fmla="*/ 5247708 w 5248051"/>
              <a:gd name="connsiteY2" fmla="*/ 772157 h 774291"/>
              <a:gd name="connsiteX3" fmla="*/ 5241003 w 5248051"/>
              <a:gd name="connsiteY3" fmla="*/ 0 h 774291"/>
              <a:gd name="connsiteX4" fmla="*/ 0 w 5248051"/>
              <a:gd name="connsiteY4" fmla="*/ 0 h 77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51" h="774291">
                <a:moveTo>
                  <a:pt x="0" y="0"/>
                </a:moveTo>
                <a:lnTo>
                  <a:pt x="7374" y="774291"/>
                </a:lnTo>
                <a:lnTo>
                  <a:pt x="5247708" y="772157"/>
                </a:lnTo>
                <a:cubicBezTo>
                  <a:pt x="5250166" y="518976"/>
                  <a:pt x="5238545" y="253181"/>
                  <a:pt x="5241003" y="0"/>
                </a:cubicBezTo>
                <a:lnTo>
                  <a:pt x="0"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2000" b="1" dirty="0">
                <a:ln w="6350">
                  <a:noFill/>
                </a:ln>
                <a:solidFill>
                  <a:schemeClr val="tx1"/>
                </a:solidFill>
              </a:rPr>
              <a:t>Livestock Clean-out Before Transport for 2 years following application</a:t>
            </a:r>
          </a:p>
          <a:p>
            <a:pPr>
              <a:spcAft>
                <a:spcPts val="600"/>
              </a:spcAft>
            </a:pPr>
            <a:r>
              <a:rPr lang="en-US" sz="2000" dirty="0">
                <a:ln w="6350">
                  <a:noFill/>
                </a:ln>
                <a:solidFill>
                  <a:schemeClr val="tx1"/>
                </a:solidFill>
              </a:rPr>
              <a:t>Suggestions: Plan Before Application</a:t>
            </a:r>
          </a:p>
          <a:p>
            <a:pPr marL="288925" indent="-288925">
              <a:spcBef>
                <a:spcPts val="600"/>
              </a:spcBef>
              <a:buFont typeface="+mj-lt"/>
              <a:buAutoNum type="arabicPeriod"/>
            </a:pPr>
            <a:r>
              <a:rPr lang="en-US" dirty="0">
                <a:ln w="6350">
                  <a:noFill/>
                </a:ln>
                <a:solidFill>
                  <a:schemeClr val="tx1"/>
                </a:solidFill>
              </a:rPr>
              <a:t>Leave portion of rangeland treatment-free</a:t>
            </a:r>
          </a:p>
          <a:p>
            <a:pPr marL="577850" lvl="1" indent="-219075">
              <a:spcAft>
                <a:spcPts val="600"/>
              </a:spcAft>
              <a:buFont typeface="Arial" panose="020B0604020202020204" pitchFamily="34" charset="0"/>
              <a:buChar char="•"/>
            </a:pPr>
            <a:r>
              <a:rPr lang="en-US" dirty="0">
                <a:ln w="6350">
                  <a:noFill/>
                </a:ln>
                <a:solidFill>
                  <a:schemeClr val="tx1"/>
                </a:solidFill>
              </a:rPr>
              <a:t>Move animals to treatment-free rangeland for 3 days prior to moving</a:t>
            </a:r>
          </a:p>
          <a:p>
            <a:pPr marL="358775" lvl="1">
              <a:spcAft>
                <a:spcPts val="600"/>
              </a:spcAft>
            </a:pPr>
            <a:r>
              <a:rPr lang="en-US" b="1" u="sng" dirty="0">
                <a:ln w="6350">
                  <a:noFill/>
                </a:ln>
                <a:solidFill>
                  <a:schemeClr val="tx1"/>
                </a:solidFill>
              </a:rPr>
              <a:t>OR</a:t>
            </a:r>
          </a:p>
          <a:p>
            <a:pPr marL="219075" indent="-317500">
              <a:spcBef>
                <a:spcPts val="600"/>
              </a:spcBef>
              <a:buFont typeface="+mj-lt"/>
              <a:buAutoNum type="arabicPeriod"/>
            </a:pPr>
            <a:r>
              <a:rPr lang="en-US" dirty="0">
                <a:ln w="6350">
                  <a:noFill/>
                </a:ln>
                <a:solidFill>
                  <a:schemeClr val="tx1"/>
                </a:solidFill>
              </a:rPr>
              <a:t>Confine animals on site</a:t>
            </a:r>
          </a:p>
          <a:p>
            <a:pPr marL="676275" lvl="1" indent="-317500">
              <a:spcAft>
                <a:spcPts val="600"/>
              </a:spcAft>
              <a:buFont typeface="Arial" panose="020B0604020202020204" pitchFamily="34" charset="0"/>
              <a:buChar char="•"/>
            </a:pPr>
            <a:r>
              <a:rPr lang="en-US" dirty="0">
                <a:ln w="6350">
                  <a:noFill/>
                </a:ln>
                <a:solidFill>
                  <a:schemeClr val="tx1"/>
                </a:solidFill>
              </a:rPr>
              <a:t>For 3 days feed diet free of treated forage</a:t>
            </a:r>
          </a:p>
        </p:txBody>
      </p:sp>
      <p:sp>
        <p:nvSpPr>
          <p:cNvPr id="9" name="Freeform: Shape 8">
            <a:extLst>
              <a:ext uri="{FF2B5EF4-FFF2-40B4-BE49-F238E27FC236}">
                <a16:creationId xmlns:a16="http://schemas.microsoft.com/office/drawing/2014/main" id="{EA2705F8-8DE4-4A52-B616-2B1AF9F02555}"/>
              </a:ext>
            </a:extLst>
          </p:cNvPr>
          <p:cNvSpPr/>
          <p:nvPr/>
        </p:nvSpPr>
        <p:spPr bwMode="gray">
          <a:xfrm>
            <a:off x="1278822" y="2120671"/>
            <a:ext cx="4363748" cy="4652794"/>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676422 w 4365523"/>
              <a:gd name="connsiteY10" fmla="*/ 22122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60089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1484 w 4365523"/>
              <a:gd name="connsiteY12" fmla="*/ 22123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5299 h 4645742"/>
              <a:gd name="connsiteX13" fmla="*/ 7375 w 436552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3366706 w 4371873"/>
              <a:gd name="connsiteY10" fmla="*/ 2005780 h 4645742"/>
              <a:gd name="connsiteX11" fmla="*/ 2190136 w 4371873"/>
              <a:gd name="connsiteY11" fmla="*/ 2787445 h 4645742"/>
              <a:gd name="connsiteX12" fmla="*/ 354830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54830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5475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434531 w 4371873"/>
              <a:gd name="connsiteY11" fmla="*/ 11782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46156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61631"/>
              <a:gd name="connsiteY0" fmla="*/ 0 h 4645742"/>
              <a:gd name="connsiteX1" fmla="*/ 0 w 4361631"/>
              <a:gd name="connsiteY1" fmla="*/ 4513006 h 4645742"/>
              <a:gd name="connsiteX2" fmla="*/ 29497 w 4361631"/>
              <a:gd name="connsiteY2" fmla="*/ 4586748 h 4645742"/>
              <a:gd name="connsiteX3" fmla="*/ 73742 w 4361631"/>
              <a:gd name="connsiteY3" fmla="*/ 4623619 h 4645742"/>
              <a:gd name="connsiteX4" fmla="*/ 132736 w 4361631"/>
              <a:gd name="connsiteY4" fmla="*/ 4638367 h 4645742"/>
              <a:gd name="connsiteX5" fmla="*/ 4269658 w 4361631"/>
              <a:gd name="connsiteY5" fmla="*/ 4645742 h 4645742"/>
              <a:gd name="connsiteX6" fmla="*/ 4306529 w 4361631"/>
              <a:gd name="connsiteY6" fmla="*/ 4623619 h 4645742"/>
              <a:gd name="connsiteX7" fmla="*/ 4343400 w 4361631"/>
              <a:gd name="connsiteY7" fmla="*/ 4579374 h 4645742"/>
              <a:gd name="connsiteX8" fmla="*/ 4358149 w 4361631"/>
              <a:gd name="connsiteY8" fmla="*/ 4520380 h 4645742"/>
              <a:gd name="connsiteX9" fmla="*/ 4352823 w 4361631"/>
              <a:gd name="connsiteY9" fmla="*/ 4102918 h 4645742"/>
              <a:gd name="connsiteX10" fmla="*/ 2190136 w 4361631"/>
              <a:gd name="connsiteY10" fmla="*/ 2787445 h 4645742"/>
              <a:gd name="connsiteX11" fmla="*/ 4361631 w 4361631"/>
              <a:gd name="connsiteY11" fmla="*/ 1406832 h 4645742"/>
              <a:gd name="connsiteX12" fmla="*/ 4354758 w 4361631"/>
              <a:gd name="connsiteY12" fmla="*/ 15299 h 4645742"/>
              <a:gd name="connsiteX13" fmla="*/ 7375 w 436163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4306529 w 4367981"/>
              <a:gd name="connsiteY6" fmla="*/ 462361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3531829 w 4367981"/>
              <a:gd name="connsiteY6" fmla="*/ 405846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3596455 w 4432607"/>
              <a:gd name="connsiteY6" fmla="*/ 40584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2934826 w 4432607"/>
              <a:gd name="connsiteY7" fmla="*/ 46428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55369"/>
              <a:gd name="connsiteX1" fmla="*/ 64626 w 4432607"/>
              <a:gd name="connsiteY1" fmla="*/ 4513006 h 4655369"/>
              <a:gd name="connsiteX2" fmla="*/ 94123 w 4432607"/>
              <a:gd name="connsiteY2" fmla="*/ 4586748 h 4655369"/>
              <a:gd name="connsiteX3" fmla="*/ 138368 w 4432607"/>
              <a:gd name="connsiteY3" fmla="*/ 4623619 h 4655369"/>
              <a:gd name="connsiteX4" fmla="*/ 197362 w 4432607"/>
              <a:gd name="connsiteY4" fmla="*/ 4638367 h 4655369"/>
              <a:gd name="connsiteX5" fmla="*/ 2645184 w 4432607"/>
              <a:gd name="connsiteY5" fmla="*/ 4645742 h 4655369"/>
              <a:gd name="connsiteX6" fmla="*/ 2758255 w 4432607"/>
              <a:gd name="connsiteY6" fmla="*/ 4655369 h 4655369"/>
              <a:gd name="connsiteX7" fmla="*/ 2934826 w 4432607"/>
              <a:gd name="connsiteY7" fmla="*/ 4642874 h 4655369"/>
              <a:gd name="connsiteX8" fmla="*/ 4422775 w 4432607"/>
              <a:gd name="connsiteY8" fmla="*/ 4520380 h 4655369"/>
              <a:gd name="connsiteX9" fmla="*/ 4417449 w 4432607"/>
              <a:gd name="connsiteY9" fmla="*/ 4102918 h 4655369"/>
              <a:gd name="connsiteX10" fmla="*/ 2254762 w 4432607"/>
              <a:gd name="connsiteY10" fmla="*/ 2787445 h 4655369"/>
              <a:gd name="connsiteX11" fmla="*/ 4432607 w 4432607"/>
              <a:gd name="connsiteY11" fmla="*/ 3502332 h 4655369"/>
              <a:gd name="connsiteX12" fmla="*/ 4419384 w 4432607"/>
              <a:gd name="connsiteY12" fmla="*/ 15299 h 4655369"/>
              <a:gd name="connsiteX13" fmla="*/ 72001 w 4432607"/>
              <a:gd name="connsiteY13" fmla="*/ 0 h 4655369"/>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4422775 w 4432607"/>
              <a:gd name="connsiteY7" fmla="*/ 4520380 h 4645742"/>
              <a:gd name="connsiteX8" fmla="*/ 4417449 w 4432607"/>
              <a:gd name="connsiteY8" fmla="*/ 4102918 h 4645742"/>
              <a:gd name="connsiteX9" fmla="*/ 2254762 w 4432607"/>
              <a:gd name="connsiteY9" fmla="*/ 2787445 h 4645742"/>
              <a:gd name="connsiteX10" fmla="*/ 4432607 w 4432607"/>
              <a:gd name="connsiteY10" fmla="*/ 3502332 h 4645742"/>
              <a:gd name="connsiteX11" fmla="*/ 4419384 w 4432607"/>
              <a:gd name="connsiteY11" fmla="*/ 15299 h 4645742"/>
              <a:gd name="connsiteX12" fmla="*/ 72001 w 4432607"/>
              <a:gd name="connsiteY12" fmla="*/ 0 h 4645742"/>
              <a:gd name="connsiteX0" fmla="*/ 72001 w 4432607"/>
              <a:gd name="connsiteY0" fmla="*/ 0 h 4647380"/>
              <a:gd name="connsiteX1" fmla="*/ 64626 w 4432607"/>
              <a:gd name="connsiteY1" fmla="*/ 4513006 h 4647380"/>
              <a:gd name="connsiteX2" fmla="*/ 94123 w 4432607"/>
              <a:gd name="connsiteY2" fmla="*/ 4586748 h 4647380"/>
              <a:gd name="connsiteX3" fmla="*/ 138368 w 4432607"/>
              <a:gd name="connsiteY3" fmla="*/ 4623619 h 4647380"/>
              <a:gd name="connsiteX4" fmla="*/ 197362 w 4432607"/>
              <a:gd name="connsiteY4" fmla="*/ 4638367 h 4647380"/>
              <a:gd name="connsiteX5" fmla="*/ 2645184 w 4432607"/>
              <a:gd name="connsiteY5" fmla="*/ 4645742 h 4647380"/>
              <a:gd name="connsiteX6" fmla="*/ 2934826 w 4432607"/>
              <a:gd name="connsiteY6" fmla="*/ 4642874 h 4647380"/>
              <a:gd name="connsiteX7" fmla="*/ 3241675 w 4432607"/>
              <a:gd name="connsiteY7" fmla="*/ 4647380 h 4647380"/>
              <a:gd name="connsiteX8" fmla="*/ 4417449 w 4432607"/>
              <a:gd name="connsiteY8" fmla="*/ 4102918 h 4647380"/>
              <a:gd name="connsiteX9" fmla="*/ 2254762 w 4432607"/>
              <a:gd name="connsiteY9" fmla="*/ 2787445 h 4647380"/>
              <a:gd name="connsiteX10" fmla="*/ 4432607 w 4432607"/>
              <a:gd name="connsiteY10" fmla="*/ 3502332 h 4647380"/>
              <a:gd name="connsiteX11" fmla="*/ 4419384 w 4432607"/>
              <a:gd name="connsiteY11" fmla="*/ 15299 h 4647380"/>
              <a:gd name="connsiteX12" fmla="*/ 72001 w 4432607"/>
              <a:gd name="connsiteY12" fmla="*/ 0 h 4647380"/>
              <a:gd name="connsiteX0" fmla="*/ 72001 w 4432607"/>
              <a:gd name="connsiteY0" fmla="*/ 0 h 4650401"/>
              <a:gd name="connsiteX1" fmla="*/ 64626 w 4432607"/>
              <a:gd name="connsiteY1" fmla="*/ 4513006 h 4650401"/>
              <a:gd name="connsiteX2" fmla="*/ 94123 w 4432607"/>
              <a:gd name="connsiteY2" fmla="*/ 4586748 h 4650401"/>
              <a:gd name="connsiteX3" fmla="*/ 138368 w 4432607"/>
              <a:gd name="connsiteY3" fmla="*/ 4623619 h 4650401"/>
              <a:gd name="connsiteX4" fmla="*/ 197362 w 4432607"/>
              <a:gd name="connsiteY4" fmla="*/ 4638367 h 4650401"/>
              <a:gd name="connsiteX5" fmla="*/ 2645184 w 4432607"/>
              <a:gd name="connsiteY5" fmla="*/ 4645742 h 4650401"/>
              <a:gd name="connsiteX6" fmla="*/ 2934826 w 4432607"/>
              <a:gd name="connsiteY6" fmla="*/ 4642874 h 4650401"/>
              <a:gd name="connsiteX7" fmla="*/ 3241675 w 4432607"/>
              <a:gd name="connsiteY7" fmla="*/ 4647380 h 4650401"/>
              <a:gd name="connsiteX8" fmla="*/ 3617349 w 4432607"/>
              <a:gd name="connsiteY8" fmla="*/ 4604568 h 4650401"/>
              <a:gd name="connsiteX9" fmla="*/ 2254762 w 4432607"/>
              <a:gd name="connsiteY9" fmla="*/ 2787445 h 4650401"/>
              <a:gd name="connsiteX10" fmla="*/ 4432607 w 4432607"/>
              <a:gd name="connsiteY10" fmla="*/ 3502332 h 4650401"/>
              <a:gd name="connsiteX11" fmla="*/ 4419384 w 4432607"/>
              <a:gd name="connsiteY11" fmla="*/ 15299 h 4650401"/>
              <a:gd name="connsiteX12" fmla="*/ 72001 w 4432607"/>
              <a:gd name="connsiteY12" fmla="*/ 0 h 4650401"/>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617349 w 4432607"/>
              <a:gd name="connsiteY7" fmla="*/ 460456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337949 w 4432607"/>
              <a:gd name="connsiteY7" fmla="*/ 463631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20719"/>
              <a:gd name="connsiteY0" fmla="*/ 0 h 4645742"/>
              <a:gd name="connsiteX1" fmla="*/ 64626 w 4420719"/>
              <a:gd name="connsiteY1" fmla="*/ 4513006 h 4645742"/>
              <a:gd name="connsiteX2" fmla="*/ 94123 w 4420719"/>
              <a:gd name="connsiteY2" fmla="*/ 4586748 h 4645742"/>
              <a:gd name="connsiteX3" fmla="*/ 138368 w 4420719"/>
              <a:gd name="connsiteY3" fmla="*/ 4623619 h 4645742"/>
              <a:gd name="connsiteX4" fmla="*/ 197362 w 4420719"/>
              <a:gd name="connsiteY4" fmla="*/ 4638367 h 4645742"/>
              <a:gd name="connsiteX5" fmla="*/ 2645184 w 4420719"/>
              <a:gd name="connsiteY5" fmla="*/ 4645742 h 4645742"/>
              <a:gd name="connsiteX6" fmla="*/ 2934826 w 4420719"/>
              <a:gd name="connsiteY6" fmla="*/ 4642874 h 4645742"/>
              <a:gd name="connsiteX7" fmla="*/ 3337949 w 4420719"/>
              <a:gd name="connsiteY7" fmla="*/ 4636318 h 4645742"/>
              <a:gd name="connsiteX8" fmla="*/ 2254762 w 4420719"/>
              <a:gd name="connsiteY8" fmla="*/ 2787445 h 4645742"/>
              <a:gd name="connsiteX9" fmla="*/ 4419907 w 4420719"/>
              <a:gd name="connsiteY9" fmla="*/ 3432482 h 4645742"/>
              <a:gd name="connsiteX10" fmla="*/ 4419384 w 4420719"/>
              <a:gd name="connsiteY10" fmla="*/ 15299 h 4645742"/>
              <a:gd name="connsiteX11" fmla="*/ 72001 w 4420719"/>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3337949 w 4426731"/>
              <a:gd name="connsiteY7" fmla="*/ 4636318 h 4645742"/>
              <a:gd name="connsiteX8" fmla="*/ 2254762 w 4426731"/>
              <a:gd name="connsiteY8" fmla="*/ 2787445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3337949 w 4426731"/>
              <a:gd name="connsiteY7" fmla="*/ 4636318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4347883 w 4426731"/>
              <a:gd name="connsiteY7" fmla="*/ 4622670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3221429 w 4426731"/>
              <a:gd name="connsiteY6" fmla="*/ 4642874 h 4645742"/>
              <a:gd name="connsiteX7" fmla="*/ 4347883 w 4426731"/>
              <a:gd name="connsiteY7" fmla="*/ 4622670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45349 w 4400079"/>
              <a:gd name="connsiteY0" fmla="*/ 0 h 4773059"/>
              <a:gd name="connsiteX1" fmla="*/ 37974 w 4400079"/>
              <a:gd name="connsiteY1" fmla="*/ 4513006 h 4773059"/>
              <a:gd name="connsiteX2" fmla="*/ 67471 w 4400079"/>
              <a:gd name="connsiteY2" fmla="*/ 4586748 h 4773059"/>
              <a:gd name="connsiteX3" fmla="*/ 111716 w 4400079"/>
              <a:gd name="connsiteY3" fmla="*/ 4623619 h 4773059"/>
              <a:gd name="connsiteX4" fmla="*/ 170710 w 4400079"/>
              <a:gd name="connsiteY4" fmla="*/ 4638367 h 4773059"/>
              <a:gd name="connsiteX5" fmla="*/ 2256866 w 4400079"/>
              <a:gd name="connsiteY5" fmla="*/ 2769175 h 4773059"/>
              <a:gd name="connsiteX6" fmla="*/ 3194777 w 4400079"/>
              <a:gd name="connsiteY6" fmla="*/ 4642874 h 4773059"/>
              <a:gd name="connsiteX7" fmla="*/ 4321231 w 4400079"/>
              <a:gd name="connsiteY7" fmla="*/ 4622670 h 4773059"/>
              <a:gd name="connsiteX8" fmla="*/ 4384456 w 4400079"/>
              <a:gd name="connsiteY8" fmla="*/ 4554830 h 4773059"/>
              <a:gd name="connsiteX9" fmla="*/ 4400079 w 4400079"/>
              <a:gd name="connsiteY9" fmla="*/ 4469711 h 4773059"/>
              <a:gd name="connsiteX10" fmla="*/ 4392732 w 4400079"/>
              <a:gd name="connsiteY10" fmla="*/ 15299 h 4773059"/>
              <a:gd name="connsiteX11" fmla="*/ 45349 w 4400079"/>
              <a:gd name="connsiteY11" fmla="*/ 0 h 4773059"/>
              <a:gd name="connsiteX0" fmla="*/ 45349 w 4400079"/>
              <a:gd name="connsiteY0" fmla="*/ 0 h 4773059"/>
              <a:gd name="connsiteX1" fmla="*/ 37974 w 4400079"/>
              <a:gd name="connsiteY1" fmla="*/ 4513006 h 4773059"/>
              <a:gd name="connsiteX2" fmla="*/ 67471 w 4400079"/>
              <a:gd name="connsiteY2" fmla="*/ 4586748 h 4773059"/>
              <a:gd name="connsiteX3" fmla="*/ 111716 w 4400079"/>
              <a:gd name="connsiteY3" fmla="*/ 4623619 h 4773059"/>
              <a:gd name="connsiteX4" fmla="*/ 170710 w 4400079"/>
              <a:gd name="connsiteY4" fmla="*/ 4638367 h 4773059"/>
              <a:gd name="connsiteX5" fmla="*/ 2256866 w 4400079"/>
              <a:gd name="connsiteY5" fmla="*/ 2769175 h 4773059"/>
              <a:gd name="connsiteX6" fmla="*/ 3303959 w 4400079"/>
              <a:gd name="connsiteY6" fmla="*/ 4636050 h 4773059"/>
              <a:gd name="connsiteX7" fmla="*/ 4321231 w 4400079"/>
              <a:gd name="connsiteY7" fmla="*/ 4622670 h 4773059"/>
              <a:gd name="connsiteX8" fmla="*/ 4384456 w 4400079"/>
              <a:gd name="connsiteY8" fmla="*/ 4554830 h 4773059"/>
              <a:gd name="connsiteX9" fmla="*/ 4400079 w 4400079"/>
              <a:gd name="connsiteY9" fmla="*/ 4469711 h 4773059"/>
              <a:gd name="connsiteX10" fmla="*/ 4392732 w 4400079"/>
              <a:gd name="connsiteY10" fmla="*/ 15299 h 4773059"/>
              <a:gd name="connsiteX11" fmla="*/ 45349 w 4400079"/>
              <a:gd name="connsiteY11" fmla="*/ 0 h 4773059"/>
              <a:gd name="connsiteX0" fmla="*/ 7375 w 4362105"/>
              <a:gd name="connsiteY0" fmla="*/ 0 h 4799177"/>
              <a:gd name="connsiteX1" fmla="*/ 0 w 4362105"/>
              <a:gd name="connsiteY1" fmla="*/ 4513006 h 4799177"/>
              <a:gd name="connsiteX2" fmla="*/ 29497 w 4362105"/>
              <a:gd name="connsiteY2" fmla="*/ 4586748 h 4799177"/>
              <a:gd name="connsiteX3" fmla="*/ 73742 w 4362105"/>
              <a:gd name="connsiteY3" fmla="*/ 4623619 h 4799177"/>
              <a:gd name="connsiteX4" fmla="*/ 897010 w 4362105"/>
              <a:gd name="connsiteY4" fmla="*/ 4672487 h 4799177"/>
              <a:gd name="connsiteX5" fmla="*/ 2218892 w 4362105"/>
              <a:gd name="connsiteY5" fmla="*/ 2769175 h 4799177"/>
              <a:gd name="connsiteX6" fmla="*/ 3265985 w 4362105"/>
              <a:gd name="connsiteY6" fmla="*/ 4636050 h 4799177"/>
              <a:gd name="connsiteX7" fmla="*/ 4283257 w 4362105"/>
              <a:gd name="connsiteY7" fmla="*/ 4622670 h 4799177"/>
              <a:gd name="connsiteX8" fmla="*/ 4346482 w 4362105"/>
              <a:gd name="connsiteY8" fmla="*/ 4554830 h 4799177"/>
              <a:gd name="connsiteX9" fmla="*/ 4362105 w 4362105"/>
              <a:gd name="connsiteY9" fmla="*/ 4469711 h 4799177"/>
              <a:gd name="connsiteX10" fmla="*/ 4354758 w 4362105"/>
              <a:gd name="connsiteY10" fmla="*/ 15299 h 4799177"/>
              <a:gd name="connsiteX11" fmla="*/ 7375 w 4362105"/>
              <a:gd name="connsiteY11" fmla="*/ 0 h 4799177"/>
              <a:gd name="connsiteX0" fmla="*/ 7375 w 4362105"/>
              <a:gd name="connsiteY0" fmla="*/ 0 h 4801005"/>
              <a:gd name="connsiteX1" fmla="*/ 0 w 4362105"/>
              <a:gd name="connsiteY1" fmla="*/ 4513006 h 4801005"/>
              <a:gd name="connsiteX2" fmla="*/ 29497 w 4362105"/>
              <a:gd name="connsiteY2" fmla="*/ 4586748 h 4801005"/>
              <a:gd name="connsiteX3" fmla="*/ 73742 w 4362105"/>
              <a:gd name="connsiteY3" fmla="*/ 4623619 h 4801005"/>
              <a:gd name="connsiteX4" fmla="*/ 897010 w 4362105"/>
              <a:gd name="connsiteY4" fmla="*/ 4672487 h 4801005"/>
              <a:gd name="connsiteX5" fmla="*/ 2218892 w 4362105"/>
              <a:gd name="connsiteY5" fmla="*/ 2769175 h 4801005"/>
              <a:gd name="connsiteX6" fmla="*/ 3265985 w 4362105"/>
              <a:gd name="connsiteY6" fmla="*/ 4636050 h 4801005"/>
              <a:gd name="connsiteX7" fmla="*/ 4283257 w 4362105"/>
              <a:gd name="connsiteY7" fmla="*/ 4622670 h 4801005"/>
              <a:gd name="connsiteX8" fmla="*/ 4346482 w 4362105"/>
              <a:gd name="connsiteY8" fmla="*/ 4554830 h 4801005"/>
              <a:gd name="connsiteX9" fmla="*/ 4362105 w 4362105"/>
              <a:gd name="connsiteY9" fmla="*/ 4469711 h 4801005"/>
              <a:gd name="connsiteX10" fmla="*/ 4354758 w 4362105"/>
              <a:gd name="connsiteY10" fmla="*/ 15299 h 4801005"/>
              <a:gd name="connsiteX11" fmla="*/ 7375 w 4362105"/>
              <a:gd name="connsiteY11" fmla="*/ 0 h 4801005"/>
              <a:gd name="connsiteX0" fmla="*/ 7375 w 4362105"/>
              <a:gd name="connsiteY0" fmla="*/ 0 h 4672487"/>
              <a:gd name="connsiteX1" fmla="*/ 0 w 4362105"/>
              <a:gd name="connsiteY1" fmla="*/ 4513006 h 4672487"/>
              <a:gd name="connsiteX2" fmla="*/ 29497 w 4362105"/>
              <a:gd name="connsiteY2" fmla="*/ 4586748 h 4672487"/>
              <a:gd name="connsiteX3" fmla="*/ 73742 w 4362105"/>
              <a:gd name="connsiteY3" fmla="*/ 4623619 h 4672487"/>
              <a:gd name="connsiteX4" fmla="*/ 897010 w 4362105"/>
              <a:gd name="connsiteY4" fmla="*/ 4672487 h 4672487"/>
              <a:gd name="connsiteX5" fmla="*/ 2218892 w 4362105"/>
              <a:gd name="connsiteY5" fmla="*/ 2769175 h 4672487"/>
              <a:gd name="connsiteX6" fmla="*/ 3265985 w 4362105"/>
              <a:gd name="connsiteY6" fmla="*/ 4636050 h 4672487"/>
              <a:gd name="connsiteX7" fmla="*/ 4283257 w 4362105"/>
              <a:gd name="connsiteY7" fmla="*/ 4622670 h 4672487"/>
              <a:gd name="connsiteX8" fmla="*/ 4346482 w 4362105"/>
              <a:gd name="connsiteY8" fmla="*/ 4554830 h 4672487"/>
              <a:gd name="connsiteX9" fmla="*/ 4362105 w 4362105"/>
              <a:gd name="connsiteY9" fmla="*/ 4469711 h 4672487"/>
              <a:gd name="connsiteX10" fmla="*/ 4354758 w 4362105"/>
              <a:gd name="connsiteY10" fmla="*/ 15299 h 4672487"/>
              <a:gd name="connsiteX11" fmla="*/ 7375 w 4362105"/>
              <a:gd name="connsiteY11" fmla="*/ 0 h 4672487"/>
              <a:gd name="connsiteX0" fmla="*/ 7375 w 4362105"/>
              <a:gd name="connsiteY0" fmla="*/ 0 h 4672487"/>
              <a:gd name="connsiteX1" fmla="*/ 0 w 4362105"/>
              <a:gd name="connsiteY1" fmla="*/ 4513006 h 4672487"/>
              <a:gd name="connsiteX2" fmla="*/ 29497 w 4362105"/>
              <a:gd name="connsiteY2" fmla="*/ 4586748 h 4672487"/>
              <a:gd name="connsiteX3" fmla="*/ 73742 w 4362105"/>
              <a:gd name="connsiteY3" fmla="*/ 4623619 h 4672487"/>
              <a:gd name="connsiteX4" fmla="*/ 897010 w 4362105"/>
              <a:gd name="connsiteY4" fmla="*/ 4672487 h 4672487"/>
              <a:gd name="connsiteX5" fmla="*/ 2218892 w 4362105"/>
              <a:gd name="connsiteY5" fmla="*/ 2769175 h 4672487"/>
              <a:gd name="connsiteX6" fmla="*/ 3265985 w 4362105"/>
              <a:gd name="connsiteY6" fmla="*/ 4636050 h 4672487"/>
              <a:gd name="connsiteX7" fmla="*/ 4283257 w 4362105"/>
              <a:gd name="connsiteY7" fmla="*/ 4622670 h 4672487"/>
              <a:gd name="connsiteX8" fmla="*/ 4346482 w 4362105"/>
              <a:gd name="connsiteY8" fmla="*/ 4554830 h 4672487"/>
              <a:gd name="connsiteX9" fmla="*/ 4362105 w 4362105"/>
              <a:gd name="connsiteY9" fmla="*/ 4469711 h 4672487"/>
              <a:gd name="connsiteX10" fmla="*/ 4354758 w 4362105"/>
              <a:gd name="connsiteY10" fmla="*/ 15299 h 4672487"/>
              <a:gd name="connsiteX11" fmla="*/ 7375 w 4362105"/>
              <a:gd name="connsiteY11" fmla="*/ 0 h 4672487"/>
              <a:gd name="connsiteX0" fmla="*/ 7375 w 4362105"/>
              <a:gd name="connsiteY0" fmla="*/ 0 h 4636050"/>
              <a:gd name="connsiteX1" fmla="*/ 0 w 4362105"/>
              <a:gd name="connsiteY1" fmla="*/ 4513006 h 4636050"/>
              <a:gd name="connsiteX2" fmla="*/ 29497 w 4362105"/>
              <a:gd name="connsiteY2" fmla="*/ 4586748 h 4636050"/>
              <a:gd name="connsiteX3" fmla="*/ 73742 w 4362105"/>
              <a:gd name="connsiteY3" fmla="*/ 4623619 h 4636050"/>
              <a:gd name="connsiteX4" fmla="*/ 1251852 w 4362105"/>
              <a:gd name="connsiteY4" fmla="*/ 4611073 h 4636050"/>
              <a:gd name="connsiteX5" fmla="*/ 2218892 w 4362105"/>
              <a:gd name="connsiteY5" fmla="*/ 2769175 h 4636050"/>
              <a:gd name="connsiteX6" fmla="*/ 3265985 w 4362105"/>
              <a:gd name="connsiteY6" fmla="*/ 4636050 h 4636050"/>
              <a:gd name="connsiteX7" fmla="*/ 4283257 w 4362105"/>
              <a:gd name="connsiteY7" fmla="*/ 4622670 h 4636050"/>
              <a:gd name="connsiteX8" fmla="*/ 4346482 w 4362105"/>
              <a:gd name="connsiteY8" fmla="*/ 4554830 h 4636050"/>
              <a:gd name="connsiteX9" fmla="*/ 4362105 w 4362105"/>
              <a:gd name="connsiteY9" fmla="*/ 4469711 h 4636050"/>
              <a:gd name="connsiteX10" fmla="*/ 4354758 w 4362105"/>
              <a:gd name="connsiteY10" fmla="*/ 15299 h 4636050"/>
              <a:gd name="connsiteX11" fmla="*/ 7375 w 4362105"/>
              <a:gd name="connsiteY11" fmla="*/ 0 h 4636050"/>
              <a:gd name="connsiteX0" fmla="*/ 780 w 4355510"/>
              <a:gd name="connsiteY0" fmla="*/ 0 h 4636050"/>
              <a:gd name="connsiteX1" fmla="*/ 229 w 4355510"/>
              <a:gd name="connsiteY1" fmla="*/ 3612253 h 4636050"/>
              <a:gd name="connsiteX2" fmla="*/ 22902 w 4355510"/>
              <a:gd name="connsiteY2" fmla="*/ 4586748 h 4636050"/>
              <a:gd name="connsiteX3" fmla="*/ 67147 w 4355510"/>
              <a:gd name="connsiteY3" fmla="*/ 4623619 h 4636050"/>
              <a:gd name="connsiteX4" fmla="*/ 1245257 w 4355510"/>
              <a:gd name="connsiteY4" fmla="*/ 4611073 h 4636050"/>
              <a:gd name="connsiteX5" fmla="*/ 2212297 w 4355510"/>
              <a:gd name="connsiteY5" fmla="*/ 2769175 h 4636050"/>
              <a:gd name="connsiteX6" fmla="*/ 3259390 w 4355510"/>
              <a:gd name="connsiteY6" fmla="*/ 4636050 h 4636050"/>
              <a:gd name="connsiteX7" fmla="*/ 4276662 w 4355510"/>
              <a:gd name="connsiteY7" fmla="*/ 4622670 h 4636050"/>
              <a:gd name="connsiteX8" fmla="*/ 4339887 w 4355510"/>
              <a:gd name="connsiteY8" fmla="*/ 4554830 h 4636050"/>
              <a:gd name="connsiteX9" fmla="*/ 4355510 w 4355510"/>
              <a:gd name="connsiteY9" fmla="*/ 4469711 h 4636050"/>
              <a:gd name="connsiteX10" fmla="*/ 4348163 w 4355510"/>
              <a:gd name="connsiteY10" fmla="*/ 15299 h 4636050"/>
              <a:gd name="connsiteX11" fmla="*/ 780 w 4355510"/>
              <a:gd name="connsiteY11" fmla="*/ 0 h 4636050"/>
              <a:gd name="connsiteX0" fmla="*/ 780 w 4355510"/>
              <a:gd name="connsiteY0" fmla="*/ 0 h 4636050"/>
              <a:gd name="connsiteX1" fmla="*/ 229 w 4355510"/>
              <a:gd name="connsiteY1" fmla="*/ 3612253 h 4636050"/>
              <a:gd name="connsiteX2" fmla="*/ 67147 w 4355510"/>
              <a:gd name="connsiteY2" fmla="*/ 4623619 h 4636050"/>
              <a:gd name="connsiteX3" fmla="*/ 1245257 w 4355510"/>
              <a:gd name="connsiteY3" fmla="*/ 4611073 h 4636050"/>
              <a:gd name="connsiteX4" fmla="*/ 2212297 w 4355510"/>
              <a:gd name="connsiteY4" fmla="*/ 2769175 h 4636050"/>
              <a:gd name="connsiteX5" fmla="*/ 3259390 w 4355510"/>
              <a:gd name="connsiteY5" fmla="*/ 4636050 h 4636050"/>
              <a:gd name="connsiteX6" fmla="*/ 4276662 w 4355510"/>
              <a:gd name="connsiteY6" fmla="*/ 4622670 h 4636050"/>
              <a:gd name="connsiteX7" fmla="*/ 4339887 w 4355510"/>
              <a:gd name="connsiteY7" fmla="*/ 4554830 h 4636050"/>
              <a:gd name="connsiteX8" fmla="*/ 4355510 w 4355510"/>
              <a:gd name="connsiteY8" fmla="*/ 4469711 h 4636050"/>
              <a:gd name="connsiteX9" fmla="*/ 4348163 w 4355510"/>
              <a:gd name="connsiteY9" fmla="*/ 15299 h 4636050"/>
              <a:gd name="connsiteX10" fmla="*/ 780 w 4355510"/>
              <a:gd name="connsiteY10" fmla="*/ 0 h 4636050"/>
              <a:gd name="connsiteX0" fmla="*/ 780 w 4355510"/>
              <a:gd name="connsiteY0" fmla="*/ 0 h 4636050"/>
              <a:gd name="connsiteX1" fmla="*/ 229 w 4355510"/>
              <a:gd name="connsiteY1" fmla="*/ 3612253 h 4636050"/>
              <a:gd name="connsiteX2" fmla="*/ 1245257 w 4355510"/>
              <a:gd name="connsiteY2" fmla="*/ 4611073 h 4636050"/>
              <a:gd name="connsiteX3" fmla="*/ 2212297 w 4355510"/>
              <a:gd name="connsiteY3" fmla="*/ 2769175 h 4636050"/>
              <a:gd name="connsiteX4" fmla="*/ 3259390 w 4355510"/>
              <a:gd name="connsiteY4" fmla="*/ 4636050 h 4636050"/>
              <a:gd name="connsiteX5" fmla="*/ 4276662 w 4355510"/>
              <a:gd name="connsiteY5" fmla="*/ 4622670 h 4636050"/>
              <a:gd name="connsiteX6" fmla="*/ 4339887 w 4355510"/>
              <a:gd name="connsiteY6" fmla="*/ 4554830 h 4636050"/>
              <a:gd name="connsiteX7" fmla="*/ 4355510 w 4355510"/>
              <a:gd name="connsiteY7" fmla="*/ 4469711 h 4636050"/>
              <a:gd name="connsiteX8" fmla="*/ 4348163 w 4355510"/>
              <a:gd name="connsiteY8" fmla="*/ 15299 h 4636050"/>
              <a:gd name="connsiteX9" fmla="*/ 780 w 4355510"/>
              <a:gd name="connsiteY9" fmla="*/ 0 h 4636050"/>
              <a:gd name="connsiteX0" fmla="*/ 780 w 4355510"/>
              <a:gd name="connsiteY0" fmla="*/ 0 h 4636050"/>
              <a:gd name="connsiteX1" fmla="*/ 229 w 4355510"/>
              <a:gd name="connsiteY1" fmla="*/ 3612253 h 4636050"/>
              <a:gd name="connsiteX2" fmla="*/ 2212297 w 4355510"/>
              <a:gd name="connsiteY2" fmla="*/ 2769175 h 4636050"/>
              <a:gd name="connsiteX3" fmla="*/ 3259390 w 4355510"/>
              <a:gd name="connsiteY3" fmla="*/ 4636050 h 4636050"/>
              <a:gd name="connsiteX4" fmla="*/ 4276662 w 4355510"/>
              <a:gd name="connsiteY4" fmla="*/ 4622670 h 4636050"/>
              <a:gd name="connsiteX5" fmla="*/ 4339887 w 4355510"/>
              <a:gd name="connsiteY5" fmla="*/ 4554830 h 4636050"/>
              <a:gd name="connsiteX6" fmla="*/ 4355510 w 4355510"/>
              <a:gd name="connsiteY6" fmla="*/ 4469711 h 4636050"/>
              <a:gd name="connsiteX7" fmla="*/ 4348163 w 4355510"/>
              <a:gd name="connsiteY7" fmla="*/ 15299 h 4636050"/>
              <a:gd name="connsiteX8" fmla="*/ 780 w 4355510"/>
              <a:gd name="connsiteY8" fmla="*/ 0 h 4636050"/>
              <a:gd name="connsiteX0" fmla="*/ 780 w 4355510"/>
              <a:gd name="connsiteY0" fmla="*/ 0 h 4636050"/>
              <a:gd name="connsiteX1" fmla="*/ 229 w 4355510"/>
              <a:gd name="connsiteY1" fmla="*/ 3612253 h 4636050"/>
              <a:gd name="connsiteX2" fmla="*/ 2185002 w 4355510"/>
              <a:gd name="connsiteY2" fmla="*/ 2769175 h 4636050"/>
              <a:gd name="connsiteX3" fmla="*/ 3259390 w 4355510"/>
              <a:gd name="connsiteY3" fmla="*/ 4636050 h 4636050"/>
              <a:gd name="connsiteX4" fmla="*/ 4276662 w 4355510"/>
              <a:gd name="connsiteY4" fmla="*/ 4622670 h 4636050"/>
              <a:gd name="connsiteX5" fmla="*/ 4339887 w 4355510"/>
              <a:gd name="connsiteY5" fmla="*/ 4554830 h 4636050"/>
              <a:gd name="connsiteX6" fmla="*/ 4355510 w 4355510"/>
              <a:gd name="connsiteY6" fmla="*/ 4469711 h 4636050"/>
              <a:gd name="connsiteX7" fmla="*/ 4348163 w 4355510"/>
              <a:gd name="connsiteY7" fmla="*/ 15299 h 4636050"/>
              <a:gd name="connsiteX8" fmla="*/ 780 w 4355510"/>
              <a:gd name="connsiteY8" fmla="*/ 0 h 4636050"/>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48163 w 4355510"/>
              <a:gd name="connsiteY7" fmla="*/ 15299 h 4629226"/>
              <a:gd name="connsiteX8" fmla="*/ 780 w 4355510"/>
              <a:gd name="connsiteY8" fmla="*/ 0 h 4629226"/>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24100 w 4355510"/>
              <a:gd name="connsiteY7" fmla="*/ 3267 h 4629226"/>
              <a:gd name="connsiteX8" fmla="*/ 780 w 4355510"/>
              <a:gd name="connsiteY8" fmla="*/ 0 h 4629226"/>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44571 w 4355510"/>
              <a:gd name="connsiteY7" fmla="*/ 10091 h 4629226"/>
              <a:gd name="connsiteX8" fmla="*/ 780 w 4355510"/>
              <a:gd name="connsiteY8" fmla="*/ 0 h 4629226"/>
              <a:gd name="connsiteX0" fmla="*/ 780 w 4355510"/>
              <a:gd name="connsiteY0" fmla="*/ 23568 h 4652794"/>
              <a:gd name="connsiteX1" fmla="*/ 229 w 4355510"/>
              <a:gd name="connsiteY1" fmla="*/ 3635821 h 4652794"/>
              <a:gd name="connsiteX2" fmla="*/ 2185002 w 4355510"/>
              <a:gd name="connsiteY2" fmla="*/ 2792743 h 4652794"/>
              <a:gd name="connsiteX3" fmla="*/ 3300333 w 4355510"/>
              <a:gd name="connsiteY3" fmla="*/ 4652794 h 4652794"/>
              <a:gd name="connsiteX4" fmla="*/ 4276662 w 4355510"/>
              <a:gd name="connsiteY4" fmla="*/ 4646238 h 4652794"/>
              <a:gd name="connsiteX5" fmla="*/ 4339887 w 4355510"/>
              <a:gd name="connsiteY5" fmla="*/ 4578398 h 4652794"/>
              <a:gd name="connsiteX6" fmla="*/ 4355510 w 4355510"/>
              <a:gd name="connsiteY6" fmla="*/ 4493279 h 4652794"/>
              <a:gd name="connsiteX7" fmla="*/ 4350181 w 4355510"/>
              <a:gd name="connsiteY7" fmla="*/ 0 h 4652794"/>
              <a:gd name="connsiteX8" fmla="*/ 780 w 4355510"/>
              <a:gd name="connsiteY8" fmla="*/ 23568 h 4652794"/>
              <a:gd name="connsiteX0" fmla="*/ 309 w 4363748"/>
              <a:gd name="connsiteY0" fmla="*/ 14859 h 4652794"/>
              <a:gd name="connsiteX1" fmla="*/ 8467 w 4363748"/>
              <a:gd name="connsiteY1" fmla="*/ 3635821 h 4652794"/>
              <a:gd name="connsiteX2" fmla="*/ 2193240 w 4363748"/>
              <a:gd name="connsiteY2" fmla="*/ 2792743 h 4652794"/>
              <a:gd name="connsiteX3" fmla="*/ 3308571 w 4363748"/>
              <a:gd name="connsiteY3" fmla="*/ 4652794 h 4652794"/>
              <a:gd name="connsiteX4" fmla="*/ 4284900 w 4363748"/>
              <a:gd name="connsiteY4" fmla="*/ 4646238 h 4652794"/>
              <a:gd name="connsiteX5" fmla="*/ 4348125 w 4363748"/>
              <a:gd name="connsiteY5" fmla="*/ 4578398 h 4652794"/>
              <a:gd name="connsiteX6" fmla="*/ 4363748 w 4363748"/>
              <a:gd name="connsiteY6" fmla="*/ 4493279 h 4652794"/>
              <a:gd name="connsiteX7" fmla="*/ 4358419 w 4363748"/>
              <a:gd name="connsiteY7" fmla="*/ 0 h 4652794"/>
              <a:gd name="connsiteX8" fmla="*/ 309 w 4363748"/>
              <a:gd name="connsiteY8" fmla="*/ 14859 h 465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3748" h="4652794">
                <a:moveTo>
                  <a:pt x="309" y="14859"/>
                </a:moveTo>
                <a:cubicBezTo>
                  <a:pt x="-2149" y="1519194"/>
                  <a:pt x="10925" y="2131486"/>
                  <a:pt x="8467" y="3635821"/>
                </a:cubicBezTo>
                <a:lnTo>
                  <a:pt x="2193240" y="2792743"/>
                </a:lnTo>
                <a:lnTo>
                  <a:pt x="3308571" y="4652794"/>
                </a:lnTo>
                <a:lnTo>
                  <a:pt x="4284900" y="4646238"/>
                </a:lnTo>
                <a:lnTo>
                  <a:pt x="4348125" y="4578398"/>
                </a:lnTo>
                <a:lnTo>
                  <a:pt x="4363748" y="4493279"/>
                </a:lnTo>
                <a:cubicBezTo>
                  <a:pt x="4359340" y="3330935"/>
                  <a:pt x="4362827" y="1162344"/>
                  <a:pt x="4358419" y="0"/>
                </a:cubicBezTo>
                <a:lnTo>
                  <a:pt x="309" y="14859"/>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057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D2E3E6-D390-4C30-B3B2-04FDCB024E19}"/>
              </a:ext>
            </a:extLst>
          </p:cNvPr>
          <p:cNvGrpSpPr/>
          <p:nvPr/>
        </p:nvGrpSpPr>
        <p:grpSpPr>
          <a:xfrm>
            <a:off x="1200412" y="1534805"/>
            <a:ext cx="9907963" cy="5288564"/>
            <a:chOff x="1260046" y="1534805"/>
            <a:chExt cx="9907963" cy="5288564"/>
          </a:xfrm>
        </p:grpSpPr>
        <p:pic>
          <p:nvPicPr>
            <p:cNvPr id="3" name="Picture 2">
              <a:extLst>
                <a:ext uri="{FF2B5EF4-FFF2-40B4-BE49-F238E27FC236}">
                  <a16:creationId xmlns:a16="http://schemas.microsoft.com/office/drawing/2014/main" id="{15610FBD-EC41-4352-B3BC-7207D126DB95}"/>
                </a:ext>
              </a:extLst>
            </p:cNvPr>
            <p:cNvPicPr>
              <a:picLocks noChangeAspect="1"/>
            </p:cNvPicPr>
            <p:nvPr/>
          </p:nvPicPr>
          <p:blipFill>
            <a:blip r:embed="rId2"/>
            <a:stretch>
              <a:fillRect/>
            </a:stretch>
          </p:blipFill>
          <p:spPr>
            <a:xfrm>
              <a:off x="1260046" y="1545565"/>
              <a:ext cx="4519929" cy="5259987"/>
            </a:xfrm>
            <a:prstGeom prst="rect">
              <a:avLst/>
            </a:prstGeom>
          </p:spPr>
        </p:pic>
        <p:pic>
          <p:nvPicPr>
            <p:cNvPr id="4" name="Picture 3">
              <a:extLst>
                <a:ext uri="{FF2B5EF4-FFF2-40B4-BE49-F238E27FC236}">
                  <a16:creationId xmlns:a16="http://schemas.microsoft.com/office/drawing/2014/main" id="{15724A07-3B58-4E59-B202-5B652C7AC180}"/>
                </a:ext>
              </a:extLst>
            </p:cNvPr>
            <p:cNvPicPr>
              <a:picLocks noChangeAspect="1"/>
            </p:cNvPicPr>
            <p:nvPr/>
          </p:nvPicPr>
          <p:blipFill>
            <a:blip r:embed="rId3"/>
            <a:stretch>
              <a:fillRect/>
            </a:stretch>
          </p:blipFill>
          <p:spPr>
            <a:xfrm>
              <a:off x="5783811" y="1534805"/>
              <a:ext cx="5384198" cy="5288564"/>
            </a:xfrm>
            <a:prstGeom prst="rect">
              <a:avLst/>
            </a:prstGeom>
          </p:spPr>
        </p:pic>
      </p:grpSp>
      <p:sp>
        <p:nvSpPr>
          <p:cNvPr id="5" name="Title 2">
            <a:extLst>
              <a:ext uri="{FF2B5EF4-FFF2-40B4-BE49-F238E27FC236}">
                <a16:creationId xmlns:a16="http://schemas.microsoft.com/office/drawing/2014/main" id="{25459C89-D7C8-469A-A08F-273E25776A5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pPr marL="0" marR="0" lvl="0" indent="0" algn="l" defTabSz="1219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tx1"/>
                </a:solidFill>
                <a:effectLst/>
                <a:uLnTx/>
                <a:uFillTx/>
                <a:cs typeface="Arial"/>
              </a:rPr>
              <a:t>Invora</a:t>
            </a:r>
            <a:r>
              <a:rPr kumimoji="0" lang="en-US" sz="3000" b="1" i="0" u="none" strike="noStrike" kern="1200" cap="none" spc="0" normalizeH="0" baseline="30000" noProof="0" dirty="0">
                <a:ln>
                  <a:noFill/>
                </a:ln>
                <a:solidFill>
                  <a:schemeClr val="tx1"/>
                </a:solidFill>
                <a:effectLst/>
                <a:uLnTx/>
                <a:uFillTx/>
                <a:cs typeface="Arial" panose="020B0604020202020204" pitchFamily="34" charset="0"/>
              </a:rPr>
              <a:t>™</a:t>
            </a:r>
            <a:r>
              <a:rPr kumimoji="0" lang="en-US" sz="3000" b="1" i="0" u="none" strike="noStrike" kern="1200" cap="none" spc="0" normalizeH="0" baseline="0" noProof="0" dirty="0">
                <a:ln>
                  <a:noFill/>
                </a:ln>
                <a:solidFill>
                  <a:schemeClr val="tx1"/>
                </a:solidFill>
                <a:effectLst/>
                <a:uLnTx/>
                <a:uFillTx/>
                <a:cs typeface="Arial"/>
              </a:rPr>
              <a:t> Herbicide: Use Restrictions &amp; Precautionary Information</a:t>
            </a:r>
          </a:p>
        </p:txBody>
      </p:sp>
      <p:sp>
        <p:nvSpPr>
          <p:cNvPr id="6" name="Freeform: Shape 5">
            <a:extLst>
              <a:ext uri="{FF2B5EF4-FFF2-40B4-BE49-F238E27FC236}">
                <a16:creationId xmlns:a16="http://schemas.microsoft.com/office/drawing/2014/main" id="{356A7793-B8B0-4915-A9C1-18D2DD690E57}"/>
              </a:ext>
            </a:extLst>
          </p:cNvPr>
          <p:cNvSpPr/>
          <p:nvPr/>
        </p:nvSpPr>
        <p:spPr bwMode="gray">
          <a:xfrm>
            <a:off x="5793475" y="6292516"/>
            <a:ext cx="5240740" cy="476774"/>
          </a:xfrm>
          <a:custGeom>
            <a:avLst/>
            <a:gdLst>
              <a:gd name="connsiteX0" fmla="*/ 6824 w 5240740"/>
              <a:gd name="connsiteY0" fmla="*/ 6824 h 4544705"/>
              <a:gd name="connsiteX1" fmla="*/ 0 w 5240740"/>
              <a:gd name="connsiteY1" fmla="*/ 4367284 h 4544705"/>
              <a:gd name="connsiteX2" fmla="*/ 20471 w 5240740"/>
              <a:gd name="connsiteY2" fmla="*/ 4442346 h 4544705"/>
              <a:gd name="connsiteX3" fmla="*/ 54591 w 5240740"/>
              <a:gd name="connsiteY3" fmla="*/ 4490114 h 4544705"/>
              <a:gd name="connsiteX4" fmla="*/ 109182 w 5240740"/>
              <a:gd name="connsiteY4" fmla="*/ 4531057 h 4544705"/>
              <a:gd name="connsiteX5" fmla="*/ 170597 w 5240740"/>
              <a:gd name="connsiteY5" fmla="*/ 4537881 h 4544705"/>
              <a:gd name="connsiteX6" fmla="*/ 5076967 w 5240740"/>
              <a:gd name="connsiteY6" fmla="*/ 4544705 h 4544705"/>
              <a:gd name="connsiteX7" fmla="*/ 5158853 w 5240740"/>
              <a:gd name="connsiteY7" fmla="*/ 4517409 h 4544705"/>
              <a:gd name="connsiteX8" fmla="*/ 5233916 w 5240740"/>
              <a:gd name="connsiteY8" fmla="*/ 4442346 h 4544705"/>
              <a:gd name="connsiteX9" fmla="*/ 5240740 w 5240740"/>
              <a:gd name="connsiteY9" fmla="*/ 4339988 h 4544705"/>
              <a:gd name="connsiteX10" fmla="*/ 5240740 w 5240740"/>
              <a:gd name="connsiteY10" fmla="*/ 0 h 4544705"/>
              <a:gd name="connsiteX11" fmla="*/ 6824 w 5240740"/>
              <a:gd name="connsiteY11" fmla="*/ 6824 h 45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40740" h="4544705">
                <a:moveTo>
                  <a:pt x="6824" y="6824"/>
                </a:moveTo>
                <a:cubicBezTo>
                  <a:pt x="4549" y="1460311"/>
                  <a:pt x="2275" y="2913797"/>
                  <a:pt x="0" y="4367284"/>
                </a:cubicBezTo>
                <a:lnTo>
                  <a:pt x="20471" y="4442346"/>
                </a:lnTo>
                <a:lnTo>
                  <a:pt x="54591" y="4490114"/>
                </a:lnTo>
                <a:lnTo>
                  <a:pt x="109182" y="4531057"/>
                </a:lnTo>
                <a:lnTo>
                  <a:pt x="170597" y="4537881"/>
                </a:lnTo>
                <a:lnTo>
                  <a:pt x="5076967" y="4544705"/>
                </a:lnTo>
                <a:lnTo>
                  <a:pt x="5158853" y="4517409"/>
                </a:lnTo>
                <a:lnTo>
                  <a:pt x="5233916" y="4442346"/>
                </a:lnTo>
                <a:lnTo>
                  <a:pt x="5240740" y="4339988"/>
                </a:lnTo>
                <a:lnTo>
                  <a:pt x="5240740" y="0"/>
                </a:lnTo>
                <a:lnTo>
                  <a:pt x="6824" y="6824"/>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275" indent="-168275">
              <a:spcBef>
                <a:spcPts val="600"/>
              </a:spcBef>
              <a:spcAft>
                <a:spcPts val="600"/>
              </a:spcAft>
              <a:buFont typeface="Arial" panose="020B0604020202020204" pitchFamily="34" charset="0"/>
              <a:buChar char="•"/>
            </a:pPr>
            <a:endParaRPr lang="en-US" sz="2000" dirty="0">
              <a:ln w="6350">
                <a:solidFill>
                  <a:schemeClr val="tx1"/>
                </a:solidFill>
              </a:ln>
              <a:solidFill>
                <a:srgbClr val="FF0000"/>
              </a:solidFill>
            </a:endParaRPr>
          </a:p>
        </p:txBody>
      </p:sp>
      <p:sp>
        <p:nvSpPr>
          <p:cNvPr id="7" name="Freeform: Shape 6">
            <a:extLst>
              <a:ext uri="{FF2B5EF4-FFF2-40B4-BE49-F238E27FC236}">
                <a16:creationId xmlns:a16="http://schemas.microsoft.com/office/drawing/2014/main" id="{BB2285B4-469D-4716-A318-82580951B0C6}"/>
              </a:ext>
            </a:extLst>
          </p:cNvPr>
          <p:cNvSpPr/>
          <p:nvPr/>
        </p:nvSpPr>
        <p:spPr bwMode="gray">
          <a:xfrm>
            <a:off x="5796115" y="2219632"/>
            <a:ext cx="5232217" cy="3591621"/>
          </a:xfrm>
          <a:custGeom>
            <a:avLst/>
            <a:gdLst>
              <a:gd name="connsiteX0" fmla="*/ 0 w 5250426"/>
              <a:gd name="connsiteY0" fmla="*/ 0 h 774291"/>
              <a:gd name="connsiteX1" fmla="*/ 7374 w 5250426"/>
              <a:gd name="connsiteY1" fmla="*/ 774291 h 774291"/>
              <a:gd name="connsiteX2" fmla="*/ 5250426 w 5250426"/>
              <a:gd name="connsiteY2" fmla="*/ 759542 h 774291"/>
              <a:gd name="connsiteX3" fmla="*/ 5220929 w 5250426"/>
              <a:gd name="connsiteY3" fmla="*/ 0 h 774291"/>
              <a:gd name="connsiteX4" fmla="*/ 0 w 5250426"/>
              <a:gd name="connsiteY4" fmla="*/ 0 h 774291"/>
              <a:gd name="connsiteX0" fmla="*/ 0 w 5250426"/>
              <a:gd name="connsiteY0" fmla="*/ 0 h 774291"/>
              <a:gd name="connsiteX1" fmla="*/ 7374 w 5250426"/>
              <a:gd name="connsiteY1" fmla="*/ 774291 h 774291"/>
              <a:gd name="connsiteX2" fmla="*/ 5250426 w 5250426"/>
              <a:gd name="connsiteY2" fmla="*/ 759542 h 774291"/>
              <a:gd name="connsiteX3" fmla="*/ 5243052 w 5250426"/>
              <a:gd name="connsiteY3" fmla="*/ 0 h 774291"/>
              <a:gd name="connsiteX4" fmla="*/ 0 w 5250426"/>
              <a:gd name="connsiteY4" fmla="*/ 0 h 774291"/>
              <a:gd name="connsiteX0" fmla="*/ 0 w 5243052"/>
              <a:gd name="connsiteY0" fmla="*/ 0 h 774291"/>
              <a:gd name="connsiteX1" fmla="*/ 7374 w 5243052"/>
              <a:gd name="connsiteY1" fmla="*/ 774291 h 774291"/>
              <a:gd name="connsiteX2" fmla="*/ 5235677 w 5243052"/>
              <a:gd name="connsiteY2" fmla="*/ 759542 h 774291"/>
              <a:gd name="connsiteX3" fmla="*/ 5243052 w 5243052"/>
              <a:gd name="connsiteY3" fmla="*/ 0 h 774291"/>
              <a:gd name="connsiteX4" fmla="*/ 0 w 5243052"/>
              <a:gd name="connsiteY4" fmla="*/ 0 h 774291"/>
              <a:gd name="connsiteX0" fmla="*/ 0 w 5236003"/>
              <a:gd name="connsiteY0" fmla="*/ 0 h 774291"/>
              <a:gd name="connsiteX1" fmla="*/ 7374 w 5236003"/>
              <a:gd name="connsiteY1" fmla="*/ 774291 h 774291"/>
              <a:gd name="connsiteX2" fmla="*/ 5235677 w 5236003"/>
              <a:gd name="connsiteY2" fmla="*/ 759542 h 774291"/>
              <a:gd name="connsiteX3" fmla="*/ 5228303 w 5236003"/>
              <a:gd name="connsiteY3" fmla="*/ 0 h 774291"/>
              <a:gd name="connsiteX4" fmla="*/ 0 w 5236003"/>
              <a:gd name="connsiteY4" fmla="*/ 0 h 774291"/>
              <a:gd name="connsiteX0" fmla="*/ 0 w 5247882"/>
              <a:gd name="connsiteY0" fmla="*/ 0 h 774291"/>
              <a:gd name="connsiteX1" fmla="*/ 7374 w 5247882"/>
              <a:gd name="connsiteY1" fmla="*/ 774291 h 774291"/>
              <a:gd name="connsiteX2" fmla="*/ 5247708 w 5247882"/>
              <a:gd name="connsiteY2" fmla="*/ 765849 h 774291"/>
              <a:gd name="connsiteX3" fmla="*/ 5228303 w 5247882"/>
              <a:gd name="connsiteY3" fmla="*/ 0 h 774291"/>
              <a:gd name="connsiteX4" fmla="*/ 0 w 5247882"/>
              <a:gd name="connsiteY4" fmla="*/ 0 h 774291"/>
              <a:gd name="connsiteX0" fmla="*/ 0 w 5247882"/>
              <a:gd name="connsiteY0" fmla="*/ 0 h 774291"/>
              <a:gd name="connsiteX1" fmla="*/ 7374 w 5247882"/>
              <a:gd name="connsiteY1" fmla="*/ 774291 h 774291"/>
              <a:gd name="connsiteX2" fmla="*/ 5247708 w 5247882"/>
              <a:gd name="connsiteY2" fmla="*/ 772157 h 774291"/>
              <a:gd name="connsiteX3" fmla="*/ 5228303 w 5247882"/>
              <a:gd name="connsiteY3" fmla="*/ 0 h 774291"/>
              <a:gd name="connsiteX4" fmla="*/ 0 w 5247882"/>
              <a:gd name="connsiteY4" fmla="*/ 0 h 774291"/>
              <a:gd name="connsiteX0" fmla="*/ 0 w 5232217"/>
              <a:gd name="connsiteY0" fmla="*/ 0 h 774291"/>
              <a:gd name="connsiteX1" fmla="*/ 7374 w 5232217"/>
              <a:gd name="connsiteY1" fmla="*/ 774291 h 774291"/>
              <a:gd name="connsiteX2" fmla="*/ 5231760 w 5232217"/>
              <a:gd name="connsiteY2" fmla="*/ 772157 h 774291"/>
              <a:gd name="connsiteX3" fmla="*/ 5228303 w 5232217"/>
              <a:gd name="connsiteY3" fmla="*/ 0 h 774291"/>
              <a:gd name="connsiteX4" fmla="*/ 0 w 5232217"/>
              <a:gd name="connsiteY4" fmla="*/ 0 h 77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217" h="774291">
                <a:moveTo>
                  <a:pt x="0" y="0"/>
                </a:moveTo>
                <a:lnTo>
                  <a:pt x="7374" y="774291"/>
                </a:lnTo>
                <a:lnTo>
                  <a:pt x="5231760" y="772157"/>
                </a:lnTo>
                <a:cubicBezTo>
                  <a:pt x="5234218" y="518976"/>
                  <a:pt x="5225845" y="253181"/>
                  <a:pt x="5228303" y="0"/>
                </a:cubicBezTo>
                <a:lnTo>
                  <a:pt x="0"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Bef>
                <a:spcPts val="600"/>
              </a:spcBef>
              <a:spcAft>
                <a:spcPts val="2400"/>
              </a:spcAft>
            </a:pPr>
            <a:r>
              <a:rPr lang="en-US" sz="2000" dirty="0">
                <a:ln w="6350">
                  <a:noFill/>
                </a:ln>
                <a:solidFill>
                  <a:schemeClr val="tx1"/>
                </a:solidFill>
              </a:rPr>
              <a:t>When livestock are confined for clean-out:</a:t>
            </a:r>
            <a:endParaRPr lang="en-US" sz="1200" dirty="0">
              <a:ln w="6350">
                <a:noFill/>
              </a:ln>
              <a:solidFill>
                <a:schemeClr val="tx1"/>
              </a:solidFill>
            </a:endParaRPr>
          </a:p>
        </p:txBody>
      </p:sp>
      <p:sp>
        <p:nvSpPr>
          <p:cNvPr id="8" name="Freeform: Shape 7">
            <a:extLst>
              <a:ext uri="{FF2B5EF4-FFF2-40B4-BE49-F238E27FC236}">
                <a16:creationId xmlns:a16="http://schemas.microsoft.com/office/drawing/2014/main" id="{46A4DC6D-7B12-4982-B245-056BC3B07334}"/>
              </a:ext>
            </a:extLst>
          </p:cNvPr>
          <p:cNvSpPr/>
          <p:nvPr/>
        </p:nvSpPr>
        <p:spPr bwMode="gray">
          <a:xfrm>
            <a:off x="1272987" y="2126307"/>
            <a:ext cx="4369582" cy="4641179"/>
          </a:xfrm>
          <a:custGeom>
            <a:avLst/>
            <a:gdLst>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35478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15297 w 4372897"/>
              <a:gd name="connsiteY12" fmla="*/ 14748 h 4645742"/>
              <a:gd name="connsiteX13" fmla="*/ 7375 w 4372897"/>
              <a:gd name="connsiteY13" fmla="*/ 0 h 4645742"/>
              <a:gd name="connsiteX0" fmla="*/ 7375 w 4372897"/>
              <a:gd name="connsiteY0" fmla="*/ 0 h 4645742"/>
              <a:gd name="connsiteX1" fmla="*/ 0 w 4372897"/>
              <a:gd name="connsiteY1" fmla="*/ 4513006 h 4645742"/>
              <a:gd name="connsiteX2" fmla="*/ 29497 w 4372897"/>
              <a:gd name="connsiteY2" fmla="*/ 4586748 h 4645742"/>
              <a:gd name="connsiteX3" fmla="*/ 73742 w 4372897"/>
              <a:gd name="connsiteY3" fmla="*/ 4623619 h 4645742"/>
              <a:gd name="connsiteX4" fmla="*/ 132736 w 4372897"/>
              <a:gd name="connsiteY4" fmla="*/ 4638367 h 4645742"/>
              <a:gd name="connsiteX5" fmla="*/ 4269658 w 4372897"/>
              <a:gd name="connsiteY5" fmla="*/ 4645742 h 4645742"/>
              <a:gd name="connsiteX6" fmla="*/ 4306529 w 4372897"/>
              <a:gd name="connsiteY6" fmla="*/ 4623619 h 4645742"/>
              <a:gd name="connsiteX7" fmla="*/ 4343400 w 4372897"/>
              <a:gd name="connsiteY7" fmla="*/ 4579374 h 4645742"/>
              <a:gd name="connsiteX8" fmla="*/ 4358149 w 4372897"/>
              <a:gd name="connsiteY8" fmla="*/ 4520380 h 4645742"/>
              <a:gd name="connsiteX9" fmla="*/ 4372897 w 4372897"/>
              <a:gd name="connsiteY9" fmla="*/ 14748 h 4645742"/>
              <a:gd name="connsiteX10" fmla="*/ 3676422 w 4372897"/>
              <a:gd name="connsiteY10" fmla="*/ 22122 h 4645742"/>
              <a:gd name="connsiteX11" fmla="*/ 2190136 w 4372897"/>
              <a:gd name="connsiteY11" fmla="*/ 2787445 h 4645742"/>
              <a:gd name="connsiteX12" fmla="*/ 783535 w 4372897"/>
              <a:gd name="connsiteY12" fmla="*/ 14748 h 4645742"/>
              <a:gd name="connsiteX13" fmla="*/ 7375 w 4372897"/>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676422 w 4365523"/>
              <a:gd name="connsiteY10" fmla="*/ 22122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533831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60089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783535 w 4365523"/>
              <a:gd name="connsiteY12" fmla="*/ 14748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1484 w 4365523"/>
              <a:gd name="connsiteY12" fmla="*/ 22123 h 4645742"/>
              <a:gd name="connsiteX13" fmla="*/ 7375 w 4365523"/>
              <a:gd name="connsiteY13" fmla="*/ 0 h 4645742"/>
              <a:gd name="connsiteX0" fmla="*/ 7375 w 4365523"/>
              <a:gd name="connsiteY0" fmla="*/ 0 h 4645742"/>
              <a:gd name="connsiteX1" fmla="*/ 0 w 4365523"/>
              <a:gd name="connsiteY1" fmla="*/ 4513006 h 4645742"/>
              <a:gd name="connsiteX2" fmla="*/ 29497 w 4365523"/>
              <a:gd name="connsiteY2" fmla="*/ 4586748 h 4645742"/>
              <a:gd name="connsiteX3" fmla="*/ 73742 w 4365523"/>
              <a:gd name="connsiteY3" fmla="*/ 4623619 h 4645742"/>
              <a:gd name="connsiteX4" fmla="*/ 132736 w 4365523"/>
              <a:gd name="connsiteY4" fmla="*/ 4638367 h 4645742"/>
              <a:gd name="connsiteX5" fmla="*/ 4269658 w 4365523"/>
              <a:gd name="connsiteY5" fmla="*/ 4645742 h 4645742"/>
              <a:gd name="connsiteX6" fmla="*/ 4306529 w 4365523"/>
              <a:gd name="connsiteY6" fmla="*/ 4623619 h 4645742"/>
              <a:gd name="connsiteX7" fmla="*/ 4343400 w 4365523"/>
              <a:gd name="connsiteY7" fmla="*/ 4579374 h 4645742"/>
              <a:gd name="connsiteX8" fmla="*/ 4358149 w 4365523"/>
              <a:gd name="connsiteY8" fmla="*/ 4520380 h 4645742"/>
              <a:gd name="connsiteX9" fmla="*/ 4365523 w 4365523"/>
              <a:gd name="connsiteY9" fmla="*/ 1423218 h 4645742"/>
              <a:gd name="connsiteX10" fmla="*/ 3366706 w 4365523"/>
              <a:gd name="connsiteY10" fmla="*/ 2005780 h 4645742"/>
              <a:gd name="connsiteX11" fmla="*/ 2190136 w 4365523"/>
              <a:gd name="connsiteY11" fmla="*/ 2787445 h 4645742"/>
              <a:gd name="connsiteX12" fmla="*/ 3548308 w 4365523"/>
              <a:gd name="connsiteY12" fmla="*/ 15299 h 4645742"/>
              <a:gd name="connsiteX13" fmla="*/ 7375 w 436552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3366706 w 4371873"/>
              <a:gd name="connsiteY10" fmla="*/ 2005780 h 4645742"/>
              <a:gd name="connsiteX11" fmla="*/ 2190136 w 4371873"/>
              <a:gd name="connsiteY11" fmla="*/ 2787445 h 4645742"/>
              <a:gd name="connsiteX12" fmla="*/ 354830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54830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54758 w 4371873"/>
              <a:gd name="connsiteY11" fmla="*/ 15299 h 4645742"/>
              <a:gd name="connsiteX12" fmla="*/ 7375 w 4371873"/>
              <a:gd name="connsiteY12"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3434531 w 4371873"/>
              <a:gd name="connsiteY11" fmla="*/ 11782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34091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71873"/>
              <a:gd name="connsiteY0" fmla="*/ 0 h 4645742"/>
              <a:gd name="connsiteX1" fmla="*/ 0 w 4371873"/>
              <a:gd name="connsiteY1" fmla="*/ 4513006 h 4645742"/>
              <a:gd name="connsiteX2" fmla="*/ 29497 w 4371873"/>
              <a:gd name="connsiteY2" fmla="*/ 4586748 h 4645742"/>
              <a:gd name="connsiteX3" fmla="*/ 73742 w 4371873"/>
              <a:gd name="connsiteY3" fmla="*/ 4623619 h 4645742"/>
              <a:gd name="connsiteX4" fmla="*/ 132736 w 4371873"/>
              <a:gd name="connsiteY4" fmla="*/ 4638367 h 4645742"/>
              <a:gd name="connsiteX5" fmla="*/ 4269658 w 4371873"/>
              <a:gd name="connsiteY5" fmla="*/ 4645742 h 4645742"/>
              <a:gd name="connsiteX6" fmla="*/ 4306529 w 4371873"/>
              <a:gd name="connsiteY6" fmla="*/ 4623619 h 4645742"/>
              <a:gd name="connsiteX7" fmla="*/ 4343400 w 4371873"/>
              <a:gd name="connsiteY7" fmla="*/ 4579374 h 4645742"/>
              <a:gd name="connsiteX8" fmla="*/ 4358149 w 4371873"/>
              <a:gd name="connsiteY8" fmla="*/ 4520380 h 4645742"/>
              <a:gd name="connsiteX9" fmla="*/ 4371873 w 4371873"/>
              <a:gd name="connsiteY9" fmla="*/ 3461568 h 4645742"/>
              <a:gd name="connsiteX10" fmla="*/ 2190136 w 4371873"/>
              <a:gd name="connsiteY10" fmla="*/ 2787445 h 4645742"/>
              <a:gd name="connsiteX11" fmla="*/ 4361631 w 4371873"/>
              <a:gd name="connsiteY11" fmla="*/ 1406832 h 4645742"/>
              <a:gd name="connsiteX12" fmla="*/ 4354758 w 4371873"/>
              <a:gd name="connsiteY12" fmla="*/ 15299 h 4645742"/>
              <a:gd name="connsiteX13" fmla="*/ 7375 w 4371873"/>
              <a:gd name="connsiteY13" fmla="*/ 0 h 4645742"/>
              <a:gd name="connsiteX0" fmla="*/ 7375 w 4361631"/>
              <a:gd name="connsiteY0" fmla="*/ 0 h 4645742"/>
              <a:gd name="connsiteX1" fmla="*/ 0 w 4361631"/>
              <a:gd name="connsiteY1" fmla="*/ 4513006 h 4645742"/>
              <a:gd name="connsiteX2" fmla="*/ 29497 w 4361631"/>
              <a:gd name="connsiteY2" fmla="*/ 4586748 h 4645742"/>
              <a:gd name="connsiteX3" fmla="*/ 73742 w 4361631"/>
              <a:gd name="connsiteY3" fmla="*/ 4623619 h 4645742"/>
              <a:gd name="connsiteX4" fmla="*/ 132736 w 4361631"/>
              <a:gd name="connsiteY4" fmla="*/ 4638367 h 4645742"/>
              <a:gd name="connsiteX5" fmla="*/ 4269658 w 4361631"/>
              <a:gd name="connsiteY5" fmla="*/ 4645742 h 4645742"/>
              <a:gd name="connsiteX6" fmla="*/ 4306529 w 4361631"/>
              <a:gd name="connsiteY6" fmla="*/ 4623619 h 4645742"/>
              <a:gd name="connsiteX7" fmla="*/ 4343400 w 4361631"/>
              <a:gd name="connsiteY7" fmla="*/ 4579374 h 4645742"/>
              <a:gd name="connsiteX8" fmla="*/ 4358149 w 4361631"/>
              <a:gd name="connsiteY8" fmla="*/ 4520380 h 4645742"/>
              <a:gd name="connsiteX9" fmla="*/ 4352823 w 4361631"/>
              <a:gd name="connsiteY9" fmla="*/ 4102918 h 4645742"/>
              <a:gd name="connsiteX10" fmla="*/ 2190136 w 4361631"/>
              <a:gd name="connsiteY10" fmla="*/ 2787445 h 4645742"/>
              <a:gd name="connsiteX11" fmla="*/ 4361631 w 4361631"/>
              <a:gd name="connsiteY11" fmla="*/ 1406832 h 4645742"/>
              <a:gd name="connsiteX12" fmla="*/ 4354758 w 4361631"/>
              <a:gd name="connsiteY12" fmla="*/ 15299 h 4645742"/>
              <a:gd name="connsiteX13" fmla="*/ 7375 w 436163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4306529 w 4367981"/>
              <a:gd name="connsiteY6" fmla="*/ 462361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375 w 4367981"/>
              <a:gd name="connsiteY0" fmla="*/ 0 h 4645742"/>
              <a:gd name="connsiteX1" fmla="*/ 0 w 4367981"/>
              <a:gd name="connsiteY1" fmla="*/ 4513006 h 4645742"/>
              <a:gd name="connsiteX2" fmla="*/ 29497 w 4367981"/>
              <a:gd name="connsiteY2" fmla="*/ 4586748 h 4645742"/>
              <a:gd name="connsiteX3" fmla="*/ 73742 w 4367981"/>
              <a:gd name="connsiteY3" fmla="*/ 4623619 h 4645742"/>
              <a:gd name="connsiteX4" fmla="*/ 132736 w 4367981"/>
              <a:gd name="connsiteY4" fmla="*/ 4638367 h 4645742"/>
              <a:gd name="connsiteX5" fmla="*/ 4269658 w 4367981"/>
              <a:gd name="connsiteY5" fmla="*/ 4645742 h 4645742"/>
              <a:gd name="connsiteX6" fmla="*/ 3531829 w 4367981"/>
              <a:gd name="connsiteY6" fmla="*/ 4058469 h 4645742"/>
              <a:gd name="connsiteX7" fmla="*/ 4343400 w 4367981"/>
              <a:gd name="connsiteY7" fmla="*/ 4579374 h 4645742"/>
              <a:gd name="connsiteX8" fmla="*/ 4358149 w 4367981"/>
              <a:gd name="connsiteY8" fmla="*/ 4520380 h 4645742"/>
              <a:gd name="connsiteX9" fmla="*/ 4352823 w 4367981"/>
              <a:gd name="connsiteY9" fmla="*/ 4102918 h 4645742"/>
              <a:gd name="connsiteX10" fmla="*/ 2190136 w 4367981"/>
              <a:gd name="connsiteY10" fmla="*/ 2787445 h 4645742"/>
              <a:gd name="connsiteX11" fmla="*/ 4367981 w 4367981"/>
              <a:gd name="connsiteY11" fmla="*/ 3502332 h 4645742"/>
              <a:gd name="connsiteX12" fmla="*/ 4354758 w 4367981"/>
              <a:gd name="connsiteY12" fmla="*/ 15299 h 4645742"/>
              <a:gd name="connsiteX13" fmla="*/ 7375 w 4367981"/>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3596455 w 4432607"/>
              <a:gd name="connsiteY6" fmla="*/ 40584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4408026 w 4432607"/>
              <a:gd name="connsiteY7" fmla="*/ 45793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745555 w 4432607"/>
              <a:gd name="connsiteY6" fmla="*/ 4629969 h 4645742"/>
              <a:gd name="connsiteX7" fmla="*/ 2934826 w 4432607"/>
              <a:gd name="connsiteY7" fmla="*/ 4642874 h 4645742"/>
              <a:gd name="connsiteX8" fmla="*/ 4422775 w 4432607"/>
              <a:gd name="connsiteY8" fmla="*/ 4520380 h 4645742"/>
              <a:gd name="connsiteX9" fmla="*/ 4417449 w 4432607"/>
              <a:gd name="connsiteY9" fmla="*/ 4102918 h 4645742"/>
              <a:gd name="connsiteX10" fmla="*/ 2254762 w 4432607"/>
              <a:gd name="connsiteY10" fmla="*/ 2787445 h 4645742"/>
              <a:gd name="connsiteX11" fmla="*/ 4432607 w 4432607"/>
              <a:gd name="connsiteY11" fmla="*/ 3502332 h 4645742"/>
              <a:gd name="connsiteX12" fmla="*/ 4419384 w 4432607"/>
              <a:gd name="connsiteY12" fmla="*/ 15299 h 4645742"/>
              <a:gd name="connsiteX13" fmla="*/ 72001 w 4432607"/>
              <a:gd name="connsiteY13" fmla="*/ 0 h 4645742"/>
              <a:gd name="connsiteX0" fmla="*/ 72001 w 4432607"/>
              <a:gd name="connsiteY0" fmla="*/ 0 h 4655369"/>
              <a:gd name="connsiteX1" fmla="*/ 64626 w 4432607"/>
              <a:gd name="connsiteY1" fmla="*/ 4513006 h 4655369"/>
              <a:gd name="connsiteX2" fmla="*/ 94123 w 4432607"/>
              <a:gd name="connsiteY2" fmla="*/ 4586748 h 4655369"/>
              <a:gd name="connsiteX3" fmla="*/ 138368 w 4432607"/>
              <a:gd name="connsiteY3" fmla="*/ 4623619 h 4655369"/>
              <a:gd name="connsiteX4" fmla="*/ 197362 w 4432607"/>
              <a:gd name="connsiteY4" fmla="*/ 4638367 h 4655369"/>
              <a:gd name="connsiteX5" fmla="*/ 2645184 w 4432607"/>
              <a:gd name="connsiteY5" fmla="*/ 4645742 h 4655369"/>
              <a:gd name="connsiteX6" fmla="*/ 2758255 w 4432607"/>
              <a:gd name="connsiteY6" fmla="*/ 4655369 h 4655369"/>
              <a:gd name="connsiteX7" fmla="*/ 2934826 w 4432607"/>
              <a:gd name="connsiteY7" fmla="*/ 4642874 h 4655369"/>
              <a:gd name="connsiteX8" fmla="*/ 4422775 w 4432607"/>
              <a:gd name="connsiteY8" fmla="*/ 4520380 h 4655369"/>
              <a:gd name="connsiteX9" fmla="*/ 4417449 w 4432607"/>
              <a:gd name="connsiteY9" fmla="*/ 4102918 h 4655369"/>
              <a:gd name="connsiteX10" fmla="*/ 2254762 w 4432607"/>
              <a:gd name="connsiteY10" fmla="*/ 2787445 h 4655369"/>
              <a:gd name="connsiteX11" fmla="*/ 4432607 w 4432607"/>
              <a:gd name="connsiteY11" fmla="*/ 3502332 h 4655369"/>
              <a:gd name="connsiteX12" fmla="*/ 4419384 w 4432607"/>
              <a:gd name="connsiteY12" fmla="*/ 15299 h 4655369"/>
              <a:gd name="connsiteX13" fmla="*/ 72001 w 4432607"/>
              <a:gd name="connsiteY13" fmla="*/ 0 h 4655369"/>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4422775 w 4432607"/>
              <a:gd name="connsiteY7" fmla="*/ 4520380 h 4645742"/>
              <a:gd name="connsiteX8" fmla="*/ 4417449 w 4432607"/>
              <a:gd name="connsiteY8" fmla="*/ 4102918 h 4645742"/>
              <a:gd name="connsiteX9" fmla="*/ 2254762 w 4432607"/>
              <a:gd name="connsiteY9" fmla="*/ 2787445 h 4645742"/>
              <a:gd name="connsiteX10" fmla="*/ 4432607 w 4432607"/>
              <a:gd name="connsiteY10" fmla="*/ 3502332 h 4645742"/>
              <a:gd name="connsiteX11" fmla="*/ 4419384 w 4432607"/>
              <a:gd name="connsiteY11" fmla="*/ 15299 h 4645742"/>
              <a:gd name="connsiteX12" fmla="*/ 72001 w 4432607"/>
              <a:gd name="connsiteY12" fmla="*/ 0 h 4645742"/>
              <a:gd name="connsiteX0" fmla="*/ 72001 w 4432607"/>
              <a:gd name="connsiteY0" fmla="*/ 0 h 4647380"/>
              <a:gd name="connsiteX1" fmla="*/ 64626 w 4432607"/>
              <a:gd name="connsiteY1" fmla="*/ 4513006 h 4647380"/>
              <a:gd name="connsiteX2" fmla="*/ 94123 w 4432607"/>
              <a:gd name="connsiteY2" fmla="*/ 4586748 h 4647380"/>
              <a:gd name="connsiteX3" fmla="*/ 138368 w 4432607"/>
              <a:gd name="connsiteY3" fmla="*/ 4623619 h 4647380"/>
              <a:gd name="connsiteX4" fmla="*/ 197362 w 4432607"/>
              <a:gd name="connsiteY4" fmla="*/ 4638367 h 4647380"/>
              <a:gd name="connsiteX5" fmla="*/ 2645184 w 4432607"/>
              <a:gd name="connsiteY5" fmla="*/ 4645742 h 4647380"/>
              <a:gd name="connsiteX6" fmla="*/ 2934826 w 4432607"/>
              <a:gd name="connsiteY6" fmla="*/ 4642874 h 4647380"/>
              <a:gd name="connsiteX7" fmla="*/ 3241675 w 4432607"/>
              <a:gd name="connsiteY7" fmla="*/ 4647380 h 4647380"/>
              <a:gd name="connsiteX8" fmla="*/ 4417449 w 4432607"/>
              <a:gd name="connsiteY8" fmla="*/ 4102918 h 4647380"/>
              <a:gd name="connsiteX9" fmla="*/ 2254762 w 4432607"/>
              <a:gd name="connsiteY9" fmla="*/ 2787445 h 4647380"/>
              <a:gd name="connsiteX10" fmla="*/ 4432607 w 4432607"/>
              <a:gd name="connsiteY10" fmla="*/ 3502332 h 4647380"/>
              <a:gd name="connsiteX11" fmla="*/ 4419384 w 4432607"/>
              <a:gd name="connsiteY11" fmla="*/ 15299 h 4647380"/>
              <a:gd name="connsiteX12" fmla="*/ 72001 w 4432607"/>
              <a:gd name="connsiteY12" fmla="*/ 0 h 4647380"/>
              <a:gd name="connsiteX0" fmla="*/ 72001 w 4432607"/>
              <a:gd name="connsiteY0" fmla="*/ 0 h 4650401"/>
              <a:gd name="connsiteX1" fmla="*/ 64626 w 4432607"/>
              <a:gd name="connsiteY1" fmla="*/ 4513006 h 4650401"/>
              <a:gd name="connsiteX2" fmla="*/ 94123 w 4432607"/>
              <a:gd name="connsiteY2" fmla="*/ 4586748 h 4650401"/>
              <a:gd name="connsiteX3" fmla="*/ 138368 w 4432607"/>
              <a:gd name="connsiteY3" fmla="*/ 4623619 h 4650401"/>
              <a:gd name="connsiteX4" fmla="*/ 197362 w 4432607"/>
              <a:gd name="connsiteY4" fmla="*/ 4638367 h 4650401"/>
              <a:gd name="connsiteX5" fmla="*/ 2645184 w 4432607"/>
              <a:gd name="connsiteY5" fmla="*/ 4645742 h 4650401"/>
              <a:gd name="connsiteX6" fmla="*/ 2934826 w 4432607"/>
              <a:gd name="connsiteY6" fmla="*/ 4642874 h 4650401"/>
              <a:gd name="connsiteX7" fmla="*/ 3241675 w 4432607"/>
              <a:gd name="connsiteY7" fmla="*/ 4647380 h 4650401"/>
              <a:gd name="connsiteX8" fmla="*/ 3617349 w 4432607"/>
              <a:gd name="connsiteY8" fmla="*/ 4604568 h 4650401"/>
              <a:gd name="connsiteX9" fmla="*/ 2254762 w 4432607"/>
              <a:gd name="connsiteY9" fmla="*/ 2787445 h 4650401"/>
              <a:gd name="connsiteX10" fmla="*/ 4432607 w 4432607"/>
              <a:gd name="connsiteY10" fmla="*/ 3502332 h 4650401"/>
              <a:gd name="connsiteX11" fmla="*/ 4419384 w 4432607"/>
              <a:gd name="connsiteY11" fmla="*/ 15299 h 4650401"/>
              <a:gd name="connsiteX12" fmla="*/ 72001 w 4432607"/>
              <a:gd name="connsiteY12" fmla="*/ 0 h 4650401"/>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617349 w 4432607"/>
              <a:gd name="connsiteY7" fmla="*/ 460456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32607"/>
              <a:gd name="connsiteY0" fmla="*/ 0 h 4645742"/>
              <a:gd name="connsiteX1" fmla="*/ 64626 w 4432607"/>
              <a:gd name="connsiteY1" fmla="*/ 4513006 h 4645742"/>
              <a:gd name="connsiteX2" fmla="*/ 94123 w 4432607"/>
              <a:gd name="connsiteY2" fmla="*/ 4586748 h 4645742"/>
              <a:gd name="connsiteX3" fmla="*/ 138368 w 4432607"/>
              <a:gd name="connsiteY3" fmla="*/ 4623619 h 4645742"/>
              <a:gd name="connsiteX4" fmla="*/ 197362 w 4432607"/>
              <a:gd name="connsiteY4" fmla="*/ 4638367 h 4645742"/>
              <a:gd name="connsiteX5" fmla="*/ 2645184 w 4432607"/>
              <a:gd name="connsiteY5" fmla="*/ 4645742 h 4645742"/>
              <a:gd name="connsiteX6" fmla="*/ 2934826 w 4432607"/>
              <a:gd name="connsiteY6" fmla="*/ 4642874 h 4645742"/>
              <a:gd name="connsiteX7" fmla="*/ 3337949 w 4432607"/>
              <a:gd name="connsiteY7" fmla="*/ 4636318 h 4645742"/>
              <a:gd name="connsiteX8" fmla="*/ 2254762 w 4432607"/>
              <a:gd name="connsiteY8" fmla="*/ 2787445 h 4645742"/>
              <a:gd name="connsiteX9" fmla="*/ 4432607 w 4432607"/>
              <a:gd name="connsiteY9" fmla="*/ 3502332 h 4645742"/>
              <a:gd name="connsiteX10" fmla="*/ 4419384 w 4432607"/>
              <a:gd name="connsiteY10" fmla="*/ 15299 h 4645742"/>
              <a:gd name="connsiteX11" fmla="*/ 72001 w 4432607"/>
              <a:gd name="connsiteY11" fmla="*/ 0 h 4645742"/>
              <a:gd name="connsiteX0" fmla="*/ 72001 w 4420719"/>
              <a:gd name="connsiteY0" fmla="*/ 0 h 4645742"/>
              <a:gd name="connsiteX1" fmla="*/ 64626 w 4420719"/>
              <a:gd name="connsiteY1" fmla="*/ 4513006 h 4645742"/>
              <a:gd name="connsiteX2" fmla="*/ 94123 w 4420719"/>
              <a:gd name="connsiteY2" fmla="*/ 4586748 h 4645742"/>
              <a:gd name="connsiteX3" fmla="*/ 138368 w 4420719"/>
              <a:gd name="connsiteY3" fmla="*/ 4623619 h 4645742"/>
              <a:gd name="connsiteX4" fmla="*/ 197362 w 4420719"/>
              <a:gd name="connsiteY4" fmla="*/ 4638367 h 4645742"/>
              <a:gd name="connsiteX5" fmla="*/ 2645184 w 4420719"/>
              <a:gd name="connsiteY5" fmla="*/ 4645742 h 4645742"/>
              <a:gd name="connsiteX6" fmla="*/ 2934826 w 4420719"/>
              <a:gd name="connsiteY6" fmla="*/ 4642874 h 4645742"/>
              <a:gd name="connsiteX7" fmla="*/ 3337949 w 4420719"/>
              <a:gd name="connsiteY7" fmla="*/ 4636318 h 4645742"/>
              <a:gd name="connsiteX8" fmla="*/ 2254762 w 4420719"/>
              <a:gd name="connsiteY8" fmla="*/ 2787445 h 4645742"/>
              <a:gd name="connsiteX9" fmla="*/ 4419907 w 4420719"/>
              <a:gd name="connsiteY9" fmla="*/ 3432482 h 4645742"/>
              <a:gd name="connsiteX10" fmla="*/ 4419384 w 4420719"/>
              <a:gd name="connsiteY10" fmla="*/ 15299 h 4645742"/>
              <a:gd name="connsiteX11" fmla="*/ 72001 w 4420719"/>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3337949 w 4426731"/>
              <a:gd name="connsiteY7" fmla="*/ 4636318 h 4645742"/>
              <a:gd name="connsiteX8" fmla="*/ 2254762 w 4426731"/>
              <a:gd name="connsiteY8" fmla="*/ 2787445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3337949 w 4426731"/>
              <a:gd name="connsiteY7" fmla="*/ 4636318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2934826 w 4426731"/>
              <a:gd name="connsiteY6" fmla="*/ 4642874 h 4645742"/>
              <a:gd name="connsiteX7" fmla="*/ 4347883 w 4426731"/>
              <a:gd name="connsiteY7" fmla="*/ 4622670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72001 w 4426731"/>
              <a:gd name="connsiteY0" fmla="*/ 0 h 4645742"/>
              <a:gd name="connsiteX1" fmla="*/ 64626 w 4426731"/>
              <a:gd name="connsiteY1" fmla="*/ 4513006 h 4645742"/>
              <a:gd name="connsiteX2" fmla="*/ 94123 w 4426731"/>
              <a:gd name="connsiteY2" fmla="*/ 4586748 h 4645742"/>
              <a:gd name="connsiteX3" fmla="*/ 138368 w 4426731"/>
              <a:gd name="connsiteY3" fmla="*/ 4623619 h 4645742"/>
              <a:gd name="connsiteX4" fmla="*/ 197362 w 4426731"/>
              <a:gd name="connsiteY4" fmla="*/ 4638367 h 4645742"/>
              <a:gd name="connsiteX5" fmla="*/ 2645184 w 4426731"/>
              <a:gd name="connsiteY5" fmla="*/ 4645742 h 4645742"/>
              <a:gd name="connsiteX6" fmla="*/ 3221429 w 4426731"/>
              <a:gd name="connsiteY6" fmla="*/ 4642874 h 4645742"/>
              <a:gd name="connsiteX7" fmla="*/ 4347883 w 4426731"/>
              <a:gd name="connsiteY7" fmla="*/ 4622670 h 4645742"/>
              <a:gd name="connsiteX8" fmla="*/ 4411108 w 4426731"/>
              <a:gd name="connsiteY8" fmla="*/ 4554830 h 4645742"/>
              <a:gd name="connsiteX9" fmla="*/ 4426731 w 4426731"/>
              <a:gd name="connsiteY9" fmla="*/ 4469711 h 4645742"/>
              <a:gd name="connsiteX10" fmla="*/ 4419384 w 4426731"/>
              <a:gd name="connsiteY10" fmla="*/ 15299 h 4645742"/>
              <a:gd name="connsiteX11" fmla="*/ 72001 w 4426731"/>
              <a:gd name="connsiteY11" fmla="*/ 0 h 4645742"/>
              <a:gd name="connsiteX0" fmla="*/ 45349 w 4400079"/>
              <a:gd name="connsiteY0" fmla="*/ 0 h 4773059"/>
              <a:gd name="connsiteX1" fmla="*/ 37974 w 4400079"/>
              <a:gd name="connsiteY1" fmla="*/ 4513006 h 4773059"/>
              <a:gd name="connsiteX2" fmla="*/ 67471 w 4400079"/>
              <a:gd name="connsiteY2" fmla="*/ 4586748 h 4773059"/>
              <a:gd name="connsiteX3" fmla="*/ 111716 w 4400079"/>
              <a:gd name="connsiteY3" fmla="*/ 4623619 h 4773059"/>
              <a:gd name="connsiteX4" fmla="*/ 170710 w 4400079"/>
              <a:gd name="connsiteY4" fmla="*/ 4638367 h 4773059"/>
              <a:gd name="connsiteX5" fmla="*/ 2256866 w 4400079"/>
              <a:gd name="connsiteY5" fmla="*/ 2769175 h 4773059"/>
              <a:gd name="connsiteX6" fmla="*/ 3194777 w 4400079"/>
              <a:gd name="connsiteY6" fmla="*/ 4642874 h 4773059"/>
              <a:gd name="connsiteX7" fmla="*/ 4321231 w 4400079"/>
              <a:gd name="connsiteY7" fmla="*/ 4622670 h 4773059"/>
              <a:gd name="connsiteX8" fmla="*/ 4384456 w 4400079"/>
              <a:gd name="connsiteY8" fmla="*/ 4554830 h 4773059"/>
              <a:gd name="connsiteX9" fmla="*/ 4400079 w 4400079"/>
              <a:gd name="connsiteY9" fmla="*/ 4469711 h 4773059"/>
              <a:gd name="connsiteX10" fmla="*/ 4392732 w 4400079"/>
              <a:gd name="connsiteY10" fmla="*/ 15299 h 4773059"/>
              <a:gd name="connsiteX11" fmla="*/ 45349 w 4400079"/>
              <a:gd name="connsiteY11" fmla="*/ 0 h 4773059"/>
              <a:gd name="connsiteX0" fmla="*/ 45349 w 4400079"/>
              <a:gd name="connsiteY0" fmla="*/ 0 h 4773059"/>
              <a:gd name="connsiteX1" fmla="*/ 37974 w 4400079"/>
              <a:gd name="connsiteY1" fmla="*/ 4513006 h 4773059"/>
              <a:gd name="connsiteX2" fmla="*/ 67471 w 4400079"/>
              <a:gd name="connsiteY2" fmla="*/ 4586748 h 4773059"/>
              <a:gd name="connsiteX3" fmla="*/ 111716 w 4400079"/>
              <a:gd name="connsiteY3" fmla="*/ 4623619 h 4773059"/>
              <a:gd name="connsiteX4" fmla="*/ 170710 w 4400079"/>
              <a:gd name="connsiteY4" fmla="*/ 4638367 h 4773059"/>
              <a:gd name="connsiteX5" fmla="*/ 2256866 w 4400079"/>
              <a:gd name="connsiteY5" fmla="*/ 2769175 h 4773059"/>
              <a:gd name="connsiteX6" fmla="*/ 3303959 w 4400079"/>
              <a:gd name="connsiteY6" fmla="*/ 4636050 h 4773059"/>
              <a:gd name="connsiteX7" fmla="*/ 4321231 w 4400079"/>
              <a:gd name="connsiteY7" fmla="*/ 4622670 h 4773059"/>
              <a:gd name="connsiteX8" fmla="*/ 4384456 w 4400079"/>
              <a:gd name="connsiteY8" fmla="*/ 4554830 h 4773059"/>
              <a:gd name="connsiteX9" fmla="*/ 4400079 w 4400079"/>
              <a:gd name="connsiteY9" fmla="*/ 4469711 h 4773059"/>
              <a:gd name="connsiteX10" fmla="*/ 4392732 w 4400079"/>
              <a:gd name="connsiteY10" fmla="*/ 15299 h 4773059"/>
              <a:gd name="connsiteX11" fmla="*/ 45349 w 4400079"/>
              <a:gd name="connsiteY11" fmla="*/ 0 h 4773059"/>
              <a:gd name="connsiteX0" fmla="*/ 7375 w 4362105"/>
              <a:gd name="connsiteY0" fmla="*/ 0 h 4799177"/>
              <a:gd name="connsiteX1" fmla="*/ 0 w 4362105"/>
              <a:gd name="connsiteY1" fmla="*/ 4513006 h 4799177"/>
              <a:gd name="connsiteX2" fmla="*/ 29497 w 4362105"/>
              <a:gd name="connsiteY2" fmla="*/ 4586748 h 4799177"/>
              <a:gd name="connsiteX3" fmla="*/ 73742 w 4362105"/>
              <a:gd name="connsiteY3" fmla="*/ 4623619 h 4799177"/>
              <a:gd name="connsiteX4" fmla="*/ 897010 w 4362105"/>
              <a:gd name="connsiteY4" fmla="*/ 4672487 h 4799177"/>
              <a:gd name="connsiteX5" fmla="*/ 2218892 w 4362105"/>
              <a:gd name="connsiteY5" fmla="*/ 2769175 h 4799177"/>
              <a:gd name="connsiteX6" fmla="*/ 3265985 w 4362105"/>
              <a:gd name="connsiteY6" fmla="*/ 4636050 h 4799177"/>
              <a:gd name="connsiteX7" fmla="*/ 4283257 w 4362105"/>
              <a:gd name="connsiteY7" fmla="*/ 4622670 h 4799177"/>
              <a:gd name="connsiteX8" fmla="*/ 4346482 w 4362105"/>
              <a:gd name="connsiteY8" fmla="*/ 4554830 h 4799177"/>
              <a:gd name="connsiteX9" fmla="*/ 4362105 w 4362105"/>
              <a:gd name="connsiteY9" fmla="*/ 4469711 h 4799177"/>
              <a:gd name="connsiteX10" fmla="*/ 4354758 w 4362105"/>
              <a:gd name="connsiteY10" fmla="*/ 15299 h 4799177"/>
              <a:gd name="connsiteX11" fmla="*/ 7375 w 4362105"/>
              <a:gd name="connsiteY11" fmla="*/ 0 h 4799177"/>
              <a:gd name="connsiteX0" fmla="*/ 7375 w 4362105"/>
              <a:gd name="connsiteY0" fmla="*/ 0 h 4801005"/>
              <a:gd name="connsiteX1" fmla="*/ 0 w 4362105"/>
              <a:gd name="connsiteY1" fmla="*/ 4513006 h 4801005"/>
              <a:gd name="connsiteX2" fmla="*/ 29497 w 4362105"/>
              <a:gd name="connsiteY2" fmla="*/ 4586748 h 4801005"/>
              <a:gd name="connsiteX3" fmla="*/ 73742 w 4362105"/>
              <a:gd name="connsiteY3" fmla="*/ 4623619 h 4801005"/>
              <a:gd name="connsiteX4" fmla="*/ 897010 w 4362105"/>
              <a:gd name="connsiteY4" fmla="*/ 4672487 h 4801005"/>
              <a:gd name="connsiteX5" fmla="*/ 2218892 w 4362105"/>
              <a:gd name="connsiteY5" fmla="*/ 2769175 h 4801005"/>
              <a:gd name="connsiteX6" fmla="*/ 3265985 w 4362105"/>
              <a:gd name="connsiteY6" fmla="*/ 4636050 h 4801005"/>
              <a:gd name="connsiteX7" fmla="*/ 4283257 w 4362105"/>
              <a:gd name="connsiteY7" fmla="*/ 4622670 h 4801005"/>
              <a:gd name="connsiteX8" fmla="*/ 4346482 w 4362105"/>
              <a:gd name="connsiteY8" fmla="*/ 4554830 h 4801005"/>
              <a:gd name="connsiteX9" fmla="*/ 4362105 w 4362105"/>
              <a:gd name="connsiteY9" fmla="*/ 4469711 h 4801005"/>
              <a:gd name="connsiteX10" fmla="*/ 4354758 w 4362105"/>
              <a:gd name="connsiteY10" fmla="*/ 15299 h 4801005"/>
              <a:gd name="connsiteX11" fmla="*/ 7375 w 4362105"/>
              <a:gd name="connsiteY11" fmla="*/ 0 h 4801005"/>
              <a:gd name="connsiteX0" fmla="*/ 7375 w 4362105"/>
              <a:gd name="connsiteY0" fmla="*/ 0 h 4672487"/>
              <a:gd name="connsiteX1" fmla="*/ 0 w 4362105"/>
              <a:gd name="connsiteY1" fmla="*/ 4513006 h 4672487"/>
              <a:gd name="connsiteX2" fmla="*/ 29497 w 4362105"/>
              <a:gd name="connsiteY2" fmla="*/ 4586748 h 4672487"/>
              <a:gd name="connsiteX3" fmla="*/ 73742 w 4362105"/>
              <a:gd name="connsiteY3" fmla="*/ 4623619 h 4672487"/>
              <a:gd name="connsiteX4" fmla="*/ 897010 w 4362105"/>
              <a:gd name="connsiteY4" fmla="*/ 4672487 h 4672487"/>
              <a:gd name="connsiteX5" fmla="*/ 2218892 w 4362105"/>
              <a:gd name="connsiteY5" fmla="*/ 2769175 h 4672487"/>
              <a:gd name="connsiteX6" fmla="*/ 3265985 w 4362105"/>
              <a:gd name="connsiteY6" fmla="*/ 4636050 h 4672487"/>
              <a:gd name="connsiteX7" fmla="*/ 4283257 w 4362105"/>
              <a:gd name="connsiteY7" fmla="*/ 4622670 h 4672487"/>
              <a:gd name="connsiteX8" fmla="*/ 4346482 w 4362105"/>
              <a:gd name="connsiteY8" fmla="*/ 4554830 h 4672487"/>
              <a:gd name="connsiteX9" fmla="*/ 4362105 w 4362105"/>
              <a:gd name="connsiteY9" fmla="*/ 4469711 h 4672487"/>
              <a:gd name="connsiteX10" fmla="*/ 4354758 w 4362105"/>
              <a:gd name="connsiteY10" fmla="*/ 15299 h 4672487"/>
              <a:gd name="connsiteX11" fmla="*/ 7375 w 4362105"/>
              <a:gd name="connsiteY11" fmla="*/ 0 h 4672487"/>
              <a:gd name="connsiteX0" fmla="*/ 7375 w 4362105"/>
              <a:gd name="connsiteY0" fmla="*/ 0 h 4672487"/>
              <a:gd name="connsiteX1" fmla="*/ 0 w 4362105"/>
              <a:gd name="connsiteY1" fmla="*/ 4513006 h 4672487"/>
              <a:gd name="connsiteX2" fmla="*/ 29497 w 4362105"/>
              <a:gd name="connsiteY2" fmla="*/ 4586748 h 4672487"/>
              <a:gd name="connsiteX3" fmla="*/ 73742 w 4362105"/>
              <a:gd name="connsiteY3" fmla="*/ 4623619 h 4672487"/>
              <a:gd name="connsiteX4" fmla="*/ 897010 w 4362105"/>
              <a:gd name="connsiteY4" fmla="*/ 4672487 h 4672487"/>
              <a:gd name="connsiteX5" fmla="*/ 2218892 w 4362105"/>
              <a:gd name="connsiteY5" fmla="*/ 2769175 h 4672487"/>
              <a:gd name="connsiteX6" fmla="*/ 3265985 w 4362105"/>
              <a:gd name="connsiteY6" fmla="*/ 4636050 h 4672487"/>
              <a:gd name="connsiteX7" fmla="*/ 4283257 w 4362105"/>
              <a:gd name="connsiteY7" fmla="*/ 4622670 h 4672487"/>
              <a:gd name="connsiteX8" fmla="*/ 4346482 w 4362105"/>
              <a:gd name="connsiteY8" fmla="*/ 4554830 h 4672487"/>
              <a:gd name="connsiteX9" fmla="*/ 4362105 w 4362105"/>
              <a:gd name="connsiteY9" fmla="*/ 4469711 h 4672487"/>
              <a:gd name="connsiteX10" fmla="*/ 4354758 w 4362105"/>
              <a:gd name="connsiteY10" fmla="*/ 15299 h 4672487"/>
              <a:gd name="connsiteX11" fmla="*/ 7375 w 4362105"/>
              <a:gd name="connsiteY11" fmla="*/ 0 h 4672487"/>
              <a:gd name="connsiteX0" fmla="*/ 7375 w 4362105"/>
              <a:gd name="connsiteY0" fmla="*/ 0 h 4636050"/>
              <a:gd name="connsiteX1" fmla="*/ 0 w 4362105"/>
              <a:gd name="connsiteY1" fmla="*/ 4513006 h 4636050"/>
              <a:gd name="connsiteX2" fmla="*/ 29497 w 4362105"/>
              <a:gd name="connsiteY2" fmla="*/ 4586748 h 4636050"/>
              <a:gd name="connsiteX3" fmla="*/ 73742 w 4362105"/>
              <a:gd name="connsiteY3" fmla="*/ 4623619 h 4636050"/>
              <a:gd name="connsiteX4" fmla="*/ 1251852 w 4362105"/>
              <a:gd name="connsiteY4" fmla="*/ 4611073 h 4636050"/>
              <a:gd name="connsiteX5" fmla="*/ 2218892 w 4362105"/>
              <a:gd name="connsiteY5" fmla="*/ 2769175 h 4636050"/>
              <a:gd name="connsiteX6" fmla="*/ 3265985 w 4362105"/>
              <a:gd name="connsiteY6" fmla="*/ 4636050 h 4636050"/>
              <a:gd name="connsiteX7" fmla="*/ 4283257 w 4362105"/>
              <a:gd name="connsiteY7" fmla="*/ 4622670 h 4636050"/>
              <a:gd name="connsiteX8" fmla="*/ 4346482 w 4362105"/>
              <a:gd name="connsiteY8" fmla="*/ 4554830 h 4636050"/>
              <a:gd name="connsiteX9" fmla="*/ 4362105 w 4362105"/>
              <a:gd name="connsiteY9" fmla="*/ 4469711 h 4636050"/>
              <a:gd name="connsiteX10" fmla="*/ 4354758 w 4362105"/>
              <a:gd name="connsiteY10" fmla="*/ 15299 h 4636050"/>
              <a:gd name="connsiteX11" fmla="*/ 7375 w 4362105"/>
              <a:gd name="connsiteY11" fmla="*/ 0 h 4636050"/>
              <a:gd name="connsiteX0" fmla="*/ 780 w 4355510"/>
              <a:gd name="connsiteY0" fmla="*/ 0 h 4636050"/>
              <a:gd name="connsiteX1" fmla="*/ 229 w 4355510"/>
              <a:gd name="connsiteY1" fmla="*/ 3612253 h 4636050"/>
              <a:gd name="connsiteX2" fmla="*/ 22902 w 4355510"/>
              <a:gd name="connsiteY2" fmla="*/ 4586748 h 4636050"/>
              <a:gd name="connsiteX3" fmla="*/ 67147 w 4355510"/>
              <a:gd name="connsiteY3" fmla="*/ 4623619 h 4636050"/>
              <a:gd name="connsiteX4" fmla="*/ 1245257 w 4355510"/>
              <a:gd name="connsiteY4" fmla="*/ 4611073 h 4636050"/>
              <a:gd name="connsiteX5" fmla="*/ 2212297 w 4355510"/>
              <a:gd name="connsiteY5" fmla="*/ 2769175 h 4636050"/>
              <a:gd name="connsiteX6" fmla="*/ 3259390 w 4355510"/>
              <a:gd name="connsiteY6" fmla="*/ 4636050 h 4636050"/>
              <a:gd name="connsiteX7" fmla="*/ 4276662 w 4355510"/>
              <a:gd name="connsiteY7" fmla="*/ 4622670 h 4636050"/>
              <a:gd name="connsiteX8" fmla="*/ 4339887 w 4355510"/>
              <a:gd name="connsiteY8" fmla="*/ 4554830 h 4636050"/>
              <a:gd name="connsiteX9" fmla="*/ 4355510 w 4355510"/>
              <a:gd name="connsiteY9" fmla="*/ 4469711 h 4636050"/>
              <a:gd name="connsiteX10" fmla="*/ 4348163 w 4355510"/>
              <a:gd name="connsiteY10" fmla="*/ 15299 h 4636050"/>
              <a:gd name="connsiteX11" fmla="*/ 780 w 4355510"/>
              <a:gd name="connsiteY11" fmla="*/ 0 h 4636050"/>
              <a:gd name="connsiteX0" fmla="*/ 780 w 4355510"/>
              <a:gd name="connsiteY0" fmla="*/ 0 h 4636050"/>
              <a:gd name="connsiteX1" fmla="*/ 229 w 4355510"/>
              <a:gd name="connsiteY1" fmla="*/ 3612253 h 4636050"/>
              <a:gd name="connsiteX2" fmla="*/ 67147 w 4355510"/>
              <a:gd name="connsiteY2" fmla="*/ 4623619 h 4636050"/>
              <a:gd name="connsiteX3" fmla="*/ 1245257 w 4355510"/>
              <a:gd name="connsiteY3" fmla="*/ 4611073 h 4636050"/>
              <a:gd name="connsiteX4" fmla="*/ 2212297 w 4355510"/>
              <a:gd name="connsiteY4" fmla="*/ 2769175 h 4636050"/>
              <a:gd name="connsiteX5" fmla="*/ 3259390 w 4355510"/>
              <a:gd name="connsiteY5" fmla="*/ 4636050 h 4636050"/>
              <a:gd name="connsiteX6" fmla="*/ 4276662 w 4355510"/>
              <a:gd name="connsiteY6" fmla="*/ 4622670 h 4636050"/>
              <a:gd name="connsiteX7" fmla="*/ 4339887 w 4355510"/>
              <a:gd name="connsiteY7" fmla="*/ 4554830 h 4636050"/>
              <a:gd name="connsiteX8" fmla="*/ 4355510 w 4355510"/>
              <a:gd name="connsiteY8" fmla="*/ 4469711 h 4636050"/>
              <a:gd name="connsiteX9" fmla="*/ 4348163 w 4355510"/>
              <a:gd name="connsiteY9" fmla="*/ 15299 h 4636050"/>
              <a:gd name="connsiteX10" fmla="*/ 780 w 4355510"/>
              <a:gd name="connsiteY10" fmla="*/ 0 h 4636050"/>
              <a:gd name="connsiteX0" fmla="*/ 780 w 4355510"/>
              <a:gd name="connsiteY0" fmla="*/ 0 h 4636050"/>
              <a:gd name="connsiteX1" fmla="*/ 229 w 4355510"/>
              <a:gd name="connsiteY1" fmla="*/ 3612253 h 4636050"/>
              <a:gd name="connsiteX2" fmla="*/ 1245257 w 4355510"/>
              <a:gd name="connsiteY2" fmla="*/ 4611073 h 4636050"/>
              <a:gd name="connsiteX3" fmla="*/ 2212297 w 4355510"/>
              <a:gd name="connsiteY3" fmla="*/ 2769175 h 4636050"/>
              <a:gd name="connsiteX4" fmla="*/ 3259390 w 4355510"/>
              <a:gd name="connsiteY4" fmla="*/ 4636050 h 4636050"/>
              <a:gd name="connsiteX5" fmla="*/ 4276662 w 4355510"/>
              <a:gd name="connsiteY5" fmla="*/ 4622670 h 4636050"/>
              <a:gd name="connsiteX6" fmla="*/ 4339887 w 4355510"/>
              <a:gd name="connsiteY6" fmla="*/ 4554830 h 4636050"/>
              <a:gd name="connsiteX7" fmla="*/ 4355510 w 4355510"/>
              <a:gd name="connsiteY7" fmla="*/ 4469711 h 4636050"/>
              <a:gd name="connsiteX8" fmla="*/ 4348163 w 4355510"/>
              <a:gd name="connsiteY8" fmla="*/ 15299 h 4636050"/>
              <a:gd name="connsiteX9" fmla="*/ 780 w 4355510"/>
              <a:gd name="connsiteY9" fmla="*/ 0 h 4636050"/>
              <a:gd name="connsiteX0" fmla="*/ 780 w 4355510"/>
              <a:gd name="connsiteY0" fmla="*/ 0 h 4636050"/>
              <a:gd name="connsiteX1" fmla="*/ 229 w 4355510"/>
              <a:gd name="connsiteY1" fmla="*/ 3612253 h 4636050"/>
              <a:gd name="connsiteX2" fmla="*/ 2212297 w 4355510"/>
              <a:gd name="connsiteY2" fmla="*/ 2769175 h 4636050"/>
              <a:gd name="connsiteX3" fmla="*/ 3259390 w 4355510"/>
              <a:gd name="connsiteY3" fmla="*/ 4636050 h 4636050"/>
              <a:gd name="connsiteX4" fmla="*/ 4276662 w 4355510"/>
              <a:gd name="connsiteY4" fmla="*/ 4622670 h 4636050"/>
              <a:gd name="connsiteX5" fmla="*/ 4339887 w 4355510"/>
              <a:gd name="connsiteY5" fmla="*/ 4554830 h 4636050"/>
              <a:gd name="connsiteX6" fmla="*/ 4355510 w 4355510"/>
              <a:gd name="connsiteY6" fmla="*/ 4469711 h 4636050"/>
              <a:gd name="connsiteX7" fmla="*/ 4348163 w 4355510"/>
              <a:gd name="connsiteY7" fmla="*/ 15299 h 4636050"/>
              <a:gd name="connsiteX8" fmla="*/ 780 w 4355510"/>
              <a:gd name="connsiteY8" fmla="*/ 0 h 4636050"/>
              <a:gd name="connsiteX0" fmla="*/ 780 w 4355510"/>
              <a:gd name="connsiteY0" fmla="*/ 0 h 4636050"/>
              <a:gd name="connsiteX1" fmla="*/ 229 w 4355510"/>
              <a:gd name="connsiteY1" fmla="*/ 3612253 h 4636050"/>
              <a:gd name="connsiteX2" fmla="*/ 2185002 w 4355510"/>
              <a:gd name="connsiteY2" fmla="*/ 2769175 h 4636050"/>
              <a:gd name="connsiteX3" fmla="*/ 3259390 w 4355510"/>
              <a:gd name="connsiteY3" fmla="*/ 4636050 h 4636050"/>
              <a:gd name="connsiteX4" fmla="*/ 4276662 w 4355510"/>
              <a:gd name="connsiteY4" fmla="*/ 4622670 h 4636050"/>
              <a:gd name="connsiteX5" fmla="*/ 4339887 w 4355510"/>
              <a:gd name="connsiteY5" fmla="*/ 4554830 h 4636050"/>
              <a:gd name="connsiteX6" fmla="*/ 4355510 w 4355510"/>
              <a:gd name="connsiteY6" fmla="*/ 4469711 h 4636050"/>
              <a:gd name="connsiteX7" fmla="*/ 4348163 w 4355510"/>
              <a:gd name="connsiteY7" fmla="*/ 15299 h 4636050"/>
              <a:gd name="connsiteX8" fmla="*/ 780 w 4355510"/>
              <a:gd name="connsiteY8" fmla="*/ 0 h 4636050"/>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48163 w 4355510"/>
              <a:gd name="connsiteY7" fmla="*/ 15299 h 4629226"/>
              <a:gd name="connsiteX8" fmla="*/ 780 w 4355510"/>
              <a:gd name="connsiteY8" fmla="*/ 0 h 4629226"/>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24100 w 4355510"/>
              <a:gd name="connsiteY7" fmla="*/ 3267 h 4629226"/>
              <a:gd name="connsiteX8" fmla="*/ 780 w 4355510"/>
              <a:gd name="connsiteY8" fmla="*/ 0 h 4629226"/>
              <a:gd name="connsiteX0" fmla="*/ 780 w 4355510"/>
              <a:gd name="connsiteY0" fmla="*/ 0 h 4629226"/>
              <a:gd name="connsiteX1" fmla="*/ 229 w 4355510"/>
              <a:gd name="connsiteY1" fmla="*/ 3612253 h 4629226"/>
              <a:gd name="connsiteX2" fmla="*/ 2185002 w 4355510"/>
              <a:gd name="connsiteY2" fmla="*/ 2769175 h 4629226"/>
              <a:gd name="connsiteX3" fmla="*/ 3300333 w 4355510"/>
              <a:gd name="connsiteY3" fmla="*/ 4629226 h 4629226"/>
              <a:gd name="connsiteX4" fmla="*/ 4276662 w 4355510"/>
              <a:gd name="connsiteY4" fmla="*/ 4622670 h 4629226"/>
              <a:gd name="connsiteX5" fmla="*/ 4339887 w 4355510"/>
              <a:gd name="connsiteY5" fmla="*/ 4554830 h 4629226"/>
              <a:gd name="connsiteX6" fmla="*/ 4355510 w 4355510"/>
              <a:gd name="connsiteY6" fmla="*/ 4469711 h 4629226"/>
              <a:gd name="connsiteX7" fmla="*/ 4344571 w 4355510"/>
              <a:gd name="connsiteY7" fmla="*/ 10091 h 4629226"/>
              <a:gd name="connsiteX8" fmla="*/ 780 w 4355510"/>
              <a:gd name="connsiteY8" fmla="*/ 0 h 4629226"/>
              <a:gd name="connsiteX0" fmla="*/ 780 w 4355510"/>
              <a:gd name="connsiteY0" fmla="*/ 0 h 4623249"/>
              <a:gd name="connsiteX1" fmla="*/ 229 w 4355510"/>
              <a:gd name="connsiteY1" fmla="*/ 3612253 h 4623249"/>
              <a:gd name="connsiteX2" fmla="*/ 2185002 w 4355510"/>
              <a:gd name="connsiteY2" fmla="*/ 2769175 h 4623249"/>
              <a:gd name="connsiteX3" fmla="*/ 90968 w 4355510"/>
              <a:gd name="connsiteY3" fmla="*/ 4623249 h 4623249"/>
              <a:gd name="connsiteX4" fmla="*/ 4276662 w 4355510"/>
              <a:gd name="connsiteY4" fmla="*/ 4622670 h 4623249"/>
              <a:gd name="connsiteX5" fmla="*/ 4339887 w 4355510"/>
              <a:gd name="connsiteY5" fmla="*/ 4554830 h 4623249"/>
              <a:gd name="connsiteX6" fmla="*/ 4355510 w 4355510"/>
              <a:gd name="connsiteY6" fmla="*/ 4469711 h 4623249"/>
              <a:gd name="connsiteX7" fmla="*/ 4344571 w 4355510"/>
              <a:gd name="connsiteY7" fmla="*/ 10091 h 4623249"/>
              <a:gd name="connsiteX8" fmla="*/ 780 w 4355510"/>
              <a:gd name="connsiteY8" fmla="*/ 0 h 4623249"/>
              <a:gd name="connsiteX0" fmla="*/ 780 w 4355510"/>
              <a:gd name="connsiteY0" fmla="*/ 0 h 4623249"/>
              <a:gd name="connsiteX1" fmla="*/ 229 w 4355510"/>
              <a:gd name="connsiteY1" fmla="*/ 3612253 h 4623249"/>
              <a:gd name="connsiteX2" fmla="*/ 2185002 w 4355510"/>
              <a:gd name="connsiteY2" fmla="*/ 2769175 h 4623249"/>
              <a:gd name="connsiteX3" fmla="*/ 183152 w 4355510"/>
              <a:gd name="connsiteY3" fmla="*/ 4519527 h 4623249"/>
              <a:gd name="connsiteX4" fmla="*/ 90968 w 4355510"/>
              <a:gd name="connsiteY4" fmla="*/ 4623249 h 4623249"/>
              <a:gd name="connsiteX5" fmla="*/ 4276662 w 4355510"/>
              <a:gd name="connsiteY5" fmla="*/ 4622670 h 4623249"/>
              <a:gd name="connsiteX6" fmla="*/ 4339887 w 4355510"/>
              <a:gd name="connsiteY6" fmla="*/ 4554830 h 4623249"/>
              <a:gd name="connsiteX7" fmla="*/ 4355510 w 4355510"/>
              <a:gd name="connsiteY7" fmla="*/ 4469711 h 4623249"/>
              <a:gd name="connsiteX8" fmla="*/ 4344571 w 4355510"/>
              <a:gd name="connsiteY8" fmla="*/ 10091 h 4623249"/>
              <a:gd name="connsiteX9" fmla="*/ 780 w 4355510"/>
              <a:gd name="connsiteY9" fmla="*/ 0 h 4623249"/>
              <a:gd name="connsiteX0" fmla="*/ 780 w 4355510"/>
              <a:gd name="connsiteY0" fmla="*/ 0 h 4623249"/>
              <a:gd name="connsiteX1" fmla="*/ 229 w 4355510"/>
              <a:gd name="connsiteY1" fmla="*/ 3612253 h 4623249"/>
              <a:gd name="connsiteX2" fmla="*/ 2185002 w 4355510"/>
              <a:gd name="connsiteY2" fmla="*/ 2769175 h 4623249"/>
              <a:gd name="connsiteX3" fmla="*/ 33741 w 4355510"/>
              <a:gd name="connsiteY3" fmla="*/ 4591245 h 4623249"/>
              <a:gd name="connsiteX4" fmla="*/ 90968 w 4355510"/>
              <a:gd name="connsiteY4" fmla="*/ 4623249 h 4623249"/>
              <a:gd name="connsiteX5" fmla="*/ 4276662 w 4355510"/>
              <a:gd name="connsiteY5" fmla="*/ 4622670 h 4623249"/>
              <a:gd name="connsiteX6" fmla="*/ 4339887 w 4355510"/>
              <a:gd name="connsiteY6" fmla="*/ 4554830 h 4623249"/>
              <a:gd name="connsiteX7" fmla="*/ 4355510 w 4355510"/>
              <a:gd name="connsiteY7" fmla="*/ 4469711 h 4623249"/>
              <a:gd name="connsiteX8" fmla="*/ 4344571 w 4355510"/>
              <a:gd name="connsiteY8" fmla="*/ 10091 h 4623249"/>
              <a:gd name="connsiteX9" fmla="*/ 780 w 4355510"/>
              <a:gd name="connsiteY9" fmla="*/ 0 h 4623249"/>
              <a:gd name="connsiteX0" fmla="*/ 780 w 4355510"/>
              <a:gd name="connsiteY0" fmla="*/ 0 h 4623249"/>
              <a:gd name="connsiteX1" fmla="*/ 229 w 4355510"/>
              <a:gd name="connsiteY1" fmla="*/ 3612253 h 4623249"/>
              <a:gd name="connsiteX2" fmla="*/ 2185002 w 4355510"/>
              <a:gd name="connsiteY2" fmla="*/ 2769175 h 4623249"/>
              <a:gd name="connsiteX3" fmla="*/ 117411 w 4355510"/>
              <a:gd name="connsiteY3" fmla="*/ 4501597 h 4623249"/>
              <a:gd name="connsiteX4" fmla="*/ 33741 w 4355510"/>
              <a:gd name="connsiteY4" fmla="*/ 4591245 h 4623249"/>
              <a:gd name="connsiteX5" fmla="*/ 90968 w 4355510"/>
              <a:gd name="connsiteY5" fmla="*/ 4623249 h 4623249"/>
              <a:gd name="connsiteX6" fmla="*/ 4276662 w 4355510"/>
              <a:gd name="connsiteY6" fmla="*/ 4622670 h 4623249"/>
              <a:gd name="connsiteX7" fmla="*/ 4339887 w 4355510"/>
              <a:gd name="connsiteY7" fmla="*/ 4554830 h 4623249"/>
              <a:gd name="connsiteX8" fmla="*/ 4355510 w 4355510"/>
              <a:gd name="connsiteY8" fmla="*/ 4469711 h 4623249"/>
              <a:gd name="connsiteX9" fmla="*/ 4344571 w 4355510"/>
              <a:gd name="connsiteY9" fmla="*/ 10091 h 4623249"/>
              <a:gd name="connsiteX10" fmla="*/ 780 w 4355510"/>
              <a:gd name="connsiteY10" fmla="*/ 0 h 4623249"/>
              <a:gd name="connsiteX0" fmla="*/ 780 w 4355510"/>
              <a:gd name="connsiteY0" fmla="*/ 0 h 4623249"/>
              <a:gd name="connsiteX1" fmla="*/ 229 w 4355510"/>
              <a:gd name="connsiteY1" fmla="*/ 3612253 h 4623249"/>
              <a:gd name="connsiteX2" fmla="*/ 2185002 w 4355510"/>
              <a:gd name="connsiteY2" fmla="*/ 2769175 h 4623249"/>
              <a:gd name="connsiteX3" fmla="*/ 9834 w 4355510"/>
              <a:gd name="connsiteY3" fmla="*/ 4549409 h 4623249"/>
              <a:gd name="connsiteX4" fmla="*/ 33741 w 4355510"/>
              <a:gd name="connsiteY4" fmla="*/ 4591245 h 4623249"/>
              <a:gd name="connsiteX5" fmla="*/ 90968 w 4355510"/>
              <a:gd name="connsiteY5" fmla="*/ 4623249 h 4623249"/>
              <a:gd name="connsiteX6" fmla="*/ 4276662 w 4355510"/>
              <a:gd name="connsiteY6" fmla="*/ 4622670 h 4623249"/>
              <a:gd name="connsiteX7" fmla="*/ 4339887 w 4355510"/>
              <a:gd name="connsiteY7" fmla="*/ 4554830 h 4623249"/>
              <a:gd name="connsiteX8" fmla="*/ 4355510 w 4355510"/>
              <a:gd name="connsiteY8" fmla="*/ 4469711 h 4623249"/>
              <a:gd name="connsiteX9" fmla="*/ 4344571 w 4355510"/>
              <a:gd name="connsiteY9" fmla="*/ 10091 h 4623249"/>
              <a:gd name="connsiteX10" fmla="*/ 780 w 4355510"/>
              <a:gd name="connsiteY10" fmla="*/ 0 h 4623249"/>
              <a:gd name="connsiteX0" fmla="*/ 780 w 4355510"/>
              <a:gd name="connsiteY0" fmla="*/ 0 h 4623249"/>
              <a:gd name="connsiteX1" fmla="*/ 229 w 4355510"/>
              <a:gd name="connsiteY1" fmla="*/ 3612253 h 4623249"/>
              <a:gd name="connsiteX2" fmla="*/ 2185002 w 4355510"/>
              <a:gd name="connsiteY2" fmla="*/ 2769175 h 4623249"/>
              <a:gd name="connsiteX3" fmla="*/ 81552 w 4355510"/>
              <a:gd name="connsiteY3" fmla="*/ 4477691 h 4623249"/>
              <a:gd name="connsiteX4" fmla="*/ 9834 w 4355510"/>
              <a:gd name="connsiteY4" fmla="*/ 4549409 h 4623249"/>
              <a:gd name="connsiteX5" fmla="*/ 33741 w 4355510"/>
              <a:gd name="connsiteY5" fmla="*/ 4591245 h 4623249"/>
              <a:gd name="connsiteX6" fmla="*/ 90968 w 4355510"/>
              <a:gd name="connsiteY6" fmla="*/ 4623249 h 4623249"/>
              <a:gd name="connsiteX7" fmla="*/ 4276662 w 4355510"/>
              <a:gd name="connsiteY7" fmla="*/ 4622670 h 4623249"/>
              <a:gd name="connsiteX8" fmla="*/ 4339887 w 4355510"/>
              <a:gd name="connsiteY8" fmla="*/ 4554830 h 4623249"/>
              <a:gd name="connsiteX9" fmla="*/ 4355510 w 4355510"/>
              <a:gd name="connsiteY9" fmla="*/ 4469711 h 4623249"/>
              <a:gd name="connsiteX10" fmla="*/ 4344571 w 4355510"/>
              <a:gd name="connsiteY10" fmla="*/ 10091 h 4623249"/>
              <a:gd name="connsiteX11" fmla="*/ 780 w 4355510"/>
              <a:gd name="connsiteY11" fmla="*/ 0 h 4623249"/>
              <a:gd name="connsiteX0" fmla="*/ 2898 w 4357628"/>
              <a:gd name="connsiteY0" fmla="*/ 0 h 4623249"/>
              <a:gd name="connsiteX1" fmla="*/ 2347 w 4357628"/>
              <a:gd name="connsiteY1" fmla="*/ 3612253 h 4623249"/>
              <a:gd name="connsiteX2" fmla="*/ 2187120 w 4357628"/>
              <a:gd name="connsiteY2" fmla="*/ 2769175 h 4623249"/>
              <a:gd name="connsiteX3" fmla="*/ 0 w 4357628"/>
              <a:gd name="connsiteY3" fmla="*/ 4501597 h 4623249"/>
              <a:gd name="connsiteX4" fmla="*/ 11952 w 4357628"/>
              <a:gd name="connsiteY4" fmla="*/ 4549409 h 4623249"/>
              <a:gd name="connsiteX5" fmla="*/ 35859 w 4357628"/>
              <a:gd name="connsiteY5" fmla="*/ 4591245 h 4623249"/>
              <a:gd name="connsiteX6" fmla="*/ 93086 w 4357628"/>
              <a:gd name="connsiteY6" fmla="*/ 4623249 h 4623249"/>
              <a:gd name="connsiteX7" fmla="*/ 4278780 w 4357628"/>
              <a:gd name="connsiteY7" fmla="*/ 4622670 h 4623249"/>
              <a:gd name="connsiteX8" fmla="*/ 4342005 w 4357628"/>
              <a:gd name="connsiteY8" fmla="*/ 4554830 h 4623249"/>
              <a:gd name="connsiteX9" fmla="*/ 4357628 w 4357628"/>
              <a:gd name="connsiteY9" fmla="*/ 4469711 h 4623249"/>
              <a:gd name="connsiteX10" fmla="*/ 4346689 w 4357628"/>
              <a:gd name="connsiteY10" fmla="*/ 10091 h 4623249"/>
              <a:gd name="connsiteX11" fmla="*/ 2898 w 4357628"/>
              <a:gd name="connsiteY11" fmla="*/ 0 h 4623249"/>
              <a:gd name="connsiteX0" fmla="*/ 2898 w 4357628"/>
              <a:gd name="connsiteY0" fmla="*/ 0 h 4623249"/>
              <a:gd name="connsiteX1" fmla="*/ 2347 w 4357628"/>
              <a:gd name="connsiteY1" fmla="*/ 3612253 h 4623249"/>
              <a:gd name="connsiteX2" fmla="*/ 2187120 w 4357628"/>
              <a:gd name="connsiteY2" fmla="*/ 2769175 h 4623249"/>
              <a:gd name="connsiteX3" fmla="*/ 83670 w 4357628"/>
              <a:gd name="connsiteY3" fmla="*/ 4411950 h 4623249"/>
              <a:gd name="connsiteX4" fmla="*/ 0 w 4357628"/>
              <a:gd name="connsiteY4" fmla="*/ 4501597 h 4623249"/>
              <a:gd name="connsiteX5" fmla="*/ 11952 w 4357628"/>
              <a:gd name="connsiteY5" fmla="*/ 4549409 h 4623249"/>
              <a:gd name="connsiteX6" fmla="*/ 35859 w 4357628"/>
              <a:gd name="connsiteY6" fmla="*/ 4591245 h 4623249"/>
              <a:gd name="connsiteX7" fmla="*/ 93086 w 4357628"/>
              <a:gd name="connsiteY7" fmla="*/ 4623249 h 4623249"/>
              <a:gd name="connsiteX8" fmla="*/ 4278780 w 4357628"/>
              <a:gd name="connsiteY8" fmla="*/ 4622670 h 4623249"/>
              <a:gd name="connsiteX9" fmla="*/ 4342005 w 4357628"/>
              <a:gd name="connsiteY9" fmla="*/ 4554830 h 4623249"/>
              <a:gd name="connsiteX10" fmla="*/ 4357628 w 4357628"/>
              <a:gd name="connsiteY10" fmla="*/ 4469711 h 4623249"/>
              <a:gd name="connsiteX11" fmla="*/ 4346689 w 4357628"/>
              <a:gd name="connsiteY11" fmla="*/ 10091 h 4623249"/>
              <a:gd name="connsiteX12" fmla="*/ 2898 w 4357628"/>
              <a:gd name="connsiteY12" fmla="*/ 0 h 4623249"/>
              <a:gd name="connsiteX0" fmla="*/ 8875 w 4363605"/>
              <a:gd name="connsiteY0" fmla="*/ 0 h 4623249"/>
              <a:gd name="connsiteX1" fmla="*/ 8324 w 4363605"/>
              <a:gd name="connsiteY1" fmla="*/ 3612253 h 4623249"/>
              <a:gd name="connsiteX2" fmla="*/ 2193097 w 4363605"/>
              <a:gd name="connsiteY2" fmla="*/ 2769175 h 4623249"/>
              <a:gd name="connsiteX3" fmla="*/ 0 w 4363605"/>
              <a:gd name="connsiteY3" fmla="*/ 3670868 h 4623249"/>
              <a:gd name="connsiteX4" fmla="*/ 5977 w 4363605"/>
              <a:gd name="connsiteY4" fmla="*/ 4501597 h 4623249"/>
              <a:gd name="connsiteX5" fmla="*/ 17929 w 4363605"/>
              <a:gd name="connsiteY5" fmla="*/ 4549409 h 4623249"/>
              <a:gd name="connsiteX6" fmla="*/ 41836 w 4363605"/>
              <a:gd name="connsiteY6" fmla="*/ 4591245 h 4623249"/>
              <a:gd name="connsiteX7" fmla="*/ 99063 w 4363605"/>
              <a:gd name="connsiteY7" fmla="*/ 4623249 h 4623249"/>
              <a:gd name="connsiteX8" fmla="*/ 4284757 w 4363605"/>
              <a:gd name="connsiteY8" fmla="*/ 4622670 h 4623249"/>
              <a:gd name="connsiteX9" fmla="*/ 4347982 w 4363605"/>
              <a:gd name="connsiteY9" fmla="*/ 4554830 h 4623249"/>
              <a:gd name="connsiteX10" fmla="*/ 4363605 w 4363605"/>
              <a:gd name="connsiteY10" fmla="*/ 4469711 h 4623249"/>
              <a:gd name="connsiteX11" fmla="*/ 4352666 w 4363605"/>
              <a:gd name="connsiteY11" fmla="*/ 10091 h 4623249"/>
              <a:gd name="connsiteX12" fmla="*/ 8875 w 4363605"/>
              <a:gd name="connsiteY12" fmla="*/ 0 h 4623249"/>
              <a:gd name="connsiteX0" fmla="*/ 8875 w 4363605"/>
              <a:gd name="connsiteY0" fmla="*/ 0 h 4623249"/>
              <a:gd name="connsiteX1" fmla="*/ 20277 w 4363605"/>
              <a:gd name="connsiteY1" fmla="*/ 1651970 h 4623249"/>
              <a:gd name="connsiteX2" fmla="*/ 2193097 w 4363605"/>
              <a:gd name="connsiteY2" fmla="*/ 2769175 h 4623249"/>
              <a:gd name="connsiteX3" fmla="*/ 0 w 4363605"/>
              <a:gd name="connsiteY3" fmla="*/ 3670868 h 4623249"/>
              <a:gd name="connsiteX4" fmla="*/ 5977 w 4363605"/>
              <a:gd name="connsiteY4" fmla="*/ 4501597 h 4623249"/>
              <a:gd name="connsiteX5" fmla="*/ 17929 w 4363605"/>
              <a:gd name="connsiteY5" fmla="*/ 4549409 h 4623249"/>
              <a:gd name="connsiteX6" fmla="*/ 41836 w 4363605"/>
              <a:gd name="connsiteY6" fmla="*/ 4591245 h 4623249"/>
              <a:gd name="connsiteX7" fmla="*/ 99063 w 4363605"/>
              <a:gd name="connsiteY7" fmla="*/ 4623249 h 4623249"/>
              <a:gd name="connsiteX8" fmla="*/ 4284757 w 4363605"/>
              <a:gd name="connsiteY8" fmla="*/ 4622670 h 4623249"/>
              <a:gd name="connsiteX9" fmla="*/ 4347982 w 4363605"/>
              <a:gd name="connsiteY9" fmla="*/ 4554830 h 4623249"/>
              <a:gd name="connsiteX10" fmla="*/ 4363605 w 4363605"/>
              <a:gd name="connsiteY10" fmla="*/ 4469711 h 4623249"/>
              <a:gd name="connsiteX11" fmla="*/ 4352666 w 4363605"/>
              <a:gd name="connsiteY11" fmla="*/ 10091 h 4623249"/>
              <a:gd name="connsiteX12" fmla="*/ 8875 w 4363605"/>
              <a:gd name="connsiteY12" fmla="*/ 0 h 4623249"/>
              <a:gd name="connsiteX0" fmla="*/ 14852 w 4369582"/>
              <a:gd name="connsiteY0" fmla="*/ 0 h 4623249"/>
              <a:gd name="connsiteX1" fmla="*/ 26254 w 4369582"/>
              <a:gd name="connsiteY1" fmla="*/ 1651970 h 4623249"/>
              <a:gd name="connsiteX2" fmla="*/ 2199074 w 4369582"/>
              <a:gd name="connsiteY2" fmla="*/ 2769175 h 4623249"/>
              <a:gd name="connsiteX3" fmla="*/ 0 w 4369582"/>
              <a:gd name="connsiteY3" fmla="*/ 3545363 h 4623249"/>
              <a:gd name="connsiteX4" fmla="*/ 11954 w 4369582"/>
              <a:gd name="connsiteY4" fmla="*/ 4501597 h 4623249"/>
              <a:gd name="connsiteX5" fmla="*/ 23906 w 4369582"/>
              <a:gd name="connsiteY5" fmla="*/ 4549409 h 4623249"/>
              <a:gd name="connsiteX6" fmla="*/ 47813 w 4369582"/>
              <a:gd name="connsiteY6" fmla="*/ 4591245 h 4623249"/>
              <a:gd name="connsiteX7" fmla="*/ 105040 w 4369582"/>
              <a:gd name="connsiteY7" fmla="*/ 4623249 h 4623249"/>
              <a:gd name="connsiteX8" fmla="*/ 4290734 w 4369582"/>
              <a:gd name="connsiteY8" fmla="*/ 4622670 h 4623249"/>
              <a:gd name="connsiteX9" fmla="*/ 4353959 w 4369582"/>
              <a:gd name="connsiteY9" fmla="*/ 4554830 h 4623249"/>
              <a:gd name="connsiteX10" fmla="*/ 4369582 w 4369582"/>
              <a:gd name="connsiteY10" fmla="*/ 4469711 h 4623249"/>
              <a:gd name="connsiteX11" fmla="*/ 4358643 w 4369582"/>
              <a:gd name="connsiteY11" fmla="*/ 10091 h 4623249"/>
              <a:gd name="connsiteX12" fmla="*/ 14852 w 4369582"/>
              <a:gd name="connsiteY12" fmla="*/ 0 h 4623249"/>
              <a:gd name="connsiteX0" fmla="*/ 120081 w 4474811"/>
              <a:gd name="connsiteY0" fmla="*/ 0 h 4623249"/>
              <a:gd name="connsiteX1" fmla="*/ 0 w 4474811"/>
              <a:gd name="connsiteY1" fmla="*/ 886982 h 4623249"/>
              <a:gd name="connsiteX2" fmla="*/ 2304303 w 4474811"/>
              <a:gd name="connsiteY2" fmla="*/ 2769175 h 4623249"/>
              <a:gd name="connsiteX3" fmla="*/ 105229 w 4474811"/>
              <a:gd name="connsiteY3" fmla="*/ 3545363 h 4623249"/>
              <a:gd name="connsiteX4" fmla="*/ 117183 w 4474811"/>
              <a:gd name="connsiteY4" fmla="*/ 4501597 h 4623249"/>
              <a:gd name="connsiteX5" fmla="*/ 129135 w 4474811"/>
              <a:gd name="connsiteY5" fmla="*/ 4549409 h 4623249"/>
              <a:gd name="connsiteX6" fmla="*/ 153042 w 4474811"/>
              <a:gd name="connsiteY6" fmla="*/ 4591245 h 4623249"/>
              <a:gd name="connsiteX7" fmla="*/ 210269 w 4474811"/>
              <a:gd name="connsiteY7" fmla="*/ 4623249 h 4623249"/>
              <a:gd name="connsiteX8" fmla="*/ 4395963 w 4474811"/>
              <a:gd name="connsiteY8" fmla="*/ 4622670 h 4623249"/>
              <a:gd name="connsiteX9" fmla="*/ 4459188 w 4474811"/>
              <a:gd name="connsiteY9" fmla="*/ 4554830 h 4623249"/>
              <a:gd name="connsiteX10" fmla="*/ 4474811 w 4474811"/>
              <a:gd name="connsiteY10" fmla="*/ 4469711 h 4623249"/>
              <a:gd name="connsiteX11" fmla="*/ 4463872 w 4474811"/>
              <a:gd name="connsiteY11" fmla="*/ 10091 h 4623249"/>
              <a:gd name="connsiteX12" fmla="*/ 120081 w 4474811"/>
              <a:gd name="connsiteY12" fmla="*/ 0 h 4623249"/>
              <a:gd name="connsiteX0" fmla="*/ 34852 w 4389582"/>
              <a:gd name="connsiteY0" fmla="*/ 0 h 4623249"/>
              <a:gd name="connsiteX1" fmla="*/ 2219074 w 4389582"/>
              <a:gd name="connsiteY1" fmla="*/ 2769175 h 4623249"/>
              <a:gd name="connsiteX2" fmla="*/ 20000 w 4389582"/>
              <a:gd name="connsiteY2" fmla="*/ 3545363 h 4623249"/>
              <a:gd name="connsiteX3" fmla="*/ 31954 w 4389582"/>
              <a:gd name="connsiteY3" fmla="*/ 4501597 h 4623249"/>
              <a:gd name="connsiteX4" fmla="*/ 43906 w 4389582"/>
              <a:gd name="connsiteY4" fmla="*/ 4549409 h 4623249"/>
              <a:gd name="connsiteX5" fmla="*/ 67813 w 4389582"/>
              <a:gd name="connsiteY5" fmla="*/ 4591245 h 4623249"/>
              <a:gd name="connsiteX6" fmla="*/ 125040 w 4389582"/>
              <a:gd name="connsiteY6" fmla="*/ 4623249 h 4623249"/>
              <a:gd name="connsiteX7" fmla="*/ 4310734 w 4389582"/>
              <a:gd name="connsiteY7" fmla="*/ 4622670 h 4623249"/>
              <a:gd name="connsiteX8" fmla="*/ 4373959 w 4389582"/>
              <a:gd name="connsiteY8" fmla="*/ 4554830 h 4623249"/>
              <a:gd name="connsiteX9" fmla="*/ 4389582 w 4389582"/>
              <a:gd name="connsiteY9" fmla="*/ 4469711 h 4623249"/>
              <a:gd name="connsiteX10" fmla="*/ 4378643 w 4389582"/>
              <a:gd name="connsiteY10" fmla="*/ 10091 h 4623249"/>
              <a:gd name="connsiteX11" fmla="*/ 34852 w 4389582"/>
              <a:gd name="connsiteY11" fmla="*/ 0 h 4623249"/>
              <a:gd name="connsiteX0" fmla="*/ 14852 w 4369582"/>
              <a:gd name="connsiteY0" fmla="*/ 0 h 4623249"/>
              <a:gd name="connsiteX1" fmla="*/ 2199074 w 4369582"/>
              <a:gd name="connsiteY1" fmla="*/ 2769175 h 4623249"/>
              <a:gd name="connsiteX2" fmla="*/ 0 w 4369582"/>
              <a:gd name="connsiteY2" fmla="*/ 3545363 h 4623249"/>
              <a:gd name="connsiteX3" fmla="*/ 11954 w 4369582"/>
              <a:gd name="connsiteY3" fmla="*/ 4501597 h 4623249"/>
              <a:gd name="connsiteX4" fmla="*/ 23906 w 4369582"/>
              <a:gd name="connsiteY4" fmla="*/ 4549409 h 4623249"/>
              <a:gd name="connsiteX5" fmla="*/ 47813 w 4369582"/>
              <a:gd name="connsiteY5" fmla="*/ 4591245 h 4623249"/>
              <a:gd name="connsiteX6" fmla="*/ 105040 w 4369582"/>
              <a:gd name="connsiteY6" fmla="*/ 4623249 h 4623249"/>
              <a:gd name="connsiteX7" fmla="*/ 4290734 w 4369582"/>
              <a:gd name="connsiteY7" fmla="*/ 4622670 h 4623249"/>
              <a:gd name="connsiteX8" fmla="*/ 4353959 w 4369582"/>
              <a:gd name="connsiteY8" fmla="*/ 4554830 h 4623249"/>
              <a:gd name="connsiteX9" fmla="*/ 4369582 w 4369582"/>
              <a:gd name="connsiteY9" fmla="*/ 4469711 h 4623249"/>
              <a:gd name="connsiteX10" fmla="*/ 4358643 w 4369582"/>
              <a:gd name="connsiteY10" fmla="*/ 10091 h 4623249"/>
              <a:gd name="connsiteX11" fmla="*/ 14852 w 4369582"/>
              <a:gd name="connsiteY11" fmla="*/ 0 h 4623249"/>
              <a:gd name="connsiteX0" fmla="*/ 875464 w 4369582"/>
              <a:gd name="connsiteY0" fmla="*/ 0 h 4629226"/>
              <a:gd name="connsiteX1" fmla="*/ 2199074 w 4369582"/>
              <a:gd name="connsiteY1" fmla="*/ 2775152 h 4629226"/>
              <a:gd name="connsiteX2" fmla="*/ 0 w 4369582"/>
              <a:gd name="connsiteY2" fmla="*/ 3551340 h 4629226"/>
              <a:gd name="connsiteX3" fmla="*/ 11954 w 4369582"/>
              <a:gd name="connsiteY3" fmla="*/ 4507574 h 4629226"/>
              <a:gd name="connsiteX4" fmla="*/ 23906 w 4369582"/>
              <a:gd name="connsiteY4" fmla="*/ 4555386 h 4629226"/>
              <a:gd name="connsiteX5" fmla="*/ 47813 w 4369582"/>
              <a:gd name="connsiteY5" fmla="*/ 4597222 h 4629226"/>
              <a:gd name="connsiteX6" fmla="*/ 105040 w 4369582"/>
              <a:gd name="connsiteY6" fmla="*/ 4629226 h 4629226"/>
              <a:gd name="connsiteX7" fmla="*/ 4290734 w 4369582"/>
              <a:gd name="connsiteY7" fmla="*/ 4628647 h 4629226"/>
              <a:gd name="connsiteX8" fmla="*/ 4353959 w 4369582"/>
              <a:gd name="connsiteY8" fmla="*/ 4560807 h 4629226"/>
              <a:gd name="connsiteX9" fmla="*/ 4369582 w 4369582"/>
              <a:gd name="connsiteY9" fmla="*/ 4475688 h 4629226"/>
              <a:gd name="connsiteX10" fmla="*/ 4358643 w 4369582"/>
              <a:gd name="connsiteY10" fmla="*/ 16068 h 4629226"/>
              <a:gd name="connsiteX11" fmla="*/ 875464 w 4369582"/>
              <a:gd name="connsiteY11" fmla="*/ 0 h 4629226"/>
              <a:gd name="connsiteX0" fmla="*/ 726053 w 4369582"/>
              <a:gd name="connsiteY0" fmla="*/ 0 h 4629226"/>
              <a:gd name="connsiteX1" fmla="*/ 2199074 w 4369582"/>
              <a:gd name="connsiteY1" fmla="*/ 2775152 h 4629226"/>
              <a:gd name="connsiteX2" fmla="*/ 0 w 4369582"/>
              <a:gd name="connsiteY2" fmla="*/ 3551340 h 4629226"/>
              <a:gd name="connsiteX3" fmla="*/ 11954 w 4369582"/>
              <a:gd name="connsiteY3" fmla="*/ 4507574 h 4629226"/>
              <a:gd name="connsiteX4" fmla="*/ 23906 w 4369582"/>
              <a:gd name="connsiteY4" fmla="*/ 4555386 h 4629226"/>
              <a:gd name="connsiteX5" fmla="*/ 47813 w 4369582"/>
              <a:gd name="connsiteY5" fmla="*/ 4597222 h 4629226"/>
              <a:gd name="connsiteX6" fmla="*/ 105040 w 4369582"/>
              <a:gd name="connsiteY6" fmla="*/ 4629226 h 4629226"/>
              <a:gd name="connsiteX7" fmla="*/ 4290734 w 4369582"/>
              <a:gd name="connsiteY7" fmla="*/ 4628647 h 4629226"/>
              <a:gd name="connsiteX8" fmla="*/ 4353959 w 4369582"/>
              <a:gd name="connsiteY8" fmla="*/ 4560807 h 4629226"/>
              <a:gd name="connsiteX9" fmla="*/ 4369582 w 4369582"/>
              <a:gd name="connsiteY9" fmla="*/ 4475688 h 4629226"/>
              <a:gd name="connsiteX10" fmla="*/ 4358643 w 4369582"/>
              <a:gd name="connsiteY10" fmla="*/ 16068 h 4629226"/>
              <a:gd name="connsiteX11" fmla="*/ 726053 w 4369582"/>
              <a:gd name="connsiteY11" fmla="*/ 0 h 4629226"/>
              <a:gd name="connsiteX0" fmla="*/ 726053 w 4369582"/>
              <a:gd name="connsiteY0" fmla="*/ 0 h 4641179"/>
              <a:gd name="connsiteX1" fmla="*/ 2199074 w 4369582"/>
              <a:gd name="connsiteY1" fmla="*/ 2787105 h 4641179"/>
              <a:gd name="connsiteX2" fmla="*/ 0 w 4369582"/>
              <a:gd name="connsiteY2" fmla="*/ 3563293 h 4641179"/>
              <a:gd name="connsiteX3" fmla="*/ 11954 w 4369582"/>
              <a:gd name="connsiteY3" fmla="*/ 4519527 h 4641179"/>
              <a:gd name="connsiteX4" fmla="*/ 23906 w 4369582"/>
              <a:gd name="connsiteY4" fmla="*/ 4567339 h 4641179"/>
              <a:gd name="connsiteX5" fmla="*/ 47813 w 4369582"/>
              <a:gd name="connsiteY5" fmla="*/ 4609175 h 4641179"/>
              <a:gd name="connsiteX6" fmla="*/ 105040 w 4369582"/>
              <a:gd name="connsiteY6" fmla="*/ 4641179 h 4641179"/>
              <a:gd name="connsiteX7" fmla="*/ 4290734 w 4369582"/>
              <a:gd name="connsiteY7" fmla="*/ 4640600 h 4641179"/>
              <a:gd name="connsiteX8" fmla="*/ 4353959 w 4369582"/>
              <a:gd name="connsiteY8" fmla="*/ 4572760 h 4641179"/>
              <a:gd name="connsiteX9" fmla="*/ 4369582 w 4369582"/>
              <a:gd name="connsiteY9" fmla="*/ 4487641 h 4641179"/>
              <a:gd name="connsiteX10" fmla="*/ 4358643 w 4369582"/>
              <a:gd name="connsiteY10" fmla="*/ 28021 h 4641179"/>
              <a:gd name="connsiteX11" fmla="*/ 726053 w 4369582"/>
              <a:gd name="connsiteY11" fmla="*/ 0 h 4641179"/>
              <a:gd name="connsiteX0" fmla="*/ 726053 w 4369582"/>
              <a:gd name="connsiteY0" fmla="*/ 0 h 4641179"/>
              <a:gd name="connsiteX1" fmla="*/ 2199074 w 4369582"/>
              <a:gd name="connsiteY1" fmla="*/ 2787105 h 4641179"/>
              <a:gd name="connsiteX2" fmla="*/ 0 w 4369582"/>
              <a:gd name="connsiteY2" fmla="*/ 3563293 h 4641179"/>
              <a:gd name="connsiteX3" fmla="*/ 11954 w 4369582"/>
              <a:gd name="connsiteY3" fmla="*/ 4519527 h 4641179"/>
              <a:gd name="connsiteX4" fmla="*/ 23906 w 4369582"/>
              <a:gd name="connsiteY4" fmla="*/ 4567339 h 4641179"/>
              <a:gd name="connsiteX5" fmla="*/ 47813 w 4369582"/>
              <a:gd name="connsiteY5" fmla="*/ 4609175 h 4641179"/>
              <a:gd name="connsiteX6" fmla="*/ 105040 w 4369582"/>
              <a:gd name="connsiteY6" fmla="*/ 4641179 h 4641179"/>
              <a:gd name="connsiteX7" fmla="*/ 4290734 w 4369582"/>
              <a:gd name="connsiteY7" fmla="*/ 4640600 h 4641179"/>
              <a:gd name="connsiteX8" fmla="*/ 4353959 w 4369582"/>
              <a:gd name="connsiteY8" fmla="*/ 4572760 h 4641179"/>
              <a:gd name="connsiteX9" fmla="*/ 4369582 w 4369582"/>
              <a:gd name="connsiteY9" fmla="*/ 4487641 h 4641179"/>
              <a:gd name="connsiteX10" fmla="*/ 4358643 w 4369582"/>
              <a:gd name="connsiteY10" fmla="*/ 16068 h 4641179"/>
              <a:gd name="connsiteX11" fmla="*/ 726053 w 4369582"/>
              <a:gd name="connsiteY11" fmla="*/ 0 h 464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69582" h="4641179">
                <a:moveTo>
                  <a:pt x="726053" y="0"/>
                </a:moveTo>
                <a:lnTo>
                  <a:pt x="2199074" y="2787105"/>
                </a:lnTo>
                <a:lnTo>
                  <a:pt x="0" y="3563293"/>
                </a:lnTo>
                <a:cubicBezTo>
                  <a:pt x="1992" y="3840203"/>
                  <a:pt x="9962" y="4242617"/>
                  <a:pt x="11954" y="4519527"/>
                </a:cubicBezTo>
                <a:lnTo>
                  <a:pt x="23906" y="4567339"/>
                </a:lnTo>
                <a:lnTo>
                  <a:pt x="47813" y="4609175"/>
                </a:lnTo>
                <a:lnTo>
                  <a:pt x="105040" y="4641179"/>
                </a:lnTo>
                <a:lnTo>
                  <a:pt x="4290734" y="4640600"/>
                </a:lnTo>
                <a:lnTo>
                  <a:pt x="4353959" y="4572760"/>
                </a:lnTo>
                <a:lnTo>
                  <a:pt x="4369582" y="4487641"/>
                </a:lnTo>
                <a:cubicBezTo>
                  <a:pt x="4365174" y="3325297"/>
                  <a:pt x="4363051" y="1178412"/>
                  <a:pt x="4358643" y="16068"/>
                </a:cubicBezTo>
                <a:lnTo>
                  <a:pt x="726053" y="0"/>
                </a:lnTo>
                <a:close/>
              </a:path>
            </a:pathLst>
          </a:custGeom>
          <a:solidFill>
            <a:schemeClr val="bg1">
              <a:lumMod val="85000"/>
              <a:alpha val="95000"/>
            </a:schemeClr>
          </a:solidFill>
          <a:ln>
            <a:solidFill>
              <a:srgbClr val="636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1">
            <a:extLst>
              <a:ext uri="{FF2B5EF4-FFF2-40B4-BE49-F238E27FC236}">
                <a16:creationId xmlns:a16="http://schemas.microsoft.com/office/drawing/2014/main" id="{1AD65032-1988-47A7-9803-9F7D58688BD1}"/>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marL="0" marR="0" lvl="0" indent="0" algn="l" defTabSz="1219200" rtl="0" eaLnBrk="1" fontAlgn="auto" latinLnBrk="0" hangingPunct="1">
              <a:lnSpc>
                <a:spcPct val="100000"/>
              </a:lnSpc>
              <a:spcBef>
                <a:spcPts val="1600"/>
              </a:spcBef>
              <a:spcAft>
                <a:spcPts val="800"/>
              </a:spcAft>
              <a:buClrTx/>
              <a:buSzTx/>
              <a:buFont typeface="Arial" panose="020B0604020202020204" pitchFamily="34" charset="0"/>
              <a:buNone/>
              <a:tabLst/>
              <a:defRPr/>
            </a:pPr>
            <a:r>
              <a:rPr lang="en-US" dirty="0">
                <a:solidFill>
                  <a:srgbClr val="0070C0"/>
                </a:solidFill>
                <a:cs typeface="Arial"/>
              </a:rPr>
              <a:t>Composting Awareness - Manure management</a:t>
            </a:r>
            <a:endParaRPr kumimoji="0" lang="en-US" sz="2400" b="0" i="1" u="none" strike="noStrike" kern="1200" cap="none" spc="0" normalizeH="0" baseline="0" noProof="0" dirty="0">
              <a:ln>
                <a:noFill/>
              </a:ln>
              <a:solidFill>
                <a:srgbClr val="0070C0"/>
              </a:solidFill>
              <a:effectLst/>
              <a:uLnTx/>
              <a:uFillTx/>
              <a:cs typeface="Arial"/>
            </a:endParaRPr>
          </a:p>
        </p:txBody>
      </p:sp>
    </p:spTree>
    <p:extLst>
      <p:ext uri="{BB962C8B-B14F-4D97-AF65-F5344CB8AC3E}">
        <p14:creationId xmlns:p14="http://schemas.microsoft.com/office/powerpoint/2010/main" val="152826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F39B21C-9376-47F7-9706-02C6E4B566B5}"/>
              </a:ext>
            </a:extLst>
          </p:cNvPr>
          <p:cNvSpPr txBox="1">
            <a:spLocks/>
          </p:cNvSpPr>
          <p:nvPr/>
        </p:nvSpPr>
        <p:spPr>
          <a:xfrm>
            <a:off x="584346" y="1883884"/>
            <a:ext cx="11042723" cy="4846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b="1" dirty="0"/>
              <a:t>Follow the “Apply in Place and Leave in Place” concept.</a:t>
            </a:r>
          </a:p>
          <a:p>
            <a:pPr marL="0" indent="0" algn="ctr">
              <a:spcBef>
                <a:spcPts val="0"/>
              </a:spcBef>
              <a:spcAft>
                <a:spcPts val="600"/>
              </a:spcAft>
              <a:buNone/>
            </a:pPr>
            <a:endParaRPr lang="en-US" sz="2000" dirty="0"/>
          </a:p>
        </p:txBody>
      </p:sp>
      <p:pic>
        <p:nvPicPr>
          <p:cNvPr id="3" name="Picture 2">
            <a:extLst>
              <a:ext uri="{FF2B5EF4-FFF2-40B4-BE49-F238E27FC236}">
                <a16:creationId xmlns:a16="http://schemas.microsoft.com/office/drawing/2014/main" id="{7B0FEA91-D7DB-4A68-92DA-E2600663E199}"/>
              </a:ext>
            </a:extLst>
          </p:cNvPr>
          <p:cNvPicPr>
            <a:picLocks noChangeAspect="1"/>
          </p:cNvPicPr>
          <p:nvPr/>
        </p:nvPicPr>
        <p:blipFill>
          <a:blip r:embed="rId2"/>
          <a:stretch>
            <a:fillRect/>
          </a:stretch>
        </p:blipFill>
        <p:spPr>
          <a:xfrm>
            <a:off x="2072465" y="2519921"/>
            <a:ext cx="3605055" cy="4195319"/>
          </a:xfrm>
          <a:prstGeom prst="rect">
            <a:avLst/>
          </a:prstGeom>
        </p:spPr>
      </p:pic>
      <p:pic>
        <p:nvPicPr>
          <p:cNvPr id="4" name="Picture 3">
            <a:extLst>
              <a:ext uri="{FF2B5EF4-FFF2-40B4-BE49-F238E27FC236}">
                <a16:creationId xmlns:a16="http://schemas.microsoft.com/office/drawing/2014/main" id="{97CFB456-DD56-4E8A-89B3-469D44E09F12}"/>
              </a:ext>
            </a:extLst>
          </p:cNvPr>
          <p:cNvPicPr>
            <a:picLocks noChangeAspect="1"/>
          </p:cNvPicPr>
          <p:nvPr/>
        </p:nvPicPr>
        <p:blipFill>
          <a:blip r:embed="rId3"/>
          <a:stretch>
            <a:fillRect/>
          </a:stretch>
        </p:blipFill>
        <p:spPr>
          <a:xfrm>
            <a:off x="5817577" y="2509284"/>
            <a:ext cx="4288780" cy="4212603"/>
          </a:xfrm>
          <a:prstGeom prst="rect">
            <a:avLst/>
          </a:prstGeom>
        </p:spPr>
      </p:pic>
      <p:sp>
        <p:nvSpPr>
          <p:cNvPr id="5" name="Title 2">
            <a:extLst>
              <a:ext uri="{FF2B5EF4-FFF2-40B4-BE49-F238E27FC236}">
                <a16:creationId xmlns:a16="http://schemas.microsoft.com/office/drawing/2014/main" id="{5A6EACA0-8CD4-422B-9E0E-BBEB3DE6A355}"/>
              </a:ext>
            </a:extLst>
          </p:cNvPr>
          <p:cNvSpPr txBox="1">
            <a:spLocks/>
          </p:cNvSpPr>
          <p:nvPr/>
        </p:nvSpPr>
        <p:spPr bwMode="gray">
          <a:xfrm>
            <a:off x="981948" y="14888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
        <p:nvSpPr>
          <p:cNvPr id="6" name="Subtitle 1">
            <a:extLst>
              <a:ext uri="{FF2B5EF4-FFF2-40B4-BE49-F238E27FC236}">
                <a16:creationId xmlns:a16="http://schemas.microsoft.com/office/drawing/2014/main" id="{343E29A3-1463-4E35-B09C-5D21D04C43C4}"/>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Potential Compost Contamination Considerations</a:t>
            </a:r>
            <a:endParaRPr lang="en-US" i="1" dirty="0">
              <a:solidFill>
                <a:srgbClr val="0070C0"/>
              </a:solidFill>
            </a:endParaRPr>
          </a:p>
        </p:txBody>
      </p:sp>
    </p:spTree>
    <p:extLst>
      <p:ext uri="{BB962C8B-B14F-4D97-AF65-F5344CB8AC3E}">
        <p14:creationId xmlns:p14="http://schemas.microsoft.com/office/powerpoint/2010/main" val="266291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66E2C5D-7847-4BD4-89B6-A8BFF4063D16}"/>
              </a:ext>
            </a:extLst>
          </p:cNvPr>
          <p:cNvSpPr txBox="1">
            <a:spLocks/>
          </p:cNvSpPr>
          <p:nvPr/>
        </p:nvSpPr>
        <p:spPr>
          <a:xfrm>
            <a:off x="981948" y="181938"/>
            <a:ext cx="11210052"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Use Restrictions &amp; Precautionary Information</a:t>
            </a:r>
          </a:p>
        </p:txBody>
      </p:sp>
      <p:sp>
        <p:nvSpPr>
          <p:cNvPr id="3" name="Text Placeholder 3">
            <a:extLst>
              <a:ext uri="{FF2B5EF4-FFF2-40B4-BE49-F238E27FC236}">
                <a16:creationId xmlns:a16="http://schemas.microsoft.com/office/drawing/2014/main" id="{90819436-67CF-431A-8A92-A5562304DEBE}"/>
              </a:ext>
            </a:extLst>
          </p:cNvPr>
          <p:cNvSpPr txBox="1">
            <a:spLocks/>
          </p:cNvSpPr>
          <p:nvPr/>
        </p:nvSpPr>
        <p:spPr>
          <a:xfrm>
            <a:off x="914401" y="1743740"/>
            <a:ext cx="10801405" cy="4933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dirty="0"/>
              <a:t>The reason for federal Restricted Use Pesticide classification </a:t>
            </a:r>
          </a:p>
          <a:p>
            <a:pPr marL="457200" indent="-457200">
              <a:spcBef>
                <a:spcPts val="600"/>
              </a:spcBef>
              <a:spcAft>
                <a:spcPts val="600"/>
              </a:spcAft>
            </a:pPr>
            <a:endParaRPr lang="en-US" dirty="0"/>
          </a:p>
          <a:p>
            <a:pPr marL="457200" indent="-457200">
              <a:spcBef>
                <a:spcPts val="600"/>
              </a:spcBef>
              <a:spcAft>
                <a:spcPts val="600"/>
              </a:spcAft>
            </a:pPr>
            <a:endParaRPr lang="en-US" dirty="0"/>
          </a:p>
        </p:txBody>
      </p:sp>
      <p:sp>
        <p:nvSpPr>
          <p:cNvPr id="4" name="Subtitle 1">
            <a:extLst>
              <a:ext uri="{FF2B5EF4-FFF2-40B4-BE49-F238E27FC236}">
                <a16:creationId xmlns:a16="http://schemas.microsoft.com/office/drawing/2014/main" id="{DEF3240A-A49C-40C1-90FA-56B04408C8AA}"/>
              </a:ext>
            </a:extLst>
          </p:cNvPr>
          <p:cNvSpPr txBox="1">
            <a:spLocks/>
          </p:cNvSpPr>
          <p:nvPr/>
        </p:nvSpPr>
        <p:spPr bwMode="gray">
          <a:xfrm>
            <a:off x="1081101"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Potential Impact on Non-target, Desirable Vegetation (e.g. trees and crops)</a:t>
            </a:r>
            <a:endParaRPr lang="en-US" i="1" dirty="0">
              <a:solidFill>
                <a:srgbClr val="0070C0"/>
              </a:solidFill>
            </a:endParaRPr>
          </a:p>
        </p:txBody>
      </p:sp>
      <p:pic>
        <p:nvPicPr>
          <p:cNvPr id="5" name="Picture 4">
            <a:extLst>
              <a:ext uri="{FF2B5EF4-FFF2-40B4-BE49-F238E27FC236}">
                <a16:creationId xmlns:a16="http://schemas.microsoft.com/office/drawing/2014/main" id="{1054DCCE-D16F-41AC-92FA-A64D01DF09DD}"/>
              </a:ext>
            </a:extLst>
          </p:cNvPr>
          <p:cNvPicPr>
            <a:picLocks noChangeAspect="1"/>
          </p:cNvPicPr>
          <p:nvPr/>
        </p:nvPicPr>
        <p:blipFill>
          <a:blip r:embed="rId2"/>
          <a:stretch>
            <a:fillRect/>
          </a:stretch>
        </p:blipFill>
        <p:spPr>
          <a:xfrm>
            <a:off x="2333624" y="2195527"/>
            <a:ext cx="7524751" cy="4586272"/>
          </a:xfrm>
          <a:prstGeom prst="rect">
            <a:avLst/>
          </a:prstGeom>
          <a:ln>
            <a:solidFill>
              <a:schemeClr val="tx1"/>
            </a:solidFill>
          </a:ln>
        </p:spPr>
      </p:pic>
    </p:spTree>
    <p:extLst>
      <p:ext uri="{BB962C8B-B14F-4D97-AF65-F5344CB8AC3E}">
        <p14:creationId xmlns:p14="http://schemas.microsoft.com/office/powerpoint/2010/main" val="13093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56BD76F-793C-4060-8355-5C984CFD1BE8}"/>
              </a:ext>
            </a:extLst>
          </p:cNvPr>
          <p:cNvSpPr txBox="1">
            <a:spLocks/>
          </p:cNvSpPr>
          <p:nvPr/>
        </p:nvSpPr>
        <p:spPr>
          <a:xfrm>
            <a:off x="981948" y="181938"/>
            <a:ext cx="11210052"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Use Restrictions &amp; Precautionary Information</a:t>
            </a:r>
          </a:p>
        </p:txBody>
      </p:sp>
      <p:sp>
        <p:nvSpPr>
          <p:cNvPr id="3" name="Text Placeholder 3">
            <a:extLst>
              <a:ext uri="{FF2B5EF4-FFF2-40B4-BE49-F238E27FC236}">
                <a16:creationId xmlns:a16="http://schemas.microsoft.com/office/drawing/2014/main" id="{8E709E7A-7877-4A60-B13C-9B1892ADCEB1}"/>
              </a:ext>
            </a:extLst>
          </p:cNvPr>
          <p:cNvSpPr txBox="1">
            <a:spLocks/>
          </p:cNvSpPr>
          <p:nvPr/>
        </p:nvSpPr>
        <p:spPr>
          <a:xfrm>
            <a:off x="914401" y="1743740"/>
            <a:ext cx="10801405" cy="4933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a:t>Species sensitivity statement from the label:</a:t>
            </a:r>
          </a:p>
          <a:p>
            <a:pPr marL="0" indent="0">
              <a:spcBef>
                <a:spcPts val="0"/>
              </a:spcBef>
              <a:buNone/>
            </a:pPr>
            <a:r>
              <a:rPr lang="en-US" sz="1800" dirty="0"/>
              <a:t>Certain species may, in particular, be sensitive to low levels of INVORA</a:t>
            </a:r>
            <a:r>
              <a:rPr lang="en-US" sz="1800" baseline="30000" dirty="0"/>
              <a:t>™</a:t>
            </a:r>
            <a:r>
              <a:rPr lang="en-US" sz="1800" dirty="0"/>
              <a:t> HERBICIDE including but not limited to </a:t>
            </a:r>
            <a:r>
              <a:rPr lang="en-US" sz="1800" b="1" u="sng" dirty="0"/>
              <a:t>conifers</a:t>
            </a:r>
            <a:r>
              <a:rPr lang="en-US" sz="1800" dirty="0"/>
              <a:t> (such as Douglas fir, Norway spruce, ponderosa pine and white pine), </a:t>
            </a:r>
            <a:r>
              <a:rPr lang="en-US" sz="1800" b="1" u="sng" dirty="0"/>
              <a:t>deciduous trees</a:t>
            </a:r>
            <a:r>
              <a:rPr lang="en-US" sz="1800" dirty="0"/>
              <a:t> (such as aspen, </a:t>
            </a:r>
            <a:r>
              <a:rPr lang="en-US" sz="1800" b="1" u="sng" dirty="0"/>
              <a:t>Chinese tallow</a:t>
            </a:r>
            <a:r>
              <a:rPr lang="en-US" sz="1800" dirty="0"/>
              <a:t>, </a:t>
            </a:r>
            <a:r>
              <a:rPr lang="en-US" sz="1800" b="1" u="sng" dirty="0"/>
              <a:t>cottonwood</a:t>
            </a:r>
            <a:r>
              <a:rPr lang="en-US" sz="1800" dirty="0"/>
              <a:t>, </a:t>
            </a:r>
            <a:r>
              <a:rPr lang="en-US" sz="1800" b="1" u="sng" dirty="0"/>
              <a:t>honey locust</a:t>
            </a:r>
            <a:r>
              <a:rPr lang="en-US" sz="1800" dirty="0"/>
              <a:t>, magnolia, poplar species, </a:t>
            </a:r>
            <a:r>
              <a:rPr lang="en-US" sz="1800" b="1" u="sng" dirty="0"/>
              <a:t>redbud</a:t>
            </a:r>
            <a:r>
              <a:rPr lang="en-US" sz="1800" dirty="0"/>
              <a:t>, silver maple, and </a:t>
            </a:r>
            <a:r>
              <a:rPr lang="en-US" sz="1800" b="1" u="sng" dirty="0"/>
              <a:t>willow species</a:t>
            </a:r>
            <a:r>
              <a:rPr lang="en-US" sz="1800" dirty="0"/>
              <a:t>), and </a:t>
            </a:r>
            <a:r>
              <a:rPr lang="en-US" sz="1800" b="1" u="sng" dirty="0"/>
              <a:t>ornamental shrubs</a:t>
            </a:r>
            <a:r>
              <a:rPr lang="en-US" sz="1800" dirty="0"/>
              <a:t> (such as arborvitae, burning bush, crape myrtle, forsythia, hydrangea, ice plant, magnolia, purple plum and yew).</a:t>
            </a:r>
            <a:endParaRPr lang="en-US" sz="1200" dirty="0"/>
          </a:p>
          <a:p>
            <a:pPr marL="457200" indent="-457200">
              <a:spcBef>
                <a:spcPts val="600"/>
              </a:spcBef>
              <a:spcAft>
                <a:spcPts val="600"/>
              </a:spcAft>
            </a:pPr>
            <a:r>
              <a:rPr lang="en-US" sz="2000" dirty="0"/>
              <a:t>Do not drift on, spray, or apply in the root zone of desirable species. </a:t>
            </a:r>
            <a:r>
              <a:rPr lang="en-US" sz="2000" u="sng" dirty="0"/>
              <a:t>Note: tree root zones may extend well beyond their drip lines.</a:t>
            </a:r>
          </a:p>
          <a:p>
            <a:pPr marL="457200" indent="-457200">
              <a:spcBef>
                <a:spcPts val="600"/>
              </a:spcBef>
              <a:spcAft>
                <a:spcPts val="600"/>
              </a:spcAft>
            </a:pPr>
            <a:r>
              <a:rPr lang="en-US" sz="2000" dirty="0"/>
              <a:t>Broadleaf crops or trees and annually planted grass crops (wheat, barley, oats, etc.) are </a:t>
            </a:r>
            <a:r>
              <a:rPr lang="en-US" sz="2000" dirty="0" err="1"/>
              <a:t>Invora</a:t>
            </a:r>
            <a:r>
              <a:rPr lang="en-US" sz="2000" baseline="30000" dirty="0"/>
              <a:t>™</a:t>
            </a:r>
            <a:r>
              <a:rPr lang="en-US" sz="2000" dirty="0"/>
              <a:t> Herbicide-sensitive</a:t>
            </a:r>
            <a:endParaRPr lang="en-US" dirty="0"/>
          </a:p>
          <a:p>
            <a:pPr marL="457200" indent="-457200"/>
            <a:endParaRPr lang="en-US" sz="2000" dirty="0"/>
          </a:p>
        </p:txBody>
      </p:sp>
      <p:sp>
        <p:nvSpPr>
          <p:cNvPr id="4" name="Subtitle 1">
            <a:extLst>
              <a:ext uri="{FF2B5EF4-FFF2-40B4-BE49-F238E27FC236}">
                <a16:creationId xmlns:a16="http://schemas.microsoft.com/office/drawing/2014/main" id="{74510AF7-CE83-4C62-9E58-59CBF8ADBD90}"/>
              </a:ext>
            </a:extLst>
          </p:cNvPr>
          <p:cNvSpPr txBox="1">
            <a:spLocks/>
          </p:cNvSpPr>
          <p:nvPr/>
        </p:nvSpPr>
        <p:spPr bwMode="gray">
          <a:xfrm>
            <a:off x="1059067"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Potential Impact on Non-target, Desirable Vegetation (e.g. trees and crops)</a:t>
            </a:r>
            <a:endParaRPr lang="en-US" i="1" dirty="0">
              <a:solidFill>
                <a:srgbClr val="0070C0"/>
              </a:solidFill>
            </a:endParaRPr>
          </a:p>
        </p:txBody>
      </p:sp>
    </p:spTree>
    <p:extLst>
      <p:ext uri="{BB962C8B-B14F-4D97-AF65-F5344CB8AC3E}">
        <p14:creationId xmlns:p14="http://schemas.microsoft.com/office/powerpoint/2010/main" val="273081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AF38A21-B206-47B4-86CE-46AE2C4D5226}"/>
              </a:ext>
            </a:extLst>
          </p:cNvPr>
          <p:cNvSpPr txBox="1">
            <a:spLocks/>
          </p:cNvSpPr>
          <p:nvPr/>
        </p:nvSpPr>
        <p:spPr>
          <a:xfrm>
            <a:off x="735292" y="1657349"/>
            <a:ext cx="4687314" cy="466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DO NOT apply </a:t>
            </a:r>
            <a:r>
              <a:rPr lang="en-US" sz="2000" b="1" u="sng" dirty="0"/>
              <a:t>broadcast</a:t>
            </a:r>
            <a:r>
              <a:rPr lang="en-US" sz="2000" dirty="0"/>
              <a:t> within          </a:t>
            </a:r>
            <a:r>
              <a:rPr lang="en-US" sz="2000" b="1" u="sng" dirty="0"/>
              <a:t>100 ft</a:t>
            </a:r>
            <a:r>
              <a:rPr lang="en-US" sz="2000" dirty="0"/>
              <a:t> of adjacent property lines. </a:t>
            </a:r>
          </a:p>
          <a:p>
            <a:pPr marL="342900" indent="-342900"/>
            <a:r>
              <a:rPr lang="en-US" sz="2000" u="sng" dirty="0">
                <a:solidFill>
                  <a:srgbClr val="FF0000"/>
                </a:solidFill>
              </a:rPr>
              <a:t>Larger buffers may be necessary due to sensitive crops or prevailing wind</a:t>
            </a:r>
            <a:r>
              <a:rPr lang="en-US" sz="2000" dirty="0"/>
              <a:t>.</a:t>
            </a:r>
          </a:p>
          <a:p>
            <a:pPr marL="342900" indent="-342900"/>
            <a:r>
              <a:rPr lang="en-US" sz="2000" dirty="0"/>
              <a:t>Individual plant treatments may be made </a:t>
            </a:r>
            <a:r>
              <a:rPr lang="en-US" sz="2000" b="1" u="sng" dirty="0"/>
              <a:t>up to property line</a:t>
            </a:r>
            <a:r>
              <a:rPr lang="en-US" sz="2000" dirty="0"/>
              <a:t>.</a:t>
            </a:r>
          </a:p>
          <a:p>
            <a:pPr marL="342900" indent="-342900"/>
            <a:r>
              <a:rPr lang="en-US" sz="2000" dirty="0"/>
              <a:t>DO NOT spray or drift onto adjacent properties, sensitive crops or within root zone of sensitive species </a:t>
            </a:r>
            <a:r>
              <a:rPr lang="en-US" sz="2000" dirty="0">
                <a:solidFill>
                  <a:srgbClr val="FF0000"/>
                </a:solidFill>
              </a:rPr>
              <a:t>(</a:t>
            </a:r>
            <a:r>
              <a:rPr lang="en-US" sz="2000" b="1" u="sng" dirty="0">
                <a:solidFill>
                  <a:srgbClr val="FF0000"/>
                </a:solidFill>
              </a:rPr>
              <a:t>note:</a:t>
            </a:r>
            <a:r>
              <a:rPr lang="en-US" sz="2000" dirty="0">
                <a:solidFill>
                  <a:srgbClr val="FF0000"/>
                </a:solidFill>
              </a:rPr>
              <a:t> tree roots on adjacent properties may extend well beyond the property line and into the soil of the treatment site) </a:t>
            </a:r>
          </a:p>
        </p:txBody>
      </p:sp>
      <p:sp>
        <p:nvSpPr>
          <p:cNvPr id="3" name="Subtitle 1">
            <a:extLst>
              <a:ext uri="{FF2B5EF4-FFF2-40B4-BE49-F238E27FC236}">
                <a16:creationId xmlns:a16="http://schemas.microsoft.com/office/drawing/2014/main" id="{0723573B-A608-4550-86A3-285FF9D23919}"/>
              </a:ext>
            </a:extLst>
          </p:cNvPr>
          <p:cNvSpPr txBox="1">
            <a:spLocks/>
          </p:cNvSpPr>
          <p:nvPr/>
        </p:nvSpPr>
        <p:spPr>
          <a:xfrm>
            <a:off x="882795"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Property Lines</a:t>
            </a:r>
          </a:p>
        </p:txBody>
      </p:sp>
      <p:pic>
        <p:nvPicPr>
          <p:cNvPr id="4" name="Picture 6">
            <a:extLst>
              <a:ext uri="{FF2B5EF4-FFF2-40B4-BE49-F238E27FC236}">
                <a16:creationId xmlns:a16="http://schemas.microsoft.com/office/drawing/2014/main" id="{AF867DD3-48D7-497B-95DF-A995E28DCF1B}"/>
              </a:ext>
            </a:extLst>
          </p:cNvPr>
          <p:cNvPicPr>
            <a:picLocks noChangeAspect="1"/>
          </p:cNvPicPr>
          <p:nvPr/>
        </p:nvPicPr>
        <p:blipFill rotWithShape="1">
          <a:blip r:embed="rId2"/>
          <a:srcRect r="38561"/>
          <a:stretch/>
        </p:blipFill>
        <p:spPr>
          <a:xfrm>
            <a:off x="5535474" y="1632947"/>
            <a:ext cx="6541160" cy="5114925"/>
          </a:xfrm>
          <a:prstGeom prst="rect">
            <a:avLst/>
          </a:prstGeom>
        </p:spPr>
      </p:pic>
      <p:grpSp>
        <p:nvGrpSpPr>
          <p:cNvPr id="5" name="Group 4">
            <a:extLst>
              <a:ext uri="{FF2B5EF4-FFF2-40B4-BE49-F238E27FC236}">
                <a16:creationId xmlns:a16="http://schemas.microsoft.com/office/drawing/2014/main" id="{392FBDE2-2E66-417E-84CE-8A642D652B74}"/>
              </a:ext>
            </a:extLst>
          </p:cNvPr>
          <p:cNvGrpSpPr/>
          <p:nvPr/>
        </p:nvGrpSpPr>
        <p:grpSpPr>
          <a:xfrm>
            <a:off x="6783842" y="1662982"/>
            <a:ext cx="4865426" cy="4258101"/>
            <a:chOff x="6783842" y="1662982"/>
            <a:chExt cx="4865426" cy="4258101"/>
          </a:xfrm>
        </p:grpSpPr>
        <p:cxnSp>
          <p:nvCxnSpPr>
            <p:cNvPr id="6" name="Straight Connector 5">
              <a:extLst>
                <a:ext uri="{FF2B5EF4-FFF2-40B4-BE49-F238E27FC236}">
                  <a16:creationId xmlns:a16="http://schemas.microsoft.com/office/drawing/2014/main" id="{E20F2C12-8D12-4053-97D9-E34CADE50C38}"/>
                </a:ext>
              </a:extLst>
            </p:cNvPr>
            <p:cNvCxnSpPr/>
            <p:nvPr/>
          </p:nvCxnSpPr>
          <p:spPr bwMode="gray">
            <a:xfrm>
              <a:off x="6797489" y="1676630"/>
              <a:ext cx="0" cy="423080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9EAD86-6C33-4CFF-8990-8AE3856C969E}"/>
                </a:ext>
              </a:extLst>
            </p:cNvPr>
            <p:cNvCxnSpPr>
              <a:cxnSpLocks/>
            </p:cNvCxnSpPr>
            <p:nvPr/>
          </p:nvCxnSpPr>
          <p:spPr bwMode="gray">
            <a:xfrm flipH="1">
              <a:off x="6783842" y="5914259"/>
              <a:ext cx="34119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9814-33A0-4D25-BE54-8B2E41AACCCD}"/>
                </a:ext>
              </a:extLst>
            </p:cNvPr>
            <p:cNvCxnSpPr>
              <a:cxnSpLocks/>
            </p:cNvCxnSpPr>
            <p:nvPr/>
          </p:nvCxnSpPr>
          <p:spPr bwMode="gray">
            <a:xfrm flipV="1">
              <a:off x="10195782" y="5395644"/>
              <a:ext cx="0" cy="52543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0E3720-EBA7-4566-B2D8-838AD7919C2C}"/>
                </a:ext>
              </a:extLst>
            </p:cNvPr>
            <p:cNvCxnSpPr>
              <a:cxnSpLocks/>
            </p:cNvCxnSpPr>
            <p:nvPr/>
          </p:nvCxnSpPr>
          <p:spPr bwMode="gray">
            <a:xfrm flipV="1">
              <a:off x="10191230" y="5397913"/>
              <a:ext cx="1239674"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DE3A0F-46E3-4A6F-916A-882CA98BF879}"/>
                </a:ext>
              </a:extLst>
            </p:cNvPr>
            <p:cNvCxnSpPr>
              <a:cxnSpLocks/>
            </p:cNvCxnSpPr>
            <p:nvPr/>
          </p:nvCxnSpPr>
          <p:spPr bwMode="gray">
            <a:xfrm flipV="1">
              <a:off x="11421805" y="4849734"/>
              <a:ext cx="227463" cy="5504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B62B73-DABE-4AD4-B6AB-EAEF8B14EE11}"/>
                </a:ext>
              </a:extLst>
            </p:cNvPr>
            <p:cNvCxnSpPr>
              <a:cxnSpLocks/>
            </p:cNvCxnSpPr>
            <p:nvPr/>
          </p:nvCxnSpPr>
          <p:spPr bwMode="gray">
            <a:xfrm flipV="1">
              <a:off x="10229901" y="1662982"/>
              <a:ext cx="0" cy="13579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D4A527-C827-45D5-89B4-EE70A29B6301}"/>
                </a:ext>
              </a:extLst>
            </p:cNvPr>
            <p:cNvCxnSpPr>
              <a:cxnSpLocks/>
            </p:cNvCxnSpPr>
            <p:nvPr/>
          </p:nvCxnSpPr>
          <p:spPr bwMode="gray">
            <a:xfrm flipH="1">
              <a:off x="10232173" y="3014110"/>
              <a:ext cx="250212" cy="22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C0CF85F-D8D7-4D34-BA93-7F750ADEA458}"/>
              </a:ext>
            </a:extLst>
          </p:cNvPr>
          <p:cNvGrpSpPr/>
          <p:nvPr/>
        </p:nvGrpSpPr>
        <p:grpSpPr>
          <a:xfrm>
            <a:off x="6783396" y="1638155"/>
            <a:ext cx="4791553" cy="4278573"/>
            <a:chOff x="6314162" y="1493771"/>
            <a:chExt cx="4791553" cy="4278573"/>
          </a:xfrm>
        </p:grpSpPr>
        <p:sp>
          <p:nvSpPr>
            <p:cNvPr id="14" name="Rectangle 13">
              <a:extLst>
                <a:ext uri="{FF2B5EF4-FFF2-40B4-BE49-F238E27FC236}">
                  <a16:creationId xmlns:a16="http://schemas.microsoft.com/office/drawing/2014/main" id="{59A4190A-7E78-4925-ADBA-695BF9973C24}"/>
                </a:ext>
              </a:extLst>
            </p:cNvPr>
            <p:cNvSpPr/>
            <p:nvPr/>
          </p:nvSpPr>
          <p:spPr bwMode="gray">
            <a:xfrm>
              <a:off x="6314162" y="1493771"/>
              <a:ext cx="110701" cy="4278573"/>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1220A7-A297-43E8-A868-7BCEBD4B9B39}"/>
                </a:ext>
              </a:extLst>
            </p:cNvPr>
            <p:cNvSpPr/>
            <p:nvPr/>
          </p:nvSpPr>
          <p:spPr bwMode="gray">
            <a:xfrm>
              <a:off x="6425618" y="5676807"/>
              <a:ext cx="3286837" cy="9553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7AC2EB-1141-4DE4-86DE-3EFFB05F2199}"/>
                </a:ext>
              </a:extLst>
            </p:cNvPr>
            <p:cNvSpPr/>
            <p:nvPr/>
          </p:nvSpPr>
          <p:spPr bwMode="gray">
            <a:xfrm>
              <a:off x="9603270" y="5260552"/>
              <a:ext cx="109184" cy="39805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2B66D7-74B0-4FCD-BDE4-4A54F985D420}"/>
                </a:ext>
              </a:extLst>
            </p:cNvPr>
            <p:cNvSpPr/>
            <p:nvPr/>
          </p:nvSpPr>
          <p:spPr bwMode="gray">
            <a:xfrm>
              <a:off x="9599191" y="5130899"/>
              <a:ext cx="1348859" cy="106904"/>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3D1250F-CA65-4781-9850-03860F92B83D}"/>
                </a:ext>
              </a:extLst>
            </p:cNvPr>
            <p:cNvSpPr/>
            <p:nvPr/>
          </p:nvSpPr>
          <p:spPr bwMode="gray">
            <a:xfrm rot="17910994">
              <a:off x="10753008" y="4891513"/>
              <a:ext cx="587891" cy="117522"/>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259FF09-3401-4837-91F3-78070EED8404}"/>
                </a:ext>
              </a:extLst>
            </p:cNvPr>
            <p:cNvSpPr/>
            <p:nvPr/>
          </p:nvSpPr>
          <p:spPr bwMode="gray">
            <a:xfrm rot="16200000">
              <a:off x="9798411" y="2712955"/>
              <a:ext cx="109184" cy="39805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2EB01D2-A6C5-443E-A454-0753CE99CA9A}"/>
                </a:ext>
              </a:extLst>
            </p:cNvPr>
            <p:cNvSpPr/>
            <p:nvPr/>
          </p:nvSpPr>
          <p:spPr bwMode="gray">
            <a:xfrm>
              <a:off x="9651040" y="1521068"/>
              <a:ext cx="109182" cy="1342016"/>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DE0483A2-23FD-4181-BE0F-6114A8414F24}"/>
              </a:ext>
            </a:extLst>
          </p:cNvPr>
          <p:cNvSpPr/>
          <p:nvPr/>
        </p:nvSpPr>
        <p:spPr bwMode="gray">
          <a:xfrm>
            <a:off x="6914496" y="4321385"/>
            <a:ext cx="340034" cy="1486441"/>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8C9949AB-E845-4295-9350-7C2C1FF65F05}"/>
              </a:ext>
            </a:extLst>
          </p:cNvPr>
          <p:cNvCxnSpPr>
            <a:cxnSpLocks/>
          </p:cNvCxnSpPr>
          <p:nvPr/>
        </p:nvCxnSpPr>
        <p:spPr bwMode="gray">
          <a:xfrm>
            <a:off x="10593421" y="3035030"/>
            <a:ext cx="1108953" cy="1819072"/>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3" name="Title 2">
            <a:extLst>
              <a:ext uri="{FF2B5EF4-FFF2-40B4-BE49-F238E27FC236}">
                <a16:creationId xmlns:a16="http://schemas.microsoft.com/office/drawing/2014/main" id="{C17163FB-9F46-41AC-B372-470067FB5D0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
        <p:nvSpPr>
          <p:cNvPr id="24" name="TextBox 23">
            <a:extLst>
              <a:ext uri="{FF2B5EF4-FFF2-40B4-BE49-F238E27FC236}">
                <a16:creationId xmlns:a16="http://schemas.microsoft.com/office/drawing/2014/main" id="{76C28E90-351C-4FA7-BDE5-668B2A8EEAA9}"/>
              </a:ext>
            </a:extLst>
          </p:cNvPr>
          <p:cNvSpPr txBox="1"/>
          <p:nvPr/>
        </p:nvSpPr>
        <p:spPr bwMode="gray">
          <a:xfrm>
            <a:off x="11186811" y="3618692"/>
            <a:ext cx="642026" cy="330740"/>
          </a:xfrm>
          <a:prstGeom prst="rect">
            <a:avLst/>
          </a:prstGeom>
          <a:noFill/>
        </p:spPr>
        <p:txBody>
          <a:bodyPr wrap="square" lIns="0" tIns="0" rIns="0" bIns="0" rtlCol="0">
            <a:noAutofit/>
          </a:bodyPr>
          <a:lstStyle/>
          <a:p>
            <a:r>
              <a:rPr lang="en-US" dirty="0">
                <a:solidFill>
                  <a:schemeClr val="bg1"/>
                </a:solidFill>
              </a:rPr>
              <a:t>Lake</a:t>
            </a:r>
          </a:p>
        </p:txBody>
      </p:sp>
      <p:grpSp>
        <p:nvGrpSpPr>
          <p:cNvPr id="25" name="Group 24">
            <a:extLst>
              <a:ext uri="{FF2B5EF4-FFF2-40B4-BE49-F238E27FC236}">
                <a16:creationId xmlns:a16="http://schemas.microsoft.com/office/drawing/2014/main" id="{33D404B3-1362-439A-8C15-A6AB5A251EF5}"/>
              </a:ext>
            </a:extLst>
          </p:cNvPr>
          <p:cNvGrpSpPr/>
          <p:nvPr/>
        </p:nvGrpSpPr>
        <p:grpSpPr>
          <a:xfrm>
            <a:off x="9986225" y="1106914"/>
            <a:ext cx="2105518" cy="709859"/>
            <a:chOff x="1070811" y="2093495"/>
            <a:chExt cx="3642321" cy="1059056"/>
          </a:xfrm>
        </p:grpSpPr>
        <p:sp>
          <p:nvSpPr>
            <p:cNvPr id="26" name="Rectangle 25">
              <a:extLst>
                <a:ext uri="{FF2B5EF4-FFF2-40B4-BE49-F238E27FC236}">
                  <a16:creationId xmlns:a16="http://schemas.microsoft.com/office/drawing/2014/main" id="{B5DE4D6A-A210-4724-A046-2357F0DB382B}"/>
                </a:ext>
              </a:extLst>
            </p:cNvPr>
            <p:cNvSpPr/>
            <p:nvPr/>
          </p:nvSpPr>
          <p:spPr bwMode="gray">
            <a:xfrm>
              <a:off x="1070811" y="2093495"/>
              <a:ext cx="3621505" cy="757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6DA00DEA-DD8C-4B87-87E0-A9823043731D}"/>
                </a:ext>
              </a:extLst>
            </p:cNvPr>
            <p:cNvCxnSpPr>
              <a:cxnSpLocks/>
            </p:cNvCxnSpPr>
            <p:nvPr/>
          </p:nvCxnSpPr>
          <p:spPr bwMode="gray">
            <a:xfrm flipV="1">
              <a:off x="1249958" y="2373978"/>
              <a:ext cx="679535"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CC6DE44-59C4-4E9F-9E3B-A53872C0D1A2}"/>
                </a:ext>
              </a:extLst>
            </p:cNvPr>
            <p:cNvSpPr txBox="1"/>
            <p:nvPr/>
          </p:nvSpPr>
          <p:spPr bwMode="gray">
            <a:xfrm>
              <a:off x="2136124" y="2238152"/>
              <a:ext cx="2577008" cy="914399"/>
            </a:xfrm>
            <a:prstGeom prst="rect">
              <a:avLst/>
            </a:prstGeom>
            <a:noFill/>
          </p:spPr>
          <p:txBody>
            <a:bodyPr wrap="square" lIns="0" tIns="0" rIns="0" bIns="0" rtlCol="0">
              <a:noAutofit/>
            </a:bodyPr>
            <a:lstStyle/>
            <a:p>
              <a:r>
                <a:rPr lang="en-US" dirty="0">
                  <a:solidFill>
                    <a:schemeClr val="bg1"/>
                  </a:solidFill>
                </a:rPr>
                <a:t>Property Lines</a:t>
              </a:r>
            </a:p>
          </p:txBody>
        </p:sp>
        <p:cxnSp>
          <p:nvCxnSpPr>
            <p:cNvPr id="29" name="Straight Connector 28">
              <a:extLst>
                <a:ext uri="{FF2B5EF4-FFF2-40B4-BE49-F238E27FC236}">
                  <a16:creationId xmlns:a16="http://schemas.microsoft.com/office/drawing/2014/main" id="{6C65F1CB-06B5-4337-B191-9055AAEFE3B8}"/>
                </a:ext>
              </a:extLst>
            </p:cNvPr>
            <p:cNvCxnSpPr>
              <a:cxnSpLocks/>
            </p:cNvCxnSpPr>
            <p:nvPr/>
          </p:nvCxnSpPr>
          <p:spPr bwMode="gray">
            <a:xfrm flipV="1">
              <a:off x="1245942" y="2502315"/>
              <a:ext cx="702219" cy="1"/>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C8DE3995-7028-4F1B-8432-8FE8DFDA9D07}"/>
              </a:ext>
            </a:extLst>
          </p:cNvPr>
          <p:cNvSpPr txBox="1"/>
          <p:nvPr/>
        </p:nvSpPr>
        <p:spPr bwMode="gray">
          <a:xfrm rot="20473079">
            <a:off x="6225780" y="4950179"/>
            <a:ext cx="642026" cy="330740"/>
          </a:xfrm>
          <a:prstGeom prst="rect">
            <a:avLst/>
          </a:prstGeom>
          <a:noFill/>
        </p:spPr>
        <p:txBody>
          <a:bodyPr wrap="square" lIns="0" tIns="0" rIns="0" bIns="0" rtlCol="0">
            <a:noAutofit/>
          </a:bodyPr>
          <a:lstStyle/>
          <a:p>
            <a:r>
              <a:rPr lang="en-US" dirty="0">
                <a:solidFill>
                  <a:schemeClr val="bg1"/>
                </a:solidFill>
              </a:rPr>
              <a:t>Crop</a:t>
            </a:r>
          </a:p>
        </p:txBody>
      </p:sp>
    </p:spTree>
    <p:extLst>
      <p:ext uri="{BB962C8B-B14F-4D97-AF65-F5344CB8AC3E}">
        <p14:creationId xmlns:p14="http://schemas.microsoft.com/office/powerpoint/2010/main" val="41416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out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63A78B0-FD05-4602-86C7-74ACF6993883}"/>
              </a:ext>
            </a:extLst>
          </p:cNvPr>
          <p:cNvSpPr txBox="1">
            <a:spLocks/>
          </p:cNvSpPr>
          <p:nvPr/>
        </p:nvSpPr>
        <p:spPr>
          <a:xfrm>
            <a:off x="735292" y="1657349"/>
            <a:ext cx="4687313" cy="466381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cap="all" dirty="0"/>
              <a:t>Free-flowing water bodies     		 (creeks, streams, rivers, etc.):</a:t>
            </a:r>
          </a:p>
          <a:p>
            <a:pPr marL="342900" indent="-342900"/>
            <a:r>
              <a:rPr lang="en-US" sz="2000" dirty="0"/>
              <a:t>DO NOT apply broadcast within 100 ft of water's edge.</a:t>
            </a:r>
          </a:p>
          <a:p>
            <a:pPr marL="342900" indent="-342900"/>
            <a:r>
              <a:rPr lang="en-US" sz="2000" dirty="0"/>
              <a:t>Individual plant treatments may be made up to the water’s edge.</a:t>
            </a:r>
          </a:p>
          <a:p>
            <a:pPr marL="342900" indent="-342900"/>
            <a:r>
              <a:rPr lang="en-US" sz="2000" dirty="0"/>
              <a:t>DO NOT apply directly to or allow to drift into water.</a:t>
            </a:r>
            <a:endParaRPr lang="en-US" sz="1800" dirty="0"/>
          </a:p>
        </p:txBody>
      </p:sp>
      <p:sp>
        <p:nvSpPr>
          <p:cNvPr id="3" name="Subtitle 1">
            <a:extLst>
              <a:ext uri="{FF2B5EF4-FFF2-40B4-BE49-F238E27FC236}">
                <a16:creationId xmlns:a16="http://schemas.microsoft.com/office/drawing/2014/main" id="{E8EE129F-F552-4537-9FE8-E4437D65705C}"/>
              </a:ext>
            </a:extLst>
          </p:cNvPr>
          <p:cNvSpPr txBox="1">
            <a:spLocks/>
          </p:cNvSpPr>
          <p:nvPr/>
        </p:nvSpPr>
        <p:spPr>
          <a:xfrm>
            <a:off x="882795"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Water Bodies</a:t>
            </a:r>
          </a:p>
        </p:txBody>
      </p:sp>
      <p:sp>
        <p:nvSpPr>
          <p:cNvPr id="21" name="Title 2">
            <a:extLst>
              <a:ext uri="{FF2B5EF4-FFF2-40B4-BE49-F238E27FC236}">
                <a16:creationId xmlns:a16="http://schemas.microsoft.com/office/drawing/2014/main" id="{EDE355A3-3FEF-44D7-9434-AEB54C75705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pic>
        <p:nvPicPr>
          <p:cNvPr id="23" name="Picture 6">
            <a:extLst>
              <a:ext uri="{FF2B5EF4-FFF2-40B4-BE49-F238E27FC236}">
                <a16:creationId xmlns:a16="http://schemas.microsoft.com/office/drawing/2014/main" id="{BA0CFC57-7998-4BF2-B3FE-7761C649EC24}"/>
              </a:ext>
            </a:extLst>
          </p:cNvPr>
          <p:cNvPicPr>
            <a:picLocks noChangeAspect="1"/>
          </p:cNvPicPr>
          <p:nvPr/>
        </p:nvPicPr>
        <p:blipFill rotWithShape="1">
          <a:blip r:embed="rId2"/>
          <a:srcRect r="38561"/>
          <a:stretch/>
        </p:blipFill>
        <p:spPr>
          <a:xfrm>
            <a:off x="5535474" y="1632947"/>
            <a:ext cx="6541160" cy="5114925"/>
          </a:xfrm>
          <a:prstGeom prst="rect">
            <a:avLst/>
          </a:prstGeom>
        </p:spPr>
      </p:pic>
      <p:cxnSp>
        <p:nvCxnSpPr>
          <p:cNvPr id="7" name="Straight Connector 6">
            <a:extLst>
              <a:ext uri="{FF2B5EF4-FFF2-40B4-BE49-F238E27FC236}">
                <a16:creationId xmlns:a16="http://schemas.microsoft.com/office/drawing/2014/main" id="{54B1C1F8-4558-4790-9817-24B8960CF4EE}"/>
              </a:ext>
            </a:extLst>
          </p:cNvPr>
          <p:cNvCxnSpPr>
            <a:cxnSpLocks/>
          </p:cNvCxnSpPr>
          <p:nvPr/>
        </p:nvCxnSpPr>
        <p:spPr bwMode="gray">
          <a:xfrm flipH="1">
            <a:off x="6805108" y="5876764"/>
            <a:ext cx="34119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2848F-5900-485D-8818-BD804E206663}"/>
              </a:ext>
            </a:extLst>
          </p:cNvPr>
          <p:cNvCxnSpPr>
            <a:cxnSpLocks/>
          </p:cNvCxnSpPr>
          <p:nvPr/>
        </p:nvCxnSpPr>
        <p:spPr bwMode="gray">
          <a:xfrm flipV="1">
            <a:off x="10217048" y="5358149"/>
            <a:ext cx="0" cy="52543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29F75C-83B9-46E9-ACC3-01DC2458F4DF}"/>
              </a:ext>
            </a:extLst>
          </p:cNvPr>
          <p:cNvCxnSpPr>
            <a:cxnSpLocks/>
          </p:cNvCxnSpPr>
          <p:nvPr/>
        </p:nvCxnSpPr>
        <p:spPr bwMode="gray">
          <a:xfrm flipV="1">
            <a:off x="10212496" y="5360418"/>
            <a:ext cx="1239674"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481F7F-FF8B-407F-8B9D-425C0E97AA71}"/>
              </a:ext>
            </a:extLst>
          </p:cNvPr>
          <p:cNvCxnSpPr>
            <a:cxnSpLocks/>
          </p:cNvCxnSpPr>
          <p:nvPr/>
        </p:nvCxnSpPr>
        <p:spPr bwMode="gray">
          <a:xfrm flipV="1">
            <a:off x="11443071" y="4812239"/>
            <a:ext cx="227463" cy="5504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63C4A3-D77A-451B-AFED-FC6C87C167DA}"/>
              </a:ext>
            </a:extLst>
          </p:cNvPr>
          <p:cNvCxnSpPr>
            <a:cxnSpLocks/>
          </p:cNvCxnSpPr>
          <p:nvPr/>
        </p:nvCxnSpPr>
        <p:spPr bwMode="gray">
          <a:xfrm flipH="1">
            <a:off x="10253439" y="2976615"/>
            <a:ext cx="250212" cy="22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94A90D-2548-48A7-B303-98584C602172}"/>
              </a:ext>
            </a:extLst>
          </p:cNvPr>
          <p:cNvCxnSpPr>
            <a:cxnSpLocks/>
          </p:cNvCxnSpPr>
          <p:nvPr/>
        </p:nvCxnSpPr>
        <p:spPr bwMode="gray">
          <a:xfrm>
            <a:off x="10569357" y="2986902"/>
            <a:ext cx="1108953" cy="1819072"/>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0E20AF2-4275-44CB-81A5-5F2AE7E60439}"/>
              </a:ext>
            </a:extLst>
          </p:cNvPr>
          <p:cNvGrpSpPr/>
          <p:nvPr/>
        </p:nvGrpSpPr>
        <p:grpSpPr>
          <a:xfrm>
            <a:off x="6877548" y="1647038"/>
            <a:ext cx="3826716" cy="4016164"/>
            <a:chOff x="6841452" y="1610942"/>
            <a:chExt cx="3826716" cy="4016164"/>
          </a:xfrm>
        </p:grpSpPr>
        <p:sp>
          <p:nvSpPr>
            <p:cNvPr id="14" name="Freeform: Shape 13">
              <a:extLst>
                <a:ext uri="{FF2B5EF4-FFF2-40B4-BE49-F238E27FC236}">
                  <a16:creationId xmlns:a16="http://schemas.microsoft.com/office/drawing/2014/main" id="{B6323AE8-35F9-4837-BEF0-518D4B758E61}"/>
                </a:ext>
              </a:extLst>
            </p:cNvPr>
            <p:cNvSpPr/>
            <p:nvPr/>
          </p:nvSpPr>
          <p:spPr bwMode="gray">
            <a:xfrm>
              <a:off x="8355205" y="1610942"/>
              <a:ext cx="1806884" cy="1161645"/>
            </a:xfrm>
            <a:custGeom>
              <a:avLst/>
              <a:gdLst>
                <a:gd name="connsiteX0" fmla="*/ 66101 w 1671551"/>
                <a:gd name="connsiteY0" fmla="*/ 0 h 1064964"/>
                <a:gd name="connsiteX1" fmla="*/ 88135 w 1671551"/>
                <a:gd name="connsiteY1" fmla="*/ 14690 h 1064964"/>
                <a:gd name="connsiteX2" fmla="*/ 95480 w 1671551"/>
                <a:gd name="connsiteY2" fmla="*/ 25706 h 1064964"/>
                <a:gd name="connsiteX3" fmla="*/ 106497 w 1671551"/>
                <a:gd name="connsiteY3" fmla="*/ 33051 h 1064964"/>
                <a:gd name="connsiteX4" fmla="*/ 124858 w 1671551"/>
                <a:gd name="connsiteY4" fmla="*/ 55085 h 1064964"/>
                <a:gd name="connsiteX5" fmla="*/ 124858 w 1671551"/>
                <a:gd name="connsiteY5" fmla="*/ 95480 h 1064964"/>
                <a:gd name="connsiteX6" fmla="*/ 117513 w 1671551"/>
                <a:gd name="connsiteY6" fmla="*/ 106497 h 1064964"/>
                <a:gd name="connsiteX7" fmla="*/ 113841 w 1671551"/>
                <a:gd name="connsiteY7" fmla="*/ 117514 h 1064964"/>
                <a:gd name="connsiteX8" fmla="*/ 102824 w 1671551"/>
                <a:gd name="connsiteY8" fmla="*/ 121186 h 1064964"/>
                <a:gd name="connsiteX9" fmla="*/ 84463 w 1671551"/>
                <a:gd name="connsiteY9" fmla="*/ 124858 h 1064964"/>
                <a:gd name="connsiteX10" fmla="*/ 73446 w 1671551"/>
                <a:gd name="connsiteY10" fmla="*/ 135875 h 1064964"/>
                <a:gd name="connsiteX11" fmla="*/ 62429 w 1671551"/>
                <a:gd name="connsiteY11" fmla="*/ 143220 h 1064964"/>
                <a:gd name="connsiteX12" fmla="*/ 55084 w 1671551"/>
                <a:gd name="connsiteY12" fmla="*/ 157909 h 1064964"/>
                <a:gd name="connsiteX13" fmla="*/ 36723 w 1671551"/>
                <a:gd name="connsiteY13" fmla="*/ 179943 h 1064964"/>
                <a:gd name="connsiteX14" fmla="*/ 25706 w 1671551"/>
                <a:gd name="connsiteY14" fmla="*/ 205649 h 1064964"/>
                <a:gd name="connsiteX15" fmla="*/ 14689 w 1671551"/>
                <a:gd name="connsiteY15" fmla="*/ 216666 h 1064964"/>
                <a:gd name="connsiteX16" fmla="*/ 0 w 1671551"/>
                <a:gd name="connsiteY16" fmla="*/ 238699 h 1064964"/>
                <a:gd name="connsiteX17" fmla="*/ 3672 w 1671551"/>
                <a:gd name="connsiteY17" fmla="*/ 271750 h 1064964"/>
                <a:gd name="connsiteX18" fmla="*/ 7345 w 1671551"/>
                <a:gd name="connsiteY18" fmla="*/ 282767 h 1064964"/>
                <a:gd name="connsiteX19" fmla="*/ 25706 w 1671551"/>
                <a:gd name="connsiteY19" fmla="*/ 297456 h 1064964"/>
                <a:gd name="connsiteX20" fmla="*/ 36723 w 1671551"/>
                <a:gd name="connsiteY20" fmla="*/ 304800 h 1064964"/>
                <a:gd name="connsiteX21" fmla="*/ 47740 w 1671551"/>
                <a:gd name="connsiteY21" fmla="*/ 319490 h 1064964"/>
                <a:gd name="connsiteX22" fmla="*/ 58757 w 1671551"/>
                <a:gd name="connsiteY22" fmla="*/ 323162 h 1064964"/>
                <a:gd name="connsiteX23" fmla="*/ 88135 w 1671551"/>
                <a:gd name="connsiteY23" fmla="*/ 326834 h 1064964"/>
                <a:gd name="connsiteX24" fmla="*/ 165253 w 1671551"/>
                <a:gd name="connsiteY24" fmla="*/ 330506 h 1064964"/>
                <a:gd name="connsiteX25" fmla="*/ 187287 w 1671551"/>
                <a:gd name="connsiteY25" fmla="*/ 334179 h 1064964"/>
                <a:gd name="connsiteX26" fmla="*/ 224010 w 1671551"/>
                <a:gd name="connsiteY26" fmla="*/ 341523 h 1064964"/>
                <a:gd name="connsiteX27" fmla="*/ 352540 w 1671551"/>
                <a:gd name="connsiteY27" fmla="*/ 345196 h 1064964"/>
                <a:gd name="connsiteX28" fmla="*/ 363557 w 1671551"/>
                <a:gd name="connsiteY28" fmla="*/ 348868 h 1064964"/>
                <a:gd name="connsiteX29" fmla="*/ 385591 w 1671551"/>
                <a:gd name="connsiteY29" fmla="*/ 363557 h 1064964"/>
                <a:gd name="connsiteX30" fmla="*/ 392935 w 1671551"/>
                <a:gd name="connsiteY30" fmla="*/ 374574 h 1064964"/>
                <a:gd name="connsiteX31" fmla="*/ 414969 w 1671551"/>
                <a:gd name="connsiteY31" fmla="*/ 400280 h 1064964"/>
                <a:gd name="connsiteX32" fmla="*/ 418641 w 1671551"/>
                <a:gd name="connsiteY32" fmla="*/ 411297 h 1064964"/>
                <a:gd name="connsiteX33" fmla="*/ 437003 w 1671551"/>
                <a:gd name="connsiteY33" fmla="*/ 437003 h 1064964"/>
                <a:gd name="connsiteX34" fmla="*/ 448019 w 1671551"/>
                <a:gd name="connsiteY34" fmla="*/ 444347 h 1064964"/>
                <a:gd name="connsiteX35" fmla="*/ 462709 w 1671551"/>
                <a:gd name="connsiteY35" fmla="*/ 477398 h 1064964"/>
                <a:gd name="connsiteX36" fmla="*/ 466381 w 1671551"/>
                <a:gd name="connsiteY36" fmla="*/ 488415 h 1064964"/>
                <a:gd name="connsiteX37" fmla="*/ 481070 w 1671551"/>
                <a:gd name="connsiteY37" fmla="*/ 510449 h 1064964"/>
                <a:gd name="connsiteX38" fmla="*/ 499431 w 1671551"/>
                <a:gd name="connsiteY38" fmla="*/ 543499 h 1064964"/>
                <a:gd name="connsiteX39" fmla="*/ 506776 w 1671551"/>
                <a:gd name="connsiteY39" fmla="*/ 554516 h 1064964"/>
                <a:gd name="connsiteX40" fmla="*/ 532482 w 1671551"/>
                <a:gd name="connsiteY40" fmla="*/ 587567 h 1064964"/>
                <a:gd name="connsiteX41" fmla="*/ 539827 w 1671551"/>
                <a:gd name="connsiteY41" fmla="*/ 598584 h 1064964"/>
                <a:gd name="connsiteX42" fmla="*/ 572877 w 1671551"/>
                <a:gd name="connsiteY42" fmla="*/ 616945 h 1064964"/>
                <a:gd name="connsiteX43" fmla="*/ 583894 w 1671551"/>
                <a:gd name="connsiteY43" fmla="*/ 624290 h 1064964"/>
                <a:gd name="connsiteX44" fmla="*/ 716097 w 1671551"/>
                <a:gd name="connsiteY44" fmla="*/ 616945 h 1064964"/>
                <a:gd name="connsiteX45" fmla="*/ 727113 w 1671551"/>
                <a:gd name="connsiteY45" fmla="*/ 613273 h 1064964"/>
                <a:gd name="connsiteX46" fmla="*/ 745475 w 1671551"/>
                <a:gd name="connsiteY46" fmla="*/ 594911 h 1064964"/>
                <a:gd name="connsiteX47" fmla="*/ 767509 w 1671551"/>
                <a:gd name="connsiteY47" fmla="*/ 587567 h 1064964"/>
                <a:gd name="connsiteX48" fmla="*/ 778525 w 1671551"/>
                <a:gd name="connsiteY48" fmla="*/ 583894 h 1064964"/>
                <a:gd name="connsiteX49" fmla="*/ 796887 w 1671551"/>
                <a:gd name="connsiteY49" fmla="*/ 572878 h 1064964"/>
                <a:gd name="connsiteX50" fmla="*/ 833610 w 1671551"/>
                <a:gd name="connsiteY50" fmla="*/ 569205 h 1064964"/>
                <a:gd name="connsiteX51" fmla="*/ 851971 w 1671551"/>
                <a:gd name="connsiteY51" fmla="*/ 572878 h 1064964"/>
                <a:gd name="connsiteX52" fmla="*/ 862988 w 1671551"/>
                <a:gd name="connsiteY52" fmla="*/ 580222 h 1064964"/>
                <a:gd name="connsiteX53" fmla="*/ 896039 w 1671551"/>
                <a:gd name="connsiteY53" fmla="*/ 591239 h 1064964"/>
                <a:gd name="connsiteX54" fmla="*/ 910728 w 1671551"/>
                <a:gd name="connsiteY54" fmla="*/ 602256 h 1064964"/>
                <a:gd name="connsiteX55" fmla="*/ 940106 w 1671551"/>
                <a:gd name="connsiteY55" fmla="*/ 609600 h 1064964"/>
                <a:gd name="connsiteX56" fmla="*/ 958468 w 1671551"/>
                <a:gd name="connsiteY56" fmla="*/ 631634 h 1064964"/>
                <a:gd name="connsiteX57" fmla="*/ 969484 w 1671551"/>
                <a:gd name="connsiteY57" fmla="*/ 635306 h 1064964"/>
                <a:gd name="connsiteX58" fmla="*/ 995191 w 1671551"/>
                <a:gd name="connsiteY58" fmla="*/ 657340 h 1064964"/>
                <a:gd name="connsiteX59" fmla="*/ 1002535 w 1671551"/>
                <a:gd name="connsiteY59" fmla="*/ 668357 h 1064964"/>
                <a:gd name="connsiteX60" fmla="*/ 1039258 w 1671551"/>
                <a:gd name="connsiteY60" fmla="*/ 712425 h 1064964"/>
                <a:gd name="connsiteX61" fmla="*/ 1053947 w 1671551"/>
                <a:gd name="connsiteY61" fmla="*/ 734458 h 1064964"/>
                <a:gd name="connsiteX62" fmla="*/ 1061292 w 1671551"/>
                <a:gd name="connsiteY62" fmla="*/ 745475 h 1064964"/>
                <a:gd name="connsiteX63" fmla="*/ 1064964 w 1671551"/>
                <a:gd name="connsiteY63" fmla="*/ 756492 h 1064964"/>
                <a:gd name="connsiteX64" fmla="*/ 1079653 w 1671551"/>
                <a:gd name="connsiteY64" fmla="*/ 767509 h 1064964"/>
                <a:gd name="connsiteX65" fmla="*/ 1090670 w 1671551"/>
                <a:gd name="connsiteY65" fmla="*/ 778526 h 1064964"/>
                <a:gd name="connsiteX66" fmla="*/ 1098015 w 1671551"/>
                <a:gd name="connsiteY66" fmla="*/ 789543 h 1064964"/>
                <a:gd name="connsiteX67" fmla="*/ 1127393 w 1671551"/>
                <a:gd name="connsiteY67" fmla="*/ 804232 h 1064964"/>
                <a:gd name="connsiteX68" fmla="*/ 1149427 w 1671551"/>
                <a:gd name="connsiteY68" fmla="*/ 818921 h 1064964"/>
                <a:gd name="connsiteX69" fmla="*/ 1200839 w 1671551"/>
                <a:gd name="connsiteY69" fmla="*/ 829938 h 1064964"/>
                <a:gd name="connsiteX70" fmla="*/ 1215528 w 1671551"/>
                <a:gd name="connsiteY70" fmla="*/ 833610 h 1064964"/>
                <a:gd name="connsiteX71" fmla="*/ 1248578 w 1671551"/>
                <a:gd name="connsiteY71" fmla="*/ 837282 h 1064964"/>
                <a:gd name="connsiteX72" fmla="*/ 1274284 w 1671551"/>
                <a:gd name="connsiteY72" fmla="*/ 844627 h 1064964"/>
                <a:gd name="connsiteX73" fmla="*/ 1288974 w 1671551"/>
                <a:gd name="connsiteY73" fmla="*/ 848299 h 1064964"/>
                <a:gd name="connsiteX74" fmla="*/ 1377109 w 1671551"/>
                <a:gd name="connsiteY74" fmla="*/ 844627 h 1064964"/>
                <a:gd name="connsiteX75" fmla="*/ 1388125 w 1671551"/>
                <a:gd name="connsiteY75" fmla="*/ 833610 h 1064964"/>
                <a:gd name="connsiteX76" fmla="*/ 1395470 w 1671551"/>
                <a:gd name="connsiteY76" fmla="*/ 811576 h 1064964"/>
                <a:gd name="connsiteX77" fmla="*/ 1402815 w 1671551"/>
                <a:gd name="connsiteY77" fmla="*/ 789543 h 1064964"/>
                <a:gd name="connsiteX78" fmla="*/ 1406487 w 1671551"/>
                <a:gd name="connsiteY78" fmla="*/ 778526 h 1064964"/>
                <a:gd name="connsiteX79" fmla="*/ 1417504 w 1671551"/>
                <a:gd name="connsiteY79" fmla="*/ 756492 h 1064964"/>
                <a:gd name="connsiteX80" fmla="*/ 1432193 w 1671551"/>
                <a:gd name="connsiteY80" fmla="*/ 734458 h 1064964"/>
                <a:gd name="connsiteX81" fmla="*/ 1439538 w 1671551"/>
                <a:gd name="connsiteY81" fmla="*/ 723441 h 1064964"/>
                <a:gd name="connsiteX82" fmla="*/ 1457899 w 1671551"/>
                <a:gd name="connsiteY82" fmla="*/ 701408 h 1064964"/>
                <a:gd name="connsiteX83" fmla="*/ 1468916 w 1671551"/>
                <a:gd name="connsiteY83" fmla="*/ 690391 h 1064964"/>
                <a:gd name="connsiteX84" fmla="*/ 1476260 w 1671551"/>
                <a:gd name="connsiteY84" fmla="*/ 679374 h 1064964"/>
                <a:gd name="connsiteX85" fmla="*/ 1487277 w 1671551"/>
                <a:gd name="connsiteY85" fmla="*/ 664685 h 1064964"/>
                <a:gd name="connsiteX86" fmla="*/ 1509311 w 1671551"/>
                <a:gd name="connsiteY86" fmla="*/ 646323 h 1064964"/>
                <a:gd name="connsiteX87" fmla="*/ 1557051 w 1671551"/>
                <a:gd name="connsiteY87" fmla="*/ 649996 h 1064964"/>
                <a:gd name="connsiteX88" fmla="*/ 1568068 w 1671551"/>
                <a:gd name="connsiteY88" fmla="*/ 657340 h 1064964"/>
                <a:gd name="connsiteX89" fmla="*/ 1579084 w 1671551"/>
                <a:gd name="connsiteY89" fmla="*/ 661013 h 1064964"/>
                <a:gd name="connsiteX90" fmla="*/ 1586429 w 1671551"/>
                <a:gd name="connsiteY90" fmla="*/ 672029 h 1064964"/>
                <a:gd name="connsiteX91" fmla="*/ 1597446 w 1671551"/>
                <a:gd name="connsiteY91" fmla="*/ 679374 h 1064964"/>
                <a:gd name="connsiteX92" fmla="*/ 1601118 w 1671551"/>
                <a:gd name="connsiteY92" fmla="*/ 712425 h 1064964"/>
                <a:gd name="connsiteX93" fmla="*/ 1597446 w 1671551"/>
                <a:gd name="connsiteY93" fmla="*/ 756492 h 1064964"/>
                <a:gd name="connsiteX94" fmla="*/ 1593774 w 1671551"/>
                <a:gd name="connsiteY94" fmla="*/ 778526 h 1064964"/>
                <a:gd name="connsiteX95" fmla="*/ 1597446 w 1671551"/>
                <a:gd name="connsiteY95" fmla="*/ 925417 h 1064964"/>
                <a:gd name="connsiteX96" fmla="*/ 1601118 w 1671551"/>
                <a:gd name="connsiteY96" fmla="*/ 936434 h 1064964"/>
                <a:gd name="connsiteX97" fmla="*/ 1604791 w 1671551"/>
                <a:gd name="connsiteY97" fmla="*/ 951123 h 1064964"/>
                <a:gd name="connsiteX98" fmla="*/ 1623152 w 1671551"/>
                <a:gd name="connsiteY98" fmla="*/ 976829 h 1064964"/>
                <a:gd name="connsiteX99" fmla="*/ 1634169 w 1671551"/>
                <a:gd name="connsiteY99" fmla="*/ 998863 h 1064964"/>
                <a:gd name="connsiteX100" fmla="*/ 1637841 w 1671551"/>
                <a:gd name="connsiteY100" fmla="*/ 1009880 h 1064964"/>
                <a:gd name="connsiteX101" fmla="*/ 1648858 w 1671551"/>
                <a:gd name="connsiteY101" fmla="*/ 1017225 h 1064964"/>
                <a:gd name="connsiteX102" fmla="*/ 1652530 w 1671551"/>
                <a:gd name="connsiteY102" fmla="*/ 1028241 h 1064964"/>
                <a:gd name="connsiteX103" fmla="*/ 1670892 w 1671551"/>
                <a:gd name="connsiteY103" fmla="*/ 1046603 h 1064964"/>
                <a:gd name="connsiteX104" fmla="*/ 1670892 w 1671551"/>
                <a:gd name="connsiteY104" fmla="*/ 1064964 h 1064964"/>
                <a:gd name="connsiteX0" fmla="*/ 66101 w 1800432"/>
                <a:gd name="connsiteY0" fmla="*/ 0 h 1213554"/>
                <a:gd name="connsiteX1" fmla="*/ 88135 w 1800432"/>
                <a:gd name="connsiteY1" fmla="*/ 14690 h 1213554"/>
                <a:gd name="connsiteX2" fmla="*/ 95480 w 1800432"/>
                <a:gd name="connsiteY2" fmla="*/ 25706 h 1213554"/>
                <a:gd name="connsiteX3" fmla="*/ 106497 w 1800432"/>
                <a:gd name="connsiteY3" fmla="*/ 33051 h 1213554"/>
                <a:gd name="connsiteX4" fmla="*/ 124858 w 1800432"/>
                <a:gd name="connsiteY4" fmla="*/ 55085 h 1213554"/>
                <a:gd name="connsiteX5" fmla="*/ 124858 w 1800432"/>
                <a:gd name="connsiteY5" fmla="*/ 95480 h 1213554"/>
                <a:gd name="connsiteX6" fmla="*/ 117513 w 1800432"/>
                <a:gd name="connsiteY6" fmla="*/ 106497 h 1213554"/>
                <a:gd name="connsiteX7" fmla="*/ 113841 w 1800432"/>
                <a:gd name="connsiteY7" fmla="*/ 117514 h 1213554"/>
                <a:gd name="connsiteX8" fmla="*/ 102824 w 1800432"/>
                <a:gd name="connsiteY8" fmla="*/ 121186 h 1213554"/>
                <a:gd name="connsiteX9" fmla="*/ 84463 w 1800432"/>
                <a:gd name="connsiteY9" fmla="*/ 124858 h 1213554"/>
                <a:gd name="connsiteX10" fmla="*/ 73446 w 1800432"/>
                <a:gd name="connsiteY10" fmla="*/ 135875 h 1213554"/>
                <a:gd name="connsiteX11" fmla="*/ 62429 w 1800432"/>
                <a:gd name="connsiteY11" fmla="*/ 143220 h 1213554"/>
                <a:gd name="connsiteX12" fmla="*/ 55084 w 1800432"/>
                <a:gd name="connsiteY12" fmla="*/ 157909 h 1213554"/>
                <a:gd name="connsiteX13" fmla="*/ 36723 w 1800432"/>
                <a:gd name="connsiteY13" fmla="*/ 179943 h 1213554"/>
                <a:gd name="connsiteX14" fmla="*/ 25706 w 1800432"/>
                <a:gd name="connsiteY14" fmla="*/ 205649 h 1213554"/>
                <a:gd name="connsiteX15" fmla="*/ 14689 w 1800432"/>
                <a:gd name="connsiteY15" fmla="*/ 216666 h 1213554"/>
                <a:gd name="connsiteX16" fmla="*/ 0 w 1800432"/>
                <a:gd name="connsiteY16" fmla="*/ 238699 h 1213554"/>
                <a:gd name="connsiteX17" fmla="*/ 3672 w 1800432"/>
                <a:gd name="connsiteY17" fmla="*/ 271750 h 1213554"/>
                <a:gd name="connsiteX18" fmla="*/ 7345 w 1800432"/>
                <a:gd name="connsiteY18" fmla="*/ 282767 h 1213554"/>
                <a:gd name="connsiteX19" fmla="*/ 25706 w 1800432"/>
                <a:gd name="connsiteY19" fmla="*/ 297456 h 1213554"/>
                <a:gd name="connsiteX20" fmla="*/ 36723 w 1800432"/>
                <a:gd name="connsiteY20" fmla="*/ 304800 h 1213554"/>
                <a:gd name="connsiteX21" fmla="*/ 47740 w 1800432"/>
                <a:gd name="connsiteY21" fmla="*/ 319490 h 1213554"/>
                <a:gd name="connsiteX22" fmla="*/ 58757 w 1800432"/>
                <a:gd name="connsiteY22" fmla="*/ 323162 h 1213554"/>
                <a:gd name="connsiteX23" fmla="*/ 88135 w 1800432"/>
                <a:gd name="connsiteY23" fmla="*/ 326834 h 1213554"/>
                <a:gd name="connsiteX24" fmla="*/ 165253 w 1800432"/>
                <a:gd name="connsiteY24" fmla="*/ 330506 h 1213554"/>
                <a:gd name="connsiteX25" fmla="*/ 187287 w 1800432"/>
                <a:gd name="connsiteY25" fmla="*/ 334179 h 1213554"/>
                <a:gd name="connsiteX26" fmla="*/ 224010 w 1800432"/>
                <a:gd name="connsiteY26" fmla="*/ 341523 h 1213554"/>
                <a:gd name="connsiteX27" fmla="*/ 352540 w 1800432"/>
                <a:gd name="connsiteY27" fmla="*/ 345196 h 1213554"/>
                <a:gd name="connsiteX28" fmla="*/ 363557 w 1800432"/>
                <a:gd name="connsiteY28" fmla="*/ 348868 h 1213554"/>
                <a:gd name="connsiteX29" fmla="*/ 385591 w 1800432"/>
                <a:gd name="connsiteY29" fmla="*/ 363557 h 1213554"/>
                <a:gd name="connsiteX30" fmla="*/ 392935 w 1800432"/>
                <a:gd name="connsiteY30" fmla="*/ 374574 h 1213554"/>
                <a:gd name="connsiteX31" fmla="*/ 414969 w 1800432"/>
                <a:gd name="connsiteY31" fmla="*/ 400280 h 1213554"/>
                <a:gd name="connsiteX32" fmla="*/ 418641 w 1800432"/>
                <a:gd name="connsiteY32" fmla="*/ 411297 h 1213554"/>
                <a:gd name="connsiteX33" fmla="*/ 437003 w 1800432"/>
                <a:gd name="connsiteY33" fmla="*/ 437003 h 1213554"/>
                <a:gd name="connsiteX34" fmla="*/ 448019 w 1800432"/>
                <a:gd name="connsiteY34" fmla="*/ 444347 h 1213554"/>
                <a:gd name="connsiteX35" fmla="*/ 462709 w 1800432"/>
                <a:gd name="connsiteY35" fmla="*/ 477398 h 1213554"/>
                <a:gd name="connsiteX36" fmla="*/ 466381 w 1800432"/>
                <a:gd name="connsiteY36" fmla="*/ 488415 h 1213554"/>
                <a:gd name="connsiteX37" fmla="*/ 481070 w 1800432"/>
                <a:gd name="connsiteY37" fmla="*/ 510449 h 1213554"/>
                <a:gd name="connsiteX38" fmla="*/ 499431 w 1800432"/>
                <a:gd name="connsiteY38" fmla="*/ 543499 h 1213554"/>
                <a:gd name="connsiteX39" fmla="*/ 506776 w 1800432"/>
                <a:gd name="connsiteY39" fmla="*/ 554516 h 1213554"/>
                <a:gd name="connsiteX40" fmla="*/ 532482 w 1800432"/>
                <a:gd name="connsiteY40" fmla="*/ 587567 h 1213554"/>
                <a:gd name="connsiteX41" fmla="*/ 539827 w 1800432"/>
                <a:gd name="connsiteY41" fmla="*/ 598584 h 1213554"/>
                <a:gd name="connsiteX42" fmla="*/ 572877 w 1800432"/>
                <a:gd name="connsiteY42" fmla="*/ 616945 h 1213554"/>
                <a:gd name="connsiteX43" fmla="*/ 583894 w 1800432"/>
                <a:gd name="connsiteY43" fmla="*/ 624290 h 1213554"/>
                <a:gd name="connsiteX44" fmla="*/ 716097 w 1800432"/>
                <a:gd name="connsiteY44" fmla="*/ 616945 h 1213554"/>
                <a:gd name="connsiteX45" fmla="*/ 727113 w 1800432"/>
                <a:gd name="connsiteY45" fmla="*/ 613273 h 1213554"/>
                <a:gd name="connsiteX46" fmla="*/ 745475 w 1800432"/>
                <a:gd name="connsiteY46" fmla="*/ 594911 h 1213554"/>
                <a:gd name="connsiteX47" fmla="*/ 767509 w 1800432"/>
                <a:gd name="connsiteY47" fmla="*/ 587567 h 1213554"/>
                <a:gd name="connsiteX48" fmla="*/ 778525 w 1800432"/>
                <a:gd name="connsiteY48" fmla="*/ 583894 h 1213554"/>
                <a:gd name="connsiteX49" fmla="*/ 796887 w 1800432"/>
                <a:gd name="connsiteY49" fmla="*/ 572878 h 1213554"/>
                <a:gd name="connsiteX50" fmla="*/ 833610 w 1800432"/>
                <a:gd name="connsiteY50" fmla="*/ 569205 h 1213554"/>
                <a:gd name="connsiteX51" fmla="*/ 851971 w 1800432"/>
                <a:gd name="connsiteY51" fmla="*/ 572878 h 1213554"/>
                <a:gd name="connsiteX52" fmla="*/ 862988 w 1800432"/>
                <a:gd name="connsiteY52" fmla="*/ 580222 h 1213554"/>
                <a:gd name="connsiteX53" fmla="*/ 896039 w 1800432"/>
                <a:gd name="connsiteY53" fmla="*/ 591239 h 1213554"/>
                <a:gd name="connsiteX54" fmla="*/ 910728 w 1800432"/>
                <a:gd name="connsiteY54" fmla="*/ 602256 h 1213554"/>
                <a:gd name="connsiteX55" fmla="*/ 940106 w 1800432"/>
                <a:gd name="connsiteY55" fmla="*/ 609600 h 1213554"/>
                <a:gd name="connsiteX56" fmla="*/ 958468 w 1800432"/>
                <a:gd name="connsiteY56" fmla="*/ 631634 h 1213554"/>
                <a:gd name="connsiteX57" fmla="*/ 969484 w 1800432"/>
                <a:gd name="connsiteY57" fmla="*/ 635306 h 1213554"/>
                <a:gd name="connsiteX58" fmla="*/ 995191 w 1800432"/>
                <a:gd name="connsiteY58" fmla="*/ 657340 h 1213554"/>
                <a:gd name="connsiteX59" fmla="*/ 1002535 w 1800432"/>
                <a:gd name="connsiteY59" fmla="*/ 668357 h 1213554"/>
                <a:gd name="connsiteX60" fmla="*/ 1039258 w 1800432"/>
                <a:gd name="connsiteY60" fmla="*/ 712425 h 1213554"/>
                <a:gd name="connsiteX61" fmla="*/ 1053947 w 1800432"/>
                <a:gd name="connsiteY61" fmla="*/ 734458 h 1213554"/>
                <a:gd name="connsiteX62" fmla="*/ 1061292 w 1800432"/>
                <a:gd name="connsiteY62" fmla="*/ 745475 h 1213554"/>
                <a:gd name="connsiteX63" fmla="*/ 1064964 w 1800432"/>
                <a:gd name="connsiteY63" fmla="*/ 756492 h 1213554"/>
                <a:gd name="connsiteX64" fmla="*/ 1079653 w 1800432"/>
                <a:gd name="connsiteY64" fmla="*/ 767509 h 1213554"/>
                <a:gd name="connsiteX65" fmla="*/ 1090670 w 1800432"/>
                <a:gd name="connsiteY65" fmla="*/ 778526 h 1213554"/>
                <a:gd name="connsiteX66" fmla="*/ 1098015 w 1800432"/>
                <a:gd name="connsiteY66" fmla="*/ 789543 h 1213554"/>
                <a:gd name="connsiteX67" fmla="*/ 1127393 w 1800432"/>
                <a:gd name="connsiteY67" fmla="*/ 804232 h 1213554"/>
                <a:gd name="connsiteX68" fmla="*/ 1149427 w 1800432"/>
                <a:gd name="connsiteY68" fmla="*/ 818921 h 1213554"/>
                <a:gd name="connsiteX69" fmla="*/ 1200839 w 1800432"/>
                <a:gd name="connsiteY69" fmla="*/ 829938 h 1213554"/>
                <a:gd name="connsiteX70" fmla="*/ 1215528 w 1800432"/>
                <a:gd name="connsiteY70" fmla="*/ 833610 h 1213554"/>
                <a:gd name="connsiteX71" fmla="*/ 1248578 w 1800432"/>
                <a:gd name="connsiteY71" fmla="*/ 837282 h 1213554"/>
                <a:gd name="connsiteX72" fmla="*/ 1274284 w 1800432"/>
                <a:gd name="connsiteY72" fmla="*/ 844627 h 1213554"/>
                <a:gd name="connsiteX73" fmla="*/ 1288974 w 1800432"/>
                <a:gd name="connsiteY73" fmla="*/ 848299 h 1213554"/>
                <a:gd name="connsiteX74" fmla="*/ 1377109 w 1800432"/>
                <a:gd name="connsiteY74" fmla="*/ 844627 h 1213554"/>
                <a:gd name="connsiteX75" fmla="*/ 1388125 w 1800432"/>
                <a:gd name="connsiteY75" fmla="*/ 833610 h 1213554"/>
                <a:gd name="connsiteX76" fmla="*/ 1395470 w 1800432"/>
                <a:gd name="connsiteY76" fmla="*/ 811576 h 1213554"/>
                <a:gd name="connsiteX77" fmla="*/ 1402815 w 1800432"/>
                <a:gd name="connsiteY77" fmla="*/ 789543 h 1213554"/>
                <a:gd name="connsiteX78" fmla="*/ 1406487 w 1800432"/>
                <a:gd name="connsiteY78" fmla="*/ 778526 h 1213554"/>
                <a:gd name="connsiteX79" fmla="*/ 1417504 w 1800432"/>
                <a:gd name="connsiteY79" fmla="*/ 756492 h 1213554"/>
                <a:gd name="connsiteX80" fmla="*/ 1432193 w 1800432"/>
                <a:gd name="connsiteY80" fmla="*/ 734458 h 1213554"/>
                <a:gd name="connsiteX81" fmla="*/ 1439538 w 1800432"/>
                <a:gd name="connsiteY81" fmla="*/ 723441 h 1213554"/>
                <a:gd name="connsiteX82" fmla="*/ 1457899 w 1800432"/>
                <a:gd name="connsiteY82" fmla="*/ 701408 h 1213554"/>
                <a:gd name="connsiteX83" fmla="*/ 1468916 w 1800432"/>
                <a:gd name="connsiteY83" fmla="*/ 690391 h 1213554"/>
                <a:gd name="connsiteX84" fmla="*/ 1476260 w 1800432"/>
                <a:gd name="connsiteY84" fmla="*/ 679374 h 1213554"/>
                <a:gd name="connsiteX85" fmla="*/ 1487277 w 1800432"/>
                <a:gd name="connsiteY85" fmla="*/ 664685 h 1213554"/>
                <a:gd name="connsiteX86" fmla="*/ 1509311 w 1800432"/>
                <a:gd name="connsiteY86" fmla="*/ 646323 h 1213554"/>
                <a:gd name="connsiteX87" fmla="*/ 1557051 w 1800432"/>
                <a:gd name="connsiteY87" fmla="*/ 649996 h 1213554"/>
                <a:gd name="connsiteX88" fmla="*/ 1568068 w 1800432"/>
                <a:gd name="connsiteY88" fmla="*/ 657340 h 1213554"/>
                <a:gd name="connsiteX89" fmla="*/ 1579084 w 1800432"/>
                <a:gd name="connsiteY89" fmla="*/ 661013 h 1213554"/>
                <a:gd name="connsiteX90" fmla="*/ 1586429 w 1800432"/>
                <a:gd name="connsiteY90" fmla="*/ 672029 h 1213554"/>
                <a:gd name="connsiteX91" fmla="*/ 1597446 w 1800432"/>
                <a:gd name="connsiteY91" fmla="*/ 679374 h 1213554"/>
                <a:gd name="connsiteX92" fmla="*/ 1601118 w 1800432"/>
                <a:gd name="connsiteY92" fmla="*/ 712425 h 1213554"/>
                <a:gd name="connsiteX93" fmla="*/ 1597446 w 1800432"/>
                <a:gd name="connsiteY93" fmla="*/ 756492 h 1213554"/>
                <a:gd name="connsiteX94" fmla="*/ 1593774 w 1800432"/>
                <a:gd name="connsiteY94" fmla="*/ 778526 h 1213554"/>
                <a:gd name="connsiteX95" fmla="*/ 1597446 w 1800432"/>
                <a:gd name="connsiteY95" fmla="*/ 925417 h 1213554"/>
                <a:gd name="connsiteX96" fmla="*/ 1601118 w 1800432"/>
                <a:gd name="connsiteY96" fmla="*/ 936434 h 1213554"/>
                <a:gd name="connsiteX97" fmla="*/ 1604791 w 1800432"/>
                <a:gd name="connsiteY97" fmla="*/ 951123 h 1213554"/>
                <a:gd name="connsiteX98" fmla="*/ 1623152 w 1800432"/>
                <a:gd name="connsiteY98" fmla="*/ 976829 h 1213554"/>
                <a:gd name="connsiteX99" fmla="*/ 1634169 w 1800432"/>
                <a:gd name="connsiteY99" fmla="*/ 998863 h 1213554"/>
                <a:gd name="connsiteX100" fmla="*/ 1637841 w 1800432"/>
                <a:gd name="connsiteY100" fmla="*/ 1009880 h 1213554"/>
                <a:gd name="connsiteX101" fmla="*/ 1648858 w 1800432"/>
                <a:gd name="connsiteY101" fmla="*/ 1017225 h 1213554"/>
                <a:gd name="connsiteX102" fmla="*/ 1652530 w 1800432"/>
                <a:gd name="connsiteY102" fmla="*/ 1028241 h 1213554"/>
                <a:gd name="connsiteX103" fmla="*/ 1670892 w 1800432"/>
                <a:gd name="connsiteY103" fmla="*/ 1046603 h 1213554"/>
                <a:gd name="connsiteX104" fmla="*/ 1800432 w 1800432"/>
                <a:gd name="connsiteY104" fmla="*/ 1213554 h 1213554"/>
                <a:gd name="connsiteX0" fmla="*/ 66101 w 1800432"/>
                <a:gd name="connsiteY0" fmla="*/ 0 h 1213554"/>
                <a:gd name="connsiteX1" fmla="*/ 88135 w 1800432"/>
                <a:gd name="connsiteY1" fmla="*/ 14690 h 1213554"/>
                <a:gd name="connsiteX2" fmla="*/ 95480 w 1800432"/>
                <a:gd name="connsiteY2" fmla="*/ 25706 h 1213554"/>
                <a:gd name="connsiteX3" fmla="*/ 106497 w 1800432"/>
                <a:gd name="connsiteY3" fmla="*/ 33051 h 1213554"/>
                <a:gd name="connsiteX4" fmla="*/ 124858 w 1800432"/>
                <a:gd name="connsiteY4" fmla="*/ 55085 h 1213554"/>
                <a:gd name="connsiteX5" fmla="*/ 124858 w 1800432"/>
                <a:gd name="connsiteY5" fmla="*/ 95480 h 1213554"/>
                <a:gd name="connsiteX6" fmla="*/ 117513 w 1800432"/>
                <a:gd name="connsiteY6" fmla="*/ 106497 h 1213554"/>
                <a:gd name="connsiteX7" fmla="*/ 113841 w 1800432"/>
                <a:gd name="connsiteY7" fmla="*/ 117514 h 1213554"/>
                <a:gd name="connsiteX8" fmla="*/ 102824 w 1800432"/>
                <a:gd name="connsiteY8" fmla="*/ 121186 h 1213554"/>
                <a:gd name="connsiteX9" fmla="*/ 84463 w 1800432"/>
                <a:gd name="connsiteY9" fmla="*/ 124858 h 1213554"/>
                <a:gd name="connsiteX10" fmla="*/ 73446 w 1800432"/>
                <a:gd name="connsiteY10" fmla="*/ 135875 h 1213554"/>
                <a:gd name="connsiteX11" fmla="*/ 62429 w 1800432"/>
                <a:gd name="connsiteY11" fmla="*/ 143220 h 1213554"/>
                <a:gd name="connsiteX12" fmla="*/ 55084 w 1800432"/>
                <a:gd name="connsiteY12" fmla="*/ 157909 h 1213554"/>
                <a:gd name="connsiteX13" fmla="*/ 36723 w 1800432"/>
                <a:gd name="connsiteY13" fmla="*/ 179943 h 1213554"/>
                <a:gd name="connsiteX14" fmla="*/ 25706 w 1800432"/>
                <a:gd name="connsiteY14" fmla="*/ 205649 h 1213554"/>
                <a:gd name="connsiteX15" fmla="*/ 14689 w 1800432"/>
                <a:gd name="connsiteY15" fmla="*/ 216666 h 1213554"/>
                <a:gd name="connsiteX16" fmla="*/ 0 w 1800432"/>
                <a:gd name="connsiteY16" fmla="*/ 238699 h 1213554"/>
                <a:gd name="connsiteX17" fmla="*/ 3672 w 1800432"/>
                <a:gd name="connsiteY17" fmla="*/ 271750 h 1213554"/>
                <a:gd name="connsiteX18" fmla="*/ 7345 w 1800432"/>
                <a:gd name="connsiteY18" fmla="*/ 282767 h 1213554"/>
                <a:gd name="connsiteX19" fmla="*/ 25706 w 1800432"/>
                <a:gd name="connsiteY19" fmla="*/ 297456 h 1213554"/>
                <a:gd name="connsiteX20" fmla="*/ 36723 w 1800432"/>
                <a:gd name="connsiteY20" fmla="*/ 304800 h 1213554"/>
                <a:gd name="connsiteX21" fmla="*/ 47740 w 1800432"/>
                <a:gd name="connsiteY21" fmla="*/ 319490 h 1213554"/>
                <a:gd name="connsiteX22" fmla="*/ 58757 w 1800432"/>
                <a:gd name="connsiteY22" fmla="*/ 323162 h 1213554"/>
                <a:gd name="connsiteX23" fmla="*/ 88135 w 1800432"/>
                <a:gd name="connsiteY23" fmla="*/ 326834 h 1213554"/>
                <a:gd name="connsiteX24" fmla="*/ 165253 w 1800432"/>
                <a:gd name="connsiteY24" fmla="*/ 330506 h 1213554"/>
                <a:gd name="connsiteX25" fmla="*/ 187287 w 1800432"/>
                <a:gd name="connsiteY25" fmla="*/ 334179 h 1213554"/>
                <a:gd name="connsiteX26" fmla="*/ 224010 w 1800432"/>
                <a:gd name="connsiteY26" fmla="*/ 341523 h 1213554"/>
                <a:gd name="connsiteX27" fmla="*/ 352540 w 1800432"/>
                <a:gd name="connsiteY27" fmla="*/ 345196 h 1213554"/>
                <a:gd name="connsiteX28" fmla="*/ 363557 w 1800432"/>
                <a:gd name="connsiteY28" fmla="*/ 348868 h 1213554"/>
                <a:gd name="connsiteX29" fmla="*/ 385591 w 1800432"/>
                <a:gd name="connsiteY29" fmla="*/ 363557 h 1213554"/>
                <a:gd name="connsiteX30" fmla="*/ 392935 w 1800432"/>
                <a:gd name="connsiteY30" fmla="*/ 374574 h 1213554"/>
                <a:gd name="connsiteX31" fmla="*/ 414969 w 1800432"/>
                <a:gd name="connsiteY31" fmla="*/ 400280 h 1213554"/>
                <a:gd name="connsiteX32" fmla="*/ 418641 w 1800432"/>
                <a:gd name="connsiteY32" fmla="*/ 411297 h 1213554"/>
                <a:gd name="connsiteX33" fmla="*/ 437003 w 1800432"/>
                <a:gd name="connsiteY33" fmla="*/ 437003 h 1213554"/>
                <a:gd name="connsiteX34" fmla="*/ 448019 w 1800432"/>
                <a:gd name="connsiteY34" fmla="*/ 444347 h 1213554"/>
                <a:gd name="connsiteX35" fmla="*/ 462709 w 1800432"/>
                <a:gd name="connsiteY35" fmla="*/ 477398 h 1213554"/>
                <a:gd name="connsiteX36" fmla="*/ 466381 w 1800432"/>
                <a:gd name="connsiteY36" fmla="*/ 488415 h 1213554"/>
                <a:gd name="connsiteX37" fmla="*/ 481070 w 1800432"/>
                <a:gd name="connsiteY37" fmla="*/ 510449 h 1213554"/>
                <a:gd name="connsiteX38" fmla="*/ 499431 w 1800432"/>
                <a:gd name="connsiteY38" fmla="*/ 543499 h 1213554"/>
                <a:gd name="connsiteX39" fmla="*/ 506776 w 1800432"/>
                <a:gd name="connsiteY39" fmla="*/ 554516 h 1213554"/>
                <a:gd name="connsiteX40" fmla="*/ 532482 w 1800432"/>
                <a:gd name="connsiteY40" fmla="*/ 587567 h 1213554"/>
                <a:gd name="connsiteX41" fmla="*/ 539827 w 1800432"/>
                <a:gd name="connsiteY41" fmla="*/ 598584 h 1213554"/>
                <a:gd name="connsiteX42" fmla="*/ 572877 w 1800432"/>
                <a:gd name="connsiteY42" fmla="*/ 616945 h 1213554"/>
                <a:gd name="connsiteX43" fmla="*/ 583894 w 1800432"/>
                <a:gd name="connsiteY43" fmla="*/ 624290 h 1213554"/>
                <a:gd name="connsiteX44" fmla="*/ 716097 w 1800432"/>
                <a:gd name="connsiteY44" fmla="*/ 616945 h 1213554"/>
                <a:gd name="connsiteX45" fmla="*/ 727113 w 1800432"/>
                <a:gd name="connsiteY45" fmla="*/ 613273 h 1213554"/>
                <a:gd name="connsiteX46" fmla="*/ 745475 w 1800432"/>
                <a:gd name="connsiteY46" fmla="*/ 594911 h 1213554"/>
                <a:gd name="connsiteX47" fmla="*/ 767509 w 1800432"/>
                <a:gd name="connsiteY47" fmla="*/ 587567 h 1213554"/>
                <a:gd name="connsiteX48" fmla="*/ 778525 w 1800432"/>
                <a:gd name="connsiteY48" fmla="*/ 583894 h 1213554"/>
                <a:gd name="connsiteX49" fmla="*/ 796887 w 1800432"/>
                <a:gd name="connsiteY49" fmla="*/ 572878 h 1213554"/>
                <a:gd name="connsiteX50" fmla="*/ 833610 w 1800432"/>
                <a:gd name="connsiteY50" fmla="*/ 569205 h 1213554"/>
                <a:gd name="connsiteX51" fmla="*/ 851971 w 1800432"/>
                <a:gd name="connsiteY51" fmla="*/ 572878 h 1213554"/>
                <a:gd name="connsiteX52" fmla="*/ 862988 w 1800432"/>
                <a:gd name="connsiteY52" fmla="*/ 580222 h 1213554"/>
                <a:gd name="connsiteX53" fmla="*/ 896039 w 1800432"/>
                <a:gd name="connsiteY53" fmla="*/ 591239 h 1213554"/>
                <a:gd name="connsiteX54" fmla="*/ 910728 w 1800432"/>
                <a:gd name="connsiteY54" fmla="*/ 602256 h 1213554"/>
                <a:gd name="connsiteX55" fmla="*/ 940106 w 1800432"/>
                <a:gd name="connsiteY55" fmla="*/ 609600 h 1213554"/>
                <a:gd name="connsiteX56" fmla="*/ 958468 w 1800432"/>
                <a:gd name="connsiteY56" fmla="*/ 631634 h 1213554"/>
                <a:gd name="connsiteX57" fmla="*/ 969484 w 1800432"/>
                <a:gd name="connsiteY57" fmla="*/ 635306 h 1213554"/>
                <a:gd name="connsiteX58" fmla="*/ 995191 w 1800432"/>
                <a:gd name="connsiteY58" fmla="*/ 657340 h 1213554"/>
                <a:gd name="connsiteX59" fmla="*/ 1002535 w 1800432"/>
                <a:gd name="connsiteY59" fmla="*/ 668357 h 1213554"/>
                <a:gd name="connsiteX60" fmla="*/ 1039258 w 1800432"/>
                <a:gd name="connsiteY60" fmla="*/ 712425 h 1213554"/>
                <a:gd name="connsiteX61" fmla="*/ 1053947 w 1800432"/>
                <a:gd name="connsiteY61" fmla="*/ 734458 h 1213554"/>
                <a:gd name="connsiteX62" fmla="*/ 1061292 w 1800432"/>
                <a:gd name="connsiteY62" fmla="*/ 745475 h 1213554"/>
                <a:gd name="connsiteX63" fmla="*/ 1064964 w 1800432"/>
                <a:gd name="connsiteY63" fmla="*/ 756492 h 1213554"/>
                <a:gd name="connsiteX64" fmla="*/ 1079653 w 1800432"/>
                <a:gd name="connsiteY64" fmla="*/ 767509 h 1213554"/>
                <a:gd name="connsiteX65" fmla="*/ 1090670 w 1800432"/>
                <a:gd name="connsiteY65" fmla="*/ 778526 h 1213554"/>
                <a:gd name="connsiteX66" fmla="*/ 1098015 w 1800432"/>
                <a:gd name="connsiteY66" fmla="*/ 789543 h 1213554"/>
                <a:gd name="connsiteX67" fmla="*/ 1127393 w 1800432"/>
                <a:gd name="connsiteY67" fmla="*/ 804232 h 1213554"/>
                <a:gd name="connsiteX68" fmla="*/ 1149427 w 1800432"/>
                <a:gd name="connsiteY68" fmla="*/ 818921 h 1213554"/>
                <a:gd name="connsiteX69" fmla="*/ 1200839 w 1800432"/>
                <a:gd name="connsiteY69" fmla="*/ 829938 h 1213554"/>
                <a:gd name="connsiteX70" fmla="*/ 1215528 w 1800432"/>
                <a:gd name="connsiteY70" fmla="*/ 833610 h 1213554"/>
                <a:gd name="connsiteX71" fmla="*/ 1248578 w 1800432"/>
                <a:gd name="connsiteY71" fmla="*/ 837282 h 1213554"/>
                <a:gd name="connsiteX72" fmla="*/ 1274284 w 1800432"/>
                <a:gd name="connsiteY72" fmla="*/ 844627 h 1213554"/>
                <a:gd name="connsiteX73" fmla="*/ 1288974 w 1800432"/>
                <a:gd name="connsiteY73" fmla="*/ 848299 h 1213554"/>
                <a:gd name="connsiteX74" fmla="*/ 1377109 w 1800432"/>
                <a:gd name="connsiteY74" fmla="*/ 844627 h 1213554"/>
                <a:gd name="connsiteX75" fmla="*/ 1388125 w 1800432"/>
                <a:gd name="connsiteY75" fmla="*/ 833610 h 1213554"/>
                <a:gd name="connsiteX76" fmla="*/ 1395470 w 1800432"/>
                <a:gd name="connsiteY76" fmla="*/ 811576 h 1213554"/>
                <a:gd name="connsiteX77" fmla="*/ 1402815 w 1800432"/>
                <a:gd name="connsiteY77" fmla="*/ 789543 h 1213554"/>
                <a:gd name="connsiteX78" fmla="*/ 1406487 w 1800432"/>
                <a:gd name="connsiteY78" fmla="*/ 778526 h 1213554"/>
                <a:gd name="connsiteX79" fmla="*/ 1417504 w 1800432"/>
                <a:gd name="connsiteY79" fmla="*/ 756492 h 1213554"/>
                <a:gd name="connsiteX80" fmla="*/ 1432193 w 1800432"/>
                <a:gd name="connsiteY80" fmla="*/ 734458 h 1213554"/>
                <a:gd name="connsiteX81" fmla="*/ 1439538 w 1800432"/>
                <a:gd name="connsiteY81" fmla="*/ 723441 h 1213554"/>
                <a:gd name="connsiteX82" fmla="*/ 1457899 w 1800432"/>
                <a:gd name="connsiteY82" fmla="*/ 701408 h 1213554"/>
                <a:gd name="connsiteX83" fmla="*/ 1468916 w 1800432"/>
                <a:gd name="connsiteY83" fmla="*/ 690391 h 1213554"/>
                <a:gd name="connsiteX84" fmla="*/ 1476260 w 1800432"/>
                <a:gd name="connsiteY84" fmla="*/ 679374 h 1213554"/>
                <a:gd name="connsiteX85" fmla="*/ 1487277 w 1800432"/>
                <a:gd name="connsiteY85" fmla="*/ 664685 h 1213554"/>
                <a:gd name="connsiteX86" fmla="*/ 1509311 w 1800432"/>
                <a:gd name="connsiteY86" fmla="*/ 646323 h 1213554"/>
                <a:gd name="connsiteX87" fmla="*/ 1557051 w 1800432"/>
                <a:gd name="connsiteY87" fmla="*/ 649996 h 1213554"/>
                <a:gd name="connsiteX88" fmla="*/ 1568068 w 1800432"/>
                <a:gd name="connsiteY88" fmla="*/ 657340 h 1213554"/>
                <a:gd name="connsiteX89" fmla="*/ 1579084 w 1800432"/>
                <a:gd name="connsiteY89" fmla="*/ 661013 h 1213554"/>
                <a:gd name="connsiteX90" fmla="*/ 1586429 w 1800432"/>
                <a:gd name="connsiteY90" fmla="*/ 672029 h 1213554"/>
                <a:gd name="connsiteX91" fmla="*/ 1597446 w 1800432"/>
                <a:gd name="connsiteY91" fmla="*/ 679374 h 1213554"/>
                <a:gd name="connsiteX92" fmla="*/ 1601118 w 1800432"/>
                <a:gd name="connsiteY92" fmla="*/ 712425 h 1213554"/>
                <a:gd name="connsiteX93" fmla="*/ 1597446 w 1800432"/>
                <a:gd name="connsiteY93" fmla="*/ 756492 h 1213554"/>
                <a:gd name="connsiteX94" fmla="*/ 1593774 w 1800432"/>
                <a:gd name="connsiteY94" fmla="*/ 778526 h 1213554"/>
                <a:gd name="connsiteX95" fmla="*/ 1597446 w 1800432"/>
                <a:gd name="connsiteY95" fmla="*/ 925417 h 1213554"/>
                <a:gd name="connsiteX96" fmla="*/ 1601118 w 1800432"/>
                <a:gd name="connsiteY96" fmla="*/ 936434 h 1213554"/>
                <a:gd name="connsiteX97" fmla="*/ 1604791 w 1800432"/>
                <a:gd name="connsiteY97" fmla="*/ 951123 h 1213554"/>
                <a:gd name="connsiteX98" fmla="*/ 1623152 w 1800432"/>
                <a:gd name="connsiteY98" fmla="*/ 976829 h 1213554"/>
                <a:gd name="connsiteX99" fmla="*/ 1634169 w 1800432"/>
                <a:gd name="connsiteY99" fmla="*/ 998863 h 1213554"/>
                <a:gd name="connsiteX100" fmla="*/ 1637841 w 1800432"/>
                <a:gd name="connsiteY100" fmla="*/ 1009880 h 1213554"/>
                <a:gd name="connsiteX101" fmla="*/ 1648858 w 1800432"/>
                <a:gd name="connsiteY101" fmla="*/ 1017225 h 1213554"/>
                <a:gd name="connsiteX102" fmla="*/ 1652530 w 1800432"/>
                <a:gd name="connsiteY102" fmla="*/ 1028241 h 1213554"/>
                <a:gd name="connsiteX103" fmla="*/ 1735662 w 1800432"/>
                <a:gd name="connsiteY103" fmla="*/ 1130423 h 1213554"/>
                <a:gd name="connsiteX104" fmla="*/ 1800432 w 1800432"/>
                <a:gd name="connsiteY104" fmla="*/ 1213554 h 1213554"/>
                <a:gd name="connsiteX0" fmla="*/ 66101 w 1766142"/>
                <a:gd name="connsiteY0" fmla="*/ 0 h 1194504"/>
                <a:gd name="connsiteX1" fmla="*/ 88135 w 1766142"/>
                <a:gd name="connsiteY1" fmla="*/ 14690 h 1194504"/>
                <a:gd name="connsiteX2" fmla="*/ 95480 w 1766142"/>
                <a:gd name="connsiteY2" fmla="*/ 25706 h 1194504"/>
                <a:gd name="connsiteX3" fmla="*/ 106497 w 1766142"/>
                <a:gd name="connsiteY3" fmla="*/ 33051 h 1194504"/>
                <a:gd name="connsiteX4" fmla="*/ 124858 w 1766142"/>
                <a:gd name="connsiteY4" fmla="*/ 55085 h 1194504"/>
                <a:gd name="connsiteX5" fmla="*/ 124858 w 1766142"/>
                <a:gd name="connsiteY5" fmla="*/ 95480 h 1194504"/>
                <a:gd name="connsiteX6" fmla="*/ 117513 w 1766142"/>
                <a:gd name="connsiteY6" fmla="*/ 106497 h 1194504"/>
                <a:gd name="connsiteX7" fmla="*/ 113841 w 1766142"/>
                <a:gd name="connsiteY7" fmla="*/ 117514 h 1194504"/>
                <a:gd name="connsiteX8" fmla="*/ 102824 w 1766142"/>
                <a:gd name="connsiteY8" fmla="*/ 121186 h 1194504"/>
                <a:gd name="connsiteX9" fmla="*/ 84463 w 1766142"/>
                <a:gd name="connsiteY9" fmla="*/ 124858 h 1194504"/>
                <a:gd name="connsiteX10" fmla="*/ 73446 w 1766142"/>
                <a:gd name="connsiteY10" fmla="*/ 135875 h 1194504"/>
                <a:gd name="connsiteX11" fmla="*/ 62429 w 1766142"/>
                <a:gd name="connsiteY11" fmla="*/ 143220 h 1194504"/>
                <a:gd name="connsiteX12" fmla="*/ 55084 w 1766142"/>
                <a:gd name="connsiteY12" fmla="*/ 157909 h 1194504"/>
                <a:gd name="connsiteX13" fmla="*/ 36723 w 1766142"/>
                <a:gd name="connsiteY13" fmla="*/ 179943 h 1194504"/>
                <a:gd name="connsiteX14" fmla="*/ 25706 w 1766142"/>
                <a:gd name="connsiteY14" fmla="*/ 205649 h 1194504"/>
                <a:gd name="connsiteX15" fmla="*/ 14689 w 1766142"/>
                <a:gd name="connsiteY15" fmla="*/ 216666 h 1194504"/>
                <a:gd name="connsiteX16" fmla="*/ 0 w 1766142"/>
                <a:gd name="connsiteY16" fmla="*/ 238699 h 1194504"/>
                <a:gd name="connsiteX17" fmla="*/ 3672 w 1766142"/>
                <a:gd name="connsiteY17" fmla="*/ 271750 h 1194504"/>
                <a:gd name="connsiteX18" fmla="*/ 7345 w 1766142"/>
                <a:gd name="connsiteY18" fmla="*/ 282767 h 1194504"/>
                <a:gd name="connsiteX19" fmla="*/ 25706 w 1766142"/>
                <a:gd name="connsiteY19" fmla="*/ 297456 h 1194504"/>
                <a:gd name="connsiteX20" fmla="*/ 36723 w 1766142"/>
                <a:gd name="connsiteY20" fmla="*/ 304800 h 1194504"/>
                <a:gd name="connsiteX21" fmla="*/ 47740 w 1766142"/>
                <a:gd name="connsiteY21" fmla="*/ 319490 h 1194504"/>
                <a:gd name="connsiteX22" fmla="*/ 58757 w 1766142"/>
                <a:gd name="connsiteY22" fmla="*/ 323162 h 1194504"/>
                <a:gd name="connsiteX23" fmla="*/ 88135 w 1766142"/>
                <a:gd name="connsiteY23" fmla="*/ 326834 h 1194504"/>
                <a:gd name="connsiteX24" fmla="*/ 165253 w 1766142"/>
                <a:gd name="connsiteY24" fmla="*/ 330506 h 1194504"/>
                <a:gd name="connsiteX25" fmla="*/ 187287 w 1766142"/>
                <a:gd name="connsiteY25" fmla="*/ 334179 h 1194504"/>
                <a:gd name="connsiteX26" fmla="*/ 224010 w 1766142"/>
                <a:gd name="connsiteY26" fmla="*/ 341523 h 1194504"/>
                <a:gd name="connsiteX27" fmla="*/ 352540 w 1766142"/>
                <a:gd name="connsiteY27" fmla="*/ 345196 h 1194504"/>
                <a:gd name="connsiteX28" fmla="*/ 363557 w 1766142"/>
                <a:gd name="connsiteY28" fmla="*/ 348868 h 1194504"/>
                <a:gd name="connsiteX29" fmla="*/ 385591 w 1766142"/>
                <a:gd name="connsiteY29" fmla="*/ 363557 h 1194504"/>
                <a:gd name="connsiteX30" fmla="*/ 392935 w 1766142"/>
                <a:gd name="connsiteY30" fmla="*/ 374574 h 1194504"/>
                <a:gd name="connsiteX31" fmla="*/ 414969 w 1766142"/>
                <a:gd name="connsiteY31" fmla="*/ 400280 h 1194504"/>
                <a:gd name="connsiteX32" fmla="*/ 418641 w 1766142"/>
                <a:gd name="connsiteY32" fmla="*/ 411297 h 1194504"/>
                <a:gd name="connsiteX33" fmla="*/ 437003 w 1766142"/>
                <a:gd name="connsiteY33" fmla="*/ 437003 h 1194504"/>
                <a:gd name="connsiteX34" fmla="*/ 448019 w 1766142"/>
                <a:gd name="connsiteY34" fmla="*/ 444347 h 1194504"/>
                <a:gd name="connsiteX35" fmla="*/ 462709 w 1766142"/>
                <a:gd name="connsiteY35" fmla="*/ 477398 h 1194504"/>
                <a:gd name="connsiteX36" fmla="*/ 466381 w 1766142"/>
                <a:gd name="connsiteY36" fmla="*/ 488415 h 1194504"/>
                <a:gd name="connsiteX37" fmla="*/ 481070 w 1766142"/>
                <a:gd name="connsiteY37" fmla="*/ 510449 h 1194504"/>
                <a:gd name="connsiteX38" fmla="*/ 499431 w 1766142"/>
                <a:gd name="connsiteY38" fmla="*/ 543499 h 1194504"/>
                <a:gd name="connsiteX39" fmla="*/ 506776 w 1766142"/>
                <a:gd name="connsiteY39" fmla="*/ 554516 h 1194504"/>
                <a:gd name="connsiteX40" fmla="*/ 532482 w 1766142"/>
                <a:gd name="connsiteY40" fmla="*/ 587567 h 1194504"/>
                <a:gd name="connsiteX41" fmla="*/ 539827 w 1766142"/>
                <a:gd name="connsiteY41" fmla="*/ 598584 h 1194504"/>
                <a:gd name="connsiteX42" fmla="*/ 572877 w 1766142"/>
                <a:gd name="connsiteY42" fmla="*/ 616945 h 1194504"/>
                <a:gd name="connsiteX43" fmla="*/ 583894 w 1766142"/>
                <a:gd name="connsiteY43" fmla="*/ 624290 h 1194504"/>
                <a:gd name="connsiteX44" fmla="*/ 716097 w 1766142"/>
                <a:gd name="connsiteY44" fmla="*/ 616945 h 1194504"/>
                <a:gd name="connsiteX45" fmla="*/ 727113 w 1766142"/>
                <a:gd name="connsiteY45" fmla="*/ 613273 h 1194504"/>
                <a:gd name="connsiteX46" fmla="*/ 745475 w 1766142"/>
                <a:gd name="connsiteY46" fmla="*/ 594911 h 1194504"/>
                <a:gd name="connsiteX47" fmla="*/ 767509 w 1766142"/>
                <a:gd name="connsiteY47" fmla="*/ 587567 h 1194504"/>
                <a:gd name="connsiteX48" fmla="*/ 778525 w 1766142"/>
                <a:gd name="connsiteY48" fmla="*/ 583894 h 1194504"/>
                <a:gd name="connsiteX49" fmla="*/ 796887 w 1766142"/>
                <a:gd name="connsiteY49" fmla="*/ 572878 h 1194504"/>
                <a:gd name="connsiteX50" fmla="*/ 833610 w 1766142"/>
                <a:gd name="connsiteY50" fmla="*/ 569205 h 1194504"/>
                <a:gd name="connsiteX51" fmla="*/ 851971 w 1766142"/>
                <a:gd name="connsiteY51" fmla="*/ 572878 h 1194504"/>
                <a:gd name="connsiteX52" fmla="*/ 862988 w 1766142"/>
                <a:gd name="connsiteY52" fmla="*/ 580222 h 1194504"/>
                <a:gd name="connsiteX53" fmla="*/ 896039 w 1766142"/>
                <a:gd name="connsiteY53" fmla="*/ 591239 h 1194504"/>
                <a:gd name="connsiteX54" fmla="*/ 910728 w 1766142"/>
                <a:gd name="connsiteY54" fmla="*/ 602256 h 1194504"/>
                <a:gd name="connsiteX55" fmla="*/ 940106 w 1766142"/>
                <a:gd name="connsiteY55" fmla="*/ 609600 h 1194504"/>
                <a:gd name="connsiteX56" fmla="*/ 958468 w 1766142"/>
                <a:gd name="connsiteY56" fmla="*/ 631634 h 1194504"/>
                <a:gd name="connsiteX57" fmla="*/ 969484 w 1766142"/>
                <a:gd name="connsiteY57" fmla="*/ 635306 h 1194504"/>
                <a:gd name="connsiteX58" fmla="*/ 995191 w 1766142"/>
                <a:gd name="connsiteY58" fmla="*/ 657340 h 1194504"/>
                <a:gd name="connsiteX59" fmla="*/ 1002535 w 1766142"/>
                <a:gd name="connsiteY59" fmla="*/ 668357 h 1194504"/>
                <a:gd name="connsiteX60" fmla="*/ 1039258 w 1766142"/>
                <a:gd name="connsiteY60" fmla="*/ 712425 h 1194504"/>
                <a:gd name="connsiteX61" fmla="*/ 1053947 w 1766142"/>
                <a:gd name="connsiteY61" fmla="*/ 734458 h 1194504"/>
                <a:gd name="connsiteX62" fmla="*/ 1061292 w 1766142"/>
                <a:gd name="connsiteY62" fmla="*/ 745475 h 1194504"/>
                <a:gd name="connsiteX63" fmla="*/ 1064964 w 1766142"/>
                <a:gd name="connsiteY63" fmla="*/ 756492 h 1194504"/>
                <a:gd name="connsiteX64" fmla="*/ 1079653 w 1766142"/>
                <a:gd name="connsiteY64" fmla="*/ 767509 h 1194504"/>
                <a:gd name="connsiteX65" fmla="*/ 1090670 w 1766142"/>
                <a:gd name="connsiteY65" fmla="*/ 778526 h 1194504"/>
                <a:gd name="connsiteX66" fmla="*/ 1098015 w 1766142"/>
                <a:gd name="connsiteY66" fmla="*/ 789543 h 1194504"/>
                <a:gd name="connsiteX67" fmla="*/ 1127393 w 1766142"/>
                <a:gd name="connsiteY67" fmla="*/ 804232 h 1194504"/>
                <a:gd name="connsiteX68" fmla="*/ 1149427 w 1766142"/>
                <a:gd name="connsiteY68" fmla="*/ 818921 h 1194504"/>
                <a:gd name="connsiteX69" fmla="*/ 1200839 w 1766142"/>
                <a:gd name="connsiteY69" fmla="*/ 829938 h 1194504"/>
                <a:gd name="connsiteX70" fmla="*/ 1215528 w 1766142"/>
                <a:gd name="connsiteY70" fmla="*/ 833610 h 1194504"/>
                <a:gd name="connsiteX71" fmla="*/ 1248578 w 1766142"/>
                <a:gd name="connsiteY71" fmla="*/ 837282 h 1194504"/>
                <a:gd name="connsiteX72" fmla="*/ 1274284 w 1766142"/>
                <a:gd name="connsiteY72" fmla="*/ 844627 h 1194504"/>
                <a:gd name="connsiteX73" fmla="*/ 1288974 w 1766142"/>
                <a:gd name="connsiteY73" fmla="*/ 848299 h 1194504"/>
                <a:gd name="connsiteX74" fmla="*/ 1377109 w 1766142"/>
                <a:gd name="connsiteY74" fmla="*/ 844627 h 1194504"/>
                <a:gd name="connsiteX75" fmla="*/ 1388125 w 1766142"/>
                <a:gd name="connsiteY75" fmla="*/ 833610 h 1194504"/>
                <a:gd name="connsiteX76" fmla="*/ 1395470 w 1766142"/>
                <a:gd name="connsiteY76" fmla="*/ 811576 h 1194504"/>
                <a:gd name="connsiteX77" fmla="*/ 1402815 w 1766142"/>
                <a:gd name="connsiteY77" fmla="*/ 789543 h 1194504"/>
                <a:gd name="connsiteX78" fmla="*/ 1406487 w 1766142"/>
                <a:gd name="connsiteY78" fmla="*/ 778526 h 1194504"/>
                <a:gd name="connsiteX79" fmla="*/ 1417504 w 1766142"/>
                <a:gd name="connsiteY79" fmla="*/ 756492 h 1194504"/>
                <a:gd name="connsiteX80" fmla="*/ 1432193 w 1766142"/>
                <a:gd name="connsiteY80" fmla="*/ 734458 h 1194504"/>
                <a:gd name="connsiteX81" fmla="*/ 1439538 w 1766142"/>
                <a:gd name="connsiteY81" fmla="*/ 723441 h 1194504"/>
                <a:gd name="connsiteX82" fmla="*/ 1457899 w 1766142"/>
                <a:gd name="connsiteY82" fmla="*/ 701408 h 1194504"/>
                <a:gd name="connsiteX83" fmla="*/ 1468916 w 1766142"/>
                <a:gd name="connsiteY83" fmla="*/ 690391 h 1194504"/>
                <a:gd name="connsiteX84" fmla="*/ 1476260 w 1766142"/>
                <a:gd name="connsiteY84" fmla="*/ 679374 h 1194504"/>
                <a:gd name="connsiteX85" fmla="*/ 1487277 w 1766142"/>
                <a:gd name="connsiteY85" fmla="*/ 664685 h 1194504"/>
                <a:gd name="connsiteX86" fmla="*/ 1509311 w 1766142"/>
                <a:gd name="connsiteY86" fmla="*/ 646323 h 1194504"/>
                <a:gd name="connsiteX87" fmla="*/ 1557051 w 1766142"/>
                <a:gd name="connsiteY87" fmla="*/ 649996 h 1194504"/>
                <a:gd name="connsiteX88" fmla="*/ 1568068 w 1766142"/>
                <a:gd name="connsiteY88" fmla="*/ 657340 h 1194504"/>
                <a:gd name="connsiteX89" fmla="*/ 1579084 w 1766142"/>
                <a:gd name="connsiteY89" fmla="*/ 661013 h 1194504"/>
                <a:gd name="connsiteX90" fmla="*/ 1586429 w 1766142"/>
                <a:gd name="connsiteY90" fmla="*/ 672029 h 1194504"/>
                <a:gd name="connsiteX91" fmla="*/ 1597446 w 1766142"/>
                <a:gd name="connsiteY91" fmla="*/ 679374 h 1194504"/>
                <a:gd name="connsiteX92" fmla="*/ 1601118 w 1766142"/>
                <a:gd name="connsiteY92" fmla="*/ 712425 h 1194504"/>
                <a:gd name="connsiteX93" fmla="*/ 1597446 w 1766142"/>
                <a:gd name="connsiteY93" fmla="*/ 756492 h 1194504"/>
                <a:gd name="connsiteX94" fmla="*/ 1593774 w 1766142"/>
                <a:gd name="connsiteY94" fmla="*/ 778526 h 1194504"/>
                <a:gd name="connsiteX95" fmla="*/ 1597446 w 1766142"/>
                <a:gd name="connsiteY95" fmla="*/ 925417 h 1194504"/>
                <a:gd name="connsiteX96" fmla="*/ 1601118 w 1766142"/>
                <a:gd name="connsiteY96" fmla="*/ 936434 h 1194504"/>
                <a:gd name="connsiteX97" fmla="*/ 1604791 w 1766142"/>
                <a:gd name="connsiteY97" fmla="*/ 951123 h 1194504"/>
                <a:gd name="connsiteX98" fmla="*/ 1623152 w 1766142"/>
                <a:gd name="connsiteY98" fmla="*/ 976829 h 1194504"/>
                <a:gd name="connsiteX99" fmla="*/ 1634169 w 1766142"/>
                <a:gd name="connsiteY99" fmla="*/ 998863 h 1194504"/>
                <a:gd name="connsiteX100" fmla="*/ 1637841 w 1766142"/>
                <a:gd name="connsiteY100" fmla="*/ 1009880 h 1194504"/>
                <a:gd name="connsiteX101" fmla="*/ 1648858 w 1766142"/>
                <a:gd name="connsiteY101" fmla="*/ 1017225 h 1194504"/>
                <a:gd name="connsiteX102" fmla="*/ 1652530 w 1766142"/>
                <a:gd name="connsiteY102" fmla="*/ 1028241 h 1194504"/>
                <a:gd name="connsiteX103" fmla="*/ 1735662 w 1766142"/>
                <a:gd name="connsiteY103" fmla="*/ 1130423 h 1194504"/>
                <a:gd name="connsiteX104" fmla="*/ 1766142 w 1766142"/>
                <a:gd name="connsiteY104" fmla="*/ 1194504 h 1194504"/>
                <a:gd name="connsiteX0" fmla="*/ 66101 w 1792812"/>
                <a:gd name="connsiteY0" fmla="*/ 0 h 1175454"/>
                <a:gd name="connsiteX1" fmla="*/ 88135 w 1792812"/>
                <a:gd name="connsiteY1" fmla="*/ 14690 h 1175454"/>
                <a:gd name="connsiteX2" fmla="*/ 95480 w 1792812"/>
                <a:gd name="connsiteY2" fmla="*/ 25706 h 1175454"/>
                <a:gd name="connsiteX3" fmla="*/ 106497 w 1792812"/>
                <a:gd name="connsiteY3" fmla="*/ 33051 h 1175454"/>
                <a:gd name="connsiteX4" fmla="*/ 124858 w 1792812"/>
                <a:gd name="connsiteY4" fmla="*/ 55085 h 1175454"/>
                <a:gd name="connsiteX5" fmla="*/ 124858 w 1792812"/>
                <a:gd name="connsiteY5" fmla="*/ 95480 h 1175454"/>
                <a:gd name="connsiteX6" fmla="*/ 117513 w 1792812"/>
                <a:gd name="connsiteY6" fmla="*/ 106497 h 1175454"/>
                <a:gd name="connsiteX7" fmla="*/ 113841 w 1792812"/>
                <a:gd name="connsiteY7" fmla="*/ 117514 h 1175454"/>
                <a:gd name="connsiteX8" fmla="*/ 102824 w 1792812"/>
                <a:gd name="connsiteY8" fmla="*/ 121186 h 1175454"/>
                <a:gd name="connsiteX9" fmla="*/ 84463 w 1792812"/>
                <a:gd name="connsiteY9" fmla="*/ 124858 h 1175454"/>
                <a:gd name="connsiteX10" fmla="*/ 73446 w 1792812"/>
                <a:gd name="connsiteY10" fmla="*/ 135875 h 1175454"/>
                <a:gd name="connsiteX11" fmla="*/ 62429 w 1792812"/>
                <a:gd name="connsiteY11" fmla="*/ 143220 h 1175454"/>
                <a:gd name="connsiteX12" fmla="*/ 55084 w 1792812"/>
                <a:gd name="connsiteY12" fmla="*/ 157909 h 1175454"/>
                <a:gd name="connsiteX13" fmla="*/ 36723 w 1792812"/>
                <a:gd name="connsiteY13" fmla="*/ 179943 h 1175454"/>
                <a:gd name="connsiteX14" fmla="*/ 25706 w 1792812"/>
                <a:gd name="connsiteY14" fmla="*/ 205649 h 1175454"/>
                <a:gd name="connsiteX15" fmla="*/ 14689 w 1792812"/>
                <a:gd name="connsiteY15" fmla="*/ 216666 h 1175454"/>
                <a:gd name="connsiteX16" fmla="*/ 0 w 1792812"/>
                <a:gd name="connsiteY16" fmla="*/ 238699 h 1175454"/>
                <a:gd name="connsiteX17" fmla="*/ 3672 w 1792812"/>
                <a:gd name="connsiteY17" fmla="*/ 271750 h 1175454"/>
                <a:gd name="connsiteX18" fmla="*/ 7345 w 1792812"/>
                <a:gd name="connsiteY18" fmla="*/ 282767 h 1175454"/>
                <a:gd name="connsiteX19" fmla="*/ 25706 w 1792812"/>
                <a:gd name="connsiteY19" fmla="*/ 297456 h 1175454"/>
                <a:gd name="connsiteX20" fmla="*/ 36723 w 1792812"/>
                <a:gd name="connsiteY20" fmla="*/ 304800 h 1175454"/>
                <a:gd name="connsiteX21" fmla="*/ 47740 w 1792812"/>
                <a:gd name="connsiteY21" fmla="*/ 319490 h 1175454"/>
                <a:gd name="connsiteX22" fmla="*/ 58757 w 1792812"/>
                <a:gd name="connsiteY22" fmla="*/ 323162 h 1175454"/>
                <a:gd name="connsiteX23" fmla="*/ 88135 w 1792812"/>
                <a:gd name="connsiteY23" fmla="*/ 326834 h 1175454"/>
                <a:gd name="connsiteX24" fmla="*/ 165253 w 1792812"/>
                <a:gd name="connsiteY24" fmla="*/ 330506 h 1175454"/>
                <a:gd name="connsiteX25" fmla="*/ 187287 w 1792812"/>
                <a:gd name="connsiteY25" fmla="*/ 334179 h 1175454"/>
                <a:gd name="connsiteX26" fmla="*/ 224010 w 1792812"/>
                <a:gd name="connsiteY26" fmla="*/ 341523 h 1175454"/>
                <a:gd name="connsiteX27" fmla="*/ 352540 w 1792812"/>
                <a:gd name="connsiteY27" fmla="*/ 345196 h 1175454"/>
                <a:gd name="connsiteX28" fmla="*/ 363557 w 1792812"/>
                <a:gd name="connsiteY28" fmla="*/ 348868 h 1175454"/>
                <a:gd name="connsiteX29" fmla="*/ 385591 w 1792812"/>
                <a:gd name="connsiteY29" fmla="*/ 363557 h 1175454"/>
                <a:gd name="connsiteX30" fmla="*/ 392935 w 1792812"/>
                <a:gd name="connsiteY30" fmla="*/ 374574 h 1175454"/>
                <a:gd name="connsiteX31" fmla="*/ 414969 w 1792812"/>
                <a:gd name="connsiteY31" fmla="*/ 400280 h 1175454"/>
                <a:gd name="connsiteX32" fmla="*/ 418641 w 1792812"/>
                <a:gd name="connsiteY32" fmla="*/ 411297 h 1175454"/>
                <a:gd name="connsiteX33" fmla="*/ 437003 w 1792812"/>
                <a:gd name="connsiteY33" fmla="*/ 437003 h 1175454"/>
                <a:gd name="connsiteX34" fmla="*/ 448019 w 1792812"/>
                <a:gd name="connsiteY34" fmla="*/ 444347 h 1175454"/>
                <a:gd name="connsiteX35" fmla="*/ 462709 w 1792812"/>
                <a:gd name="connsiteY35" fmla="*/ 477398 h 1175454"/>
                <a:gd name="connsiteX36" fmla="*/ 466381 w 1792812"/>
                <a:gd name="connsiteY36" fmla="*/ 488415 h 1175454"/>
                <a:gd name="connsiteX37" fmla="*/ 481070 w 1792812"/>
                <a:gd name="connsiteY37" fmla="*/ 510449 h 1175454"/>
                <a:gd name="connsiteX38" fmla="*/ 499431 w 1792812"/>
                <a:gd name="connsiteY38" fmla="*/ 543499 h 1175454"/>
                <a:gd name="connsiteX39" fmla="*/ 506776 w 1792812"/>
                <a:gd name="connsiteY39" fmla="*/ 554516 h 1175454"/>
                <a:gd name="connsiteX40" fmla="*/ 532482 w 1792812"/>
                <a:gd name="connsiteY40" fmla="*/ 587567 h 1175454"/>
                <a:gd name="connsiteX41" fmla="*/ 539827 w 1792812"/>
                <a:gd name="connsiteY41" fmla="*/ 598584 h 1175454"/>
                <a:gd name="connsiteX42" fmla="*/ 572877 w 1792812"/>
                <a:gd name="connsiteY42" fmla="*/ 616945 h 1175454"/>
                <a:gd name="connsiteX43" fmla="*/ 583894 w 1792812"/>
                <a:gd name="connsiteY43" fmla="*/ 624290 h 1175454"/>
                <a:gd name="connsiteX44" fmla="*/ 716097 w 1792812"/>
                <a:gd name="connsiteY44" fmla="*/ 616945 h 1175454"/>
                <a:gd name="connsiteX45" fmla="*/ 727113 w 1792812"/>
                <a:gd name="connsiteY45" fmla="*/ 613273 h 1175454"/>
                <a:gd name="connsiteX46" fmla="*/ 745475 w 1792812"/>
                <a:gd name="connsiteY46" fmla="*/ 594911 h 1175454"/>
                <a:gd name="connsiteX47" fmla="*/ 767509 w 1792812"/>
                <a:gd name="connsiteY47" fmla="*/ 587567 h 1175454"/>
                <a:gd name="connsiteX48" fmla="*/ 778525 w 1792812"/>
                <a:gd name="connsiteY48" fmla="*/ 583894 h 1175454"/>
                <a:gd name="connsiteX49" fmla="*/ 796887 w 1792812"/>
                <a:gd name="connsiteY49" fmla="*/ 572878 h 1175454"/>
                <a:gd name="connsiteX50" fmla="*/ 833610 w 1792812"/>
                <a:gd name="connsiteY50" fmla="*/ 569205 h 1175454"/>
                <a:gd name="connsiteX51" fmla="*/ 851971 w 1792812"/>
                <a:gd name="connsiteY51" fmla="*/ 572878 h 1175454"/>
                <a:gd name="connsiteX52" fmla="*/ 862988 w 1792812"/>
                <a:gd name="connsiteY52" fmla="*/ 580222 h 1175454"/>
                <a:gd name="connsiteX53" fmla="*/ 896039 w 1792812"/>
                <a:gd name="connsiteY53" fmla="*/ 591239 h 1175454"/>
                <a:gd name="connsiteX54" fmla="*/ 910728 w 1792812"/>
                <a:gd name="connsiteY54" fmla="*/ 602256 h 1175454"/>
                <a:gd name="connsiteX55" fmla="*/ 940106 w 1792812"/>
                <a:gd name="connsiteY55" fmla="*/ 609600 h 1175454"/>
                <a:gd name="connsiteX56" fmla="*/ 958468 w 1792812"/>
                <a:gd name="connsiteY56" fmla="*/ 631634 h 1175454"/>
                <a:gd name="connsiteX57" fmla="*/ 969484 w 1792812"/>
                <a:gd name="connsiteY57" fmla="*/ 635306 h 1175454"/>
                <a:gd name="connsiteX58" fmla="*/ 995191 w 1792812"/>
                <a:gd name="connsiteY58" fmla="*/ 657340 h 1175454"/>
                <a:gd name="connsiteX59" fmla="*/ 1002535 w 1792812"/>
                <a:gd name="connsiteY59" fmla="*/ 668357 h 1175454"/>
                <a:gd name="connsiteX60" fmla="*/ 1039258 w 1792812"/>
                <a:gd name="connsiteY60" fmla="*/ 712425 h 1175454"/>
                <a:gd name="connsiteX61" fmla="*/ 1053947 w 1792812"/>
                <a:gd name="connsiteY61" fmla="*/ 734458 h 1175454"/>
                <a:gd name="connsiteX62" fmla="*/ 1061292 w 1792812"/>
                <a:gd name="connsiteY62" fmla="*/ 745475 h 1175454"/>
                <a:gd name="connsiteX63" fmla="*/ 1064964 w 1792812"/>
                <a:gd name="connsiteY63" fmla="*/ 756492 h 1175454"/>
                <a:gd name="connsiteX64" fmla="*/ 1079653 w 1792812"/>
                <a:gd name="connsiteY64" fmla="*/ 767509 h 1175454"/>
                <a:gd name="connsiteX65" fmla="*/ 1090670 w 1792812"/>
                <a:gd name="connsiteY65" fmla="*/ 778526 h 1175454"/>
                <a:gd name="connsiteX66" fmla="*/ 1098015 w 1792812"/>
                <a:gd name="connsiteY66" fmla="*/ 789543 h 1175454"/>
                <a:gd name="connsiteX67" fmla="*/ 1127393 w 1792812"/>
                <a:gd name="connsiteY67" fmla="*/ 804232 h 1175454"/>
                <a:gd name="connsiteX68" fmla="*/ 1149427 w 1792812"/>
                <a:gd name="connsiteY68" fmla="*/ 818921 h 1175454"/>
                <a:gd name="connsiteX69" fmla="*/ 1200839 w 1792812"/>
                <a:gd name="connsiteY69" fmla="*/ 829938 h 1175454"/>
                <a:gd name="connsiteX70" fmla="*/ 1215528 w 1792812"/>
                <a:gd name="connsiteY70" fmla="*/ 833610 h 1175454"/>
                <a:gd name="connsiteX71" fmla="*/ 1248578 w 1792812"/>
                <a:gd name="connsiteY71" fmla="*/ 837282 h 1175454"/>
                <a:gd name="connsiteX72" fmla="*/ 1274284 w 1792812"/>
                <a:gd name="connsiteY72" fmla="*/ 844627 h 1175454"/>
                <a:gd name="connsiteX73" fmla="*/ 1288974 w 1792812"/>
                <a:gd name="connsiteY73" fmla="*/ 848299 h 1175454"/>
                <a:gd name="connsiteX74" fmla="*/ 1377109 w 1792812"/>
                <a:gd name="connsiteY74" fmla="*/ 844627 h 1175454"/>
                <a:gd name="connsiteX75" fmla="*/ 1388125 w 1792812"/>
                <a:gd name="connsiteY75" fmla="*/ 833610 h 1175454"/>
                <a:gd name="connsiteX76" fmla="*/ 1395470 w 1792812"/>
                <a:gd name="connsiteY76" fmla="*/ 811576 h 1175454"/>
                <a:gd name="connsiteX77" fmla="*/ 1402815 w 1792812"/>
                <a:gd name="connsiteY77" fmla="*/ 789543 h 1175454"/>
                <a:gd name="connsiteX78" fmla="*/ 1406487 w 1792812"/>
                <a:gd name="connsiteY78" fmla="*/ 778526 h 1175454"/>
                <a:gd name="connsiteX79" fmla="*/ 1417504 w 1792812"/>
                <a:gd name="connsiteY79" fmla="*/ 756492 h 1175454"/>
                <a:gd name="connsiteX80" fmla="*/ 1432193 w 1792812"/>
                <a:gd name="connsiteY80" fmla="*/ 734458 h 1175454"/>
                <a:gd name="connsiteX81" fmla="*/ 1439538 w 1792812"/>
                <a:gd name="connsiteY81" fmla="*/ 723441 h 1175454"/>
                <a:gd name="connsiteX82" fmla="*/ 1457899 w 1792812"/>
                <a:gd name="connsiteY82" fmla="*/ 701408 h 1175454"/>
                <a:gd name="connsiteX83" fmla="*/ 1468916 w 1792812"/>
                <a:gd name="connsiteY83" fmla="*/ 690391 h 1175454"/>
                <a:gd name="connsiteX84" fmla="*/ 1476260 w 1792812"/>
                <a:gd name="connsiteY84" fmla="*/ 679374 h 1175454"/>
                <a:gd name="connsiteX85" fmla="*/ 1487277 w 1792812"/>
                <a:gd name="connsiteY85" fmla="*/ 664685 h 1175454"/>
                <a:gd name="connsiteX86" fmla="*/ 1509311 w 1792812"/>
                <a:gd name="connsiteY86" fmla="*/ 646323 h 1175454"/>
                <a:gd name="connsiteX87" fmla="*/ 1557051 w 1792812"/>
                <a:gd name="connsiteY87" fmla="*/ 649996 h 1175454"/>
                <a:gd name="connsiteX88" fmla="*/ 1568068 w 1792812"/>
                <a:gd name="connsiteY88" fmla="*/ 657340 h 1175454"/>
                <a:gd name="connsiteX89" fmla="*/ 1579084 w 1792812"/>
                <a:gd name="connsiteY89" fmla="*/ 661013 h 1175454"/>
                <a:gd name="connsiteX90" fmla="*/ 1586429 w 1792812"/>
                <a:gd name="connsiteY90" fmla="*/ 672029 h 1175454"/>
                <a:gd name="connsiteX91" fmla="*/ 1597446 w 1792812"/>
                <a:gd name="connsiteY91" fmla="*/ 679374 h 1175454"/>
                <a:gd name="connsiteX92" fmla="*/ 1601118 w 1792812"/>
                <a:gd name="connsiteY92" fmla="*/ 712425 h 1175454"/>
                <a:gd name="connsiteX93" fmla="*/ 1597446 w 1792812"/>
                <a:gd name="connsiteY93" fmla="*/ 756492 h 1175454"/>
                <a:gd name="connsiteX94" fmla="*/ 1593774 w 1792812"/>
                <a:gd name="connsiteY94" fmla="*/ 778526 h 1175454"/>
                <a:gd name="connsiteX95" fmla="*/ 1597446 w 1792812"/>
                <a:gd name="connsiteY95" fmla="*/ 925417 h 1175454"/>
                <a:gd name="connsiteX96" fmla="*/ 1601118 w 1792812"/>
                <a:gd name="connsiteY96" fmla="*/ 936434 h 1175454"/>
                <a:gd name="connsiteX97" fmla="*/ 1604791 w 1792812"/>
                <a:gd name="connsiteY97" fmla="*/ 951123 h 1175454"/>
                <a:gd name="connsiteX98" fmla="*/ 1623152 w 1792812"/>
                <a:gd name="connsiteY98" fmla="*/ 976829 h 1175454"/>
                <a:gd name="connsiteX99" fmla="*/ 1634169 w 1792812"/>
                <a:gd name="connsiteY99" fmla="*/ 998863 h 1175454"/>
                <a:gd name="connsiteX100" fmla="*/ 1637841 w 1792812"/>
                <a:gd name="connsiteY100" fmla="*/ 1009880 h 1175454"/>
                <a:gd name="connsiteX101" fmla="*/ 1648858 w 1792812"/>
                <a:gd name="connsiteY101" fmla="*/ 1017225 h 1175454"/>
                <a:gd name="connsiteX102" fmla="*/ 1652530 w 1792812"/>
                <a:gd name="connsiteY102" fmla="*/ 1028241 h 1175454"/>
                <a:gd name="connsiteX103" fmla="*/ 1735662 w 1792812"/>
                <a:gd name="connsiteY103" fmla="*/ 1130423 h 1175454"/>
                <a:gd name="connsiteX104" fmla="*/ 1792812 w 1792812"/>
                <a:gd name="connsiteY104" fmla="*/ 1175454 h 1175454"/>
                <a:gd name="connsiteX0" fmla="*/ 66101 w 1792812"/>
                <a:gd name="connsiteY0" fmla="*/ 0 h 1175454"/>
                <a:gd name="connsiteX1" fmla="*/ 88135 w 1792812"/>
                <a:gd name="connsiteY1" fmla="*/ 14690 h 1175454"/>
                <a:gd name="connsiteX2" fmla="*/ 95480 w 1792812"/>
                <a:gd name="connsiteY2" fmla="*/ 25706 h 1175454"/>
                <a:gd name="connsiteX3" fmla="*/ 106497 w 1792812"/>
                <a:gd name="connsiteY3" fmla="*/ 33051 h 1175454"/>
                <a:gd name="connsiteX4" fmla="*/ 124858 w 1792812"/>
                <a:gd name="connsiteY4" fmla="*/ 55085 h 1175454"/>
                <a:gd name="connsiteX5" fmla="*/ 124858 w 1792812"/>
                <a:gd name="connsiteY5" fmla="*/ 95480 h 1175454"/>
                <a:gd name="connsiteX6" fmla="*/ 117513 w 1792812"/>
                <a:gd name="connsiteY6" fmla="*/ 106497 h 1175454"/>
                <a:gd name="connsiteX7" fmla="*/ 113841 w 1792812"/>
                <a:gd name="connsiteY7" fmla="*/ 117514 h 1175454"/>
                <a:gd name="connsiteX8" fmla="*/ 102824 w 1792812"/>
                <a:gd name="connsiteY8" fmla="*/ 121186 h 1175454"/>
                <a:gd name="connsiteX9" fmla="*/ 84463 w 1792812"/>
                <a:gd name="connsiteY9" fmla="*/ 124858 h 1175454"/>
                <a:gd name="connsiteX10" fmla="*/ 73446 w 1792812"/>
                <a:gd name="connsiteY10" fmla="*/ 135875 h 1175454"/>
                <a:gd name="connsiteX11" fmla="*/ 62429 w 1792812"/>
                <a:gd name="connsiteY11" fmla="*/ 143220 h 1175454"/>
                <a:gd name="connsiteX12" fmla="*/ 55084 w 1792812"/>
                <a:gd name="connsiteY12" fmla="*/ 157909 h 1175454"/>
                <a:gd name="connsiteX13" fmla="*/ 36723 w 1792812"/>
                <a:gd name="connsiteY13" fmla="*/ 179943 h 1175454"/>
                <a:gd name="connsiteX14" fmla="*/ 25706 w 1792812"/>
                <a:gd name="connsiteY14" fmla="*/ 205649 h 1175454"/>
                <a:gd name="connsiteX15" fmla="*/ 14689 w 1792812"/>
                <a:gd name="connsiteY15" fmla="*/ 216666 h 1175454"/>
                <a:gd name="connsiteX16" fmla="*/ 0 w 1792812"/>
                <a:gd name="connsiteY16" fmla="*/ 238699 h 1175454"/>
                <a:gd name="connsiteX17" fmla="*/ 3672 w 1792812"/>
                <a:gd name="connsiteY17" fmla="*/ 271750 h 1175454"/>
                <a:gd name="connsiteX18" fmla="*/ 7345 w 1792812"/>
                <a:gd name="connsiteY18" fmla="*/ 282767 h 1175454"/>
                <a:gd name="connsiteX19" fmla="*/ 25706 w 1792812"/>
                <a:gd name="connsiteY19" fmla="*/ 297456 h 1175454"/>
                <a:gd name="connsiteX20" fmla="*/ 36723 w 1792812"/>
                <a:gd name="connsiteY20" fmla="*/ 304800 h 1175454"/>
                <a:gd name="connsiteX21" fmla="*/ 47740 w 1792812"/>
                <a:gd name="connsiteY21" fmla="*/ 319490 h 1175454"/>
                <a:gd name="connsiteX22" fmla="*/ 58757 w 1792812"/>
                <a:gd name="connsiteY22" fmla="*/ 323162 h 1175454"/>
                <a:gd name="connsiteX23" fmla="*/ 88135 w 1792812"/>
                <a:gd name="connsiteY23" fmla="*/ 326834 h 1175454"/>
                <a:gd name="connsiteX24" fmla="*/ 165253 w 1792812"/>
                <a:gd name="connsiteY24" fmla="*/ 330506 h 1175454"/>
                <a:gd name="connsiteX25" fmla="*/ 187287 w 1792812"/>
                <a:gd name="connsiteY25" fmla="*/ 334179 h 1175454"/>
                <a:gd name="connsiteX26" fmla="*/ 224010 w 1792812"/>
                <a:gd name="connsiteY26" fmla="*/ 341523 h 1175454"/>
                <a:gd name="connsiteX27" fmla="*/ 352540 w 1792812"/>
                <a:gd name="connsiteY27" fmla="*/ 345196 h 1175454"/>
                <a:gd name="connsiteX28" fmla="*/ 363557 w 1792812"/>
                <a:gd name="connsiteY28" fmla="*/ 348868 h 1175454"/>
                <a:gd name="connsiteX29" fmla="*/ 385591 w 1792812"/>
                <a:gd name="connsiteY29" fmla="*/ 363557 h 1175454"/>
                <a:gd name="connsiteX30" fmla="*/ 392935 w 1792812"/>
                <a:gd name="connsiteY30" fmla="*/ 374574 h 1175454"/>
                <a:gd name="connsiteX31" fmla="*/ 414969 w 1792812"/>
                <a:gd name="connsiteY31" fmla="*/ 400280 h 1175454"/>
                <a:gd name="connsiteX32" fmla="*/ 418641 w 1792812"/>
                <a:gd name="connsiteY32" fmla="*/ 411297 h 1175454"/>
                <a:gd name="connsiteX33" fmla="*/ 437003 w 1792812"/>
                <a:gd name="connsiteY33" fmla="*/ 437003 h 1175454"/>
                <a:gd name="connsiteX34" fmla="*/ 448019 w 1792812"/>
                <a:gd name="connsiteY34" fmla="*/ 444347 h 1175454"/>
                <a:gd name="connsiteX35" fmla="*/ 462709 w 1792812"/>
                <a:gd name="connsiteY35" fmla="*/ 477398 h 1175454"/>
                <a:gd name="connsiteX36" fmla="*/ 466381 w 1792812"/>
                <a:gd name="connsiteY36" fmla="*/ 488415 h 1175454"/>
                <a:gd name="connsiteX37" fmla="*/ 481070 w 1792812"/>
                <a:gd name="connsiteY37" fmla="*/ 510449 h 1175454"/>
                <a:gd name="connsiteX38" fmla="*/ 499431 w 1792812"/>
                <a:gd name="connsiteY38" fmla="*/ 543499 h 1175454"/>
                <a:gd name="connsiteX39" fmla="*/ 506776 w 1792812"/>
                <a:gd name="connsiteY39" fmla="*/ 554516 h 1175454"/>
                <a:gd name="connsiteX40" fmla="*/ 532482 w 1792812"/>
                <a:gd name="connsiteY40" fmla="*/ 587567 h 1175454"/>
                <a:gd name="connsiteX41" fmla="*/ 539827 w 1792812"/>
                <a:gd name="connsiteY41" fmla="*/ 598584 h 1175454"/>
                <a:gd name="connsiteX42" fmla="*/ 572877 w 1792812"/>
                <a:gd name="connsiteY42" fmla="*/ 616945 h 1175454"/>
                <a:gd name="connsiteX43" fmla="*/ 583894 w 1792812"/>
                <a:gd name="connsiteY43" fmla="*/ 624290 h 1175454"/>
                <a:gd name="connsiteX44" fmla="*/ 716097 w 1792812"/>
                <a:gd name="connsiteY44" fmla="*/ 616945 h 1175454"/>
                <a:gd name="connsiteX45" fmla="*/ 727113 w 1792812"/>
                <a:gd name="connsiteY45" fmla="*/ 613273 h 1175454"/>
                <a:gd name="connsiteX46" fmla="*/ 745475 w 1792812"/>
                <a:gd name="connsiteY46" fmla="*/ 594911 h 1175454"/>
                <a:gd name="connsiteX47" fmla="*/ 767509 w 1792812"/>
                <a:gd name="connsiteY47" fmla="*/ 587567 h 1175454"/>
                <a:gd name="connsiteX48" fmla="*/ 778525 w 1792812"/>
                <a:gd name="connsiteY48" fmla="*/ 583894 h 1175454"/>
                <a:gd name="connsiteX49" fmla="*/ 796887 w 1792812"/>
                <a:gd name="connsiteY49" fmla="*/ 572878 h 1175454"/>
                <a:gd name="connsiteX50" fmla="*/ 833610 w 1792812"/>
                <a:gd name="connsiteY50" fmla="*/ 569205 h 1175454"/>
                <a:gd name="connsiteX51" fmla="*/ 851971 w 1792812"/>
                <a:gd name="connsiteY51" fmla="*/ 572878 h 1175454"/>
                <a:gd name="connsiteX52" fmla="*/ 862988 w 1792812"/>
                <a:gd name="connsiteY52" fmla="*/ 580222 h 1175454"/>
                <a:gd name="connsiteX53" fmla="*/ 896039 w 1792812"/>
                <a:gd name="connsiteY53" fmla="*/ 591239 h 1175454"/>
                <a:gd name="connsiteX54" fmla="*/ 910728 w 1792812"/>
                <a:gd name="connsiteY54" fmla="*/ 602256 h 1175454"/>
                <a:gd name="connsiteX55" fmla="*/ 940106 w 1792812"/>
                <a:gd name="connsiteY55" fmla="*/ 609600 h 1175454"/>
                <a:gd name="connsiteX56" fmla="*/ 958468 w 1792812"/>
                <a:gd name="connsiteY56" fmla="*/ 631634 h 1175454"/>
                <a:gd name="connsiteX57" fmla="*/ 969484 w 1792812"/>
                <a:gd name="connsiteY57" fmla="*/ 635306 h 1175454"/>
                <a:gd name="connsiteX58" fmla="*/ 995191 w 1792812"/>
                <a:gd name="connsiteY58" fmla="*/ 657340 h 1175454"/>
                <a:gd name="connsiteX59" fmla="*/ 1002535 w 1792812"/>
                <a:gd name="connsiteY59" fmla="*/ 668357 h 1175454"/>
                <a:gd name="connsiteX60" fmla="*/ 1039258 w 1792812"/>
                <a:gd name="connsiteY60" fmla="*/ 712425 h 1175454"/>
                <a:gd name="connsiteX61" fmla="*/ 1053947 w 1792812"/>
                <a:gd name="connsiteY61" fmla="*/ 734458 h 1175454"/>
                <a:gd name="connsiteX62" fmla="*/ 1061292 w 1792812"/>
                <a:gd name="connsiteY62" fmla="*/ 745475 h 1175454"/>
                <a:gd name="connsiteX63" fmla="*/ 1064964 w 1792812"/>
                <a:gd name="connsiteY63" fmla="*/ 756492 h 1175454"/>
                <a:gd name="connsiteX64" fmla="*/ 1079653 w 1792812"/>
                <a:gd name="connsiteY64" fmla="*/ 767509 h 1175454"/>
                <a:gd name="connsiteX65" fmla="*/ 1090670 w 1792812"/>
                <a:gd name="connsiteY65" fmla="*/ 778526 h 1175454"/>
                <a:gd name="connsiteX66" fmla="*/ 1098015 w 1792812"/>
                <a:gd name="connsiteY66" fmla="*/ 789543 h 1175454"/>
                <a:gd name="connsiteX67" fmla="*/ 1127393 w 1792812"/>
                <a:gd name="connsiteY67" fmla="*/ 804232 h 1175454"/>
                <a:gd name="connsiteX68" fmla="*/ 1149427 w 1792812"/>
                <a:gd name="connsiteY68" fmla="*/ 818921 h 1175454"/>
                <a:gd name="connsiteX69" fmla="*/ 1200839 w 1792812"/>
                <a:gd name="connsiteY69" fmla="*/ 829938 h 1175454"/>
                <a:gd name="connsiteX70" fmla="*/ 1215528 w 1792812"/>
                <a:gd name="connsiteY70" fmla="*/ 833610 h 1175454"/>
                <a:gd name="connsiteX71" fmla="*/ 1248578 w 1792812"/>
                <a:gd name="connsiteY71" fmla="*/ 837282 h 1175454"/>
                <a:gd name="connsiteX72" fmla="*/ 1274284 w 1792812"/>
                <a:gd name="connsiteY72" fmla="*/ 844627 h 1175454"/>
                <a:gd name="connsiteX73" fmla="*/ 1288974 w 1792812"/>
                <a:gd name="connsiteY73" fmla="*/ 848299 h 1175454"/>
                <a:gd name="connsiteX74" fmla="*/ 1377109 w 1792812"/>
                <a:gd name="connsiteY74" fmla="*/ 844627 h 1175454"/>
                <a:gd name="connsiteX75" fmla="*/ 1388125 w 1792812"/>
                <a:gd name="connsiteY75" fmla="*/ 833610 h 1175454"/>
                <a:gd name="connsiteX76" fmla="*/ 1395470 w 1792812"/>
                <a:gd name="connsiteY76" fmla="*/ 811576 h 1175454"/>
                <a:gd name="connsiteX77" fmla="*/ 1402815 w 1792812"/>
                <a:gd name="connsiteY77" fmla="*/ 789543 h 1175454"/>
                <a:gd name="connsiteX78" fmla="*/ 1406487 w 1792812"/>
                <a:gd name="connsiteY78" fmla="*/ 778526 h 1175454"/>
                <a:gd name="connsiteX79" fmla="*/ 1417504 w 1792812"/>
                <a:gd name="connsiteY79" fmla="*/ 756492 h 1175454"/>
                <a:gd name="connsiteX80" fmla="*/ 1432193 w 1792812"/>
                <a:gd name="connsiteY80" fmla="*/ 734458 h 1175454"/>
                <a:gd name="connsiteX81" fmla="*/ 1439538 w 1792812"/>
                <a:gd name="connsiteY81" fmla="*/ 723441 h 1175454"/>
                <a:gd name="connsiteX82" fmla="*/ 1457899 w 1792812"/>
                <a:gd name="connsiteY82" fmla="*/ 701408 h 1175454"/>
                <a:gd name="connsiteX83" fmla="*/ 1468916 w 1792812"/>
                <a:gd name="connsiteY83" fmla="*/ 690391 h 1175454"/>
                <a:gd name="connsiteX84" fmla="*/ 1476260 w 1792812"/>
                <a:gd name="connsiteY84" fmla="*/ 679374 h 1175454"/>
                <a:gd name="connsiteX85" fmla="*/ 1487277 w 1792812"/>
                <a:gd name="connsiteY85" fmla="*/ 664685 h 1175454"/>
                <a:gd name="connsiteX86" fmla="*/ 1509311 w 1792812"/>
                <a:gd name="connsiteY86" fmla="*/ 646323 h 1175454"/>
                <a:gd name="connsiteX87" fmla="*/ 1557051 w 1792812"/>
                <a:gd name="connsiteY87" fmla="*/ 649996 h 1175454"/>
                <a:gd name="connsiteX88" fmla="*/ 1568068 w 1792812"/>
                <a:gd name="connsiteY88" fmla="*/ 657340 h 1175454"/>
                <a:gd name="connsiteX89" fmla="*/ 1579084 w 1792812"/>
                <a:gd name="connsiteY89" fmla="*/ 661013 h 1175454"/>
                <a:gd name="connsiteX90" fmla="*/ 1586429 w 1792812"/>
                <a:gd name="connsiteY90" fmla="*/ 672029 h 1175454"/>
                <a:gd name="connsiteX91" fmla="*/ 1597446 w 1792812"/>
                <a:gd name="connsiteY91" fmla="*/ 679374 h 1175454"/>
                <a:gd name="connsiteX92" fmla="*/ 1601118 w 1792812"/>
                <a:gd name="connsiteY92" fmla="*/ 712425 h 1175454"/>
                <a:gd name="connsiteX93" fmla="*/ 1597446 w 1792812"/>
                <a:gd name="connsiteY93" fmla="*/ 756492 h 1175454"/>
                <a:gd name="connsiteX94" fmla="*/ 1593774 w 1792812"/>
                <a:gd name="connsiteY94" fmla="*/ 778526 h 1175454"/>
                <a:gd name="connsiteX95" fmla="*/ 1597446 w 1792812"/>
                <a:gd name="connsiteY95" fmla="*/ 925417 h 1175454"/>
                <a:gd name="connsiteX96" fmla="*/ 1601118 w 1792812"/>
                <a:gd name="connsiteY96" fmla="*/ 936434 h 1175454"/>
                <a:gd name="connsiteX97" fmla="*/ 1604791 w 1792812"/>
                <a:gd name="connsiteY97" fmla="*/ 951123 h 1175454"/>
                <a:gd name="connsiteX98" fmla="*/ 1623152 w 1792812"/>
                <a:gd name="connsiteY98" fmla="*/ 976829 h 1175454"/>
                <a:gd name="connsiteX99" fmla="*/ 1634169 w 1792812"/>
                <a:gd name="connsiteY99" fmla="*/ 998863 h 1175454"/>
                <a:gd name="connsiteX100" fmla="*/ 1637841 w 1792812"/>
                <a:gd name="connsiteY100" fmla="*/ 1009880 h 1175454"/>
                <a:gd name="connsiteX101" fmla="*/ 1648858 w 1792812"/>
                <a:gd name="connsiteY101" fmla="*/ 1017225 h 1175454"/>
                <a:gd name="connsiteX102" fmla="*/ 1652530 w 1792812"/>
                <a:gd name="connsiteY102" fmla="*/ 1028241 h 1175454"/>
                <a:gd name="connsiteX103" fmla="*/ 1728042 w 1792812"/>
                <a:gd name="connsiteY103" fmla="*/ 1168523 h 1175454"/>
                <a:gd name="connsiteX104" fmla="*/ 1792812 w 1792812"/>
                <a:gd name="connsiteY104" fmla="*/ 1175454 h 1175454"/>
                <a:gd name="connsiteX0" fmla="*/ 66101 w 1792812"/>
                <a:gd name="connsiteY0" fmla="*/ 0 h 1175454"/>
                <a:gd name="connsiteX1" fmla="*/ 88135 w 1792812"/>
                <a:gd name="connsiteY1" fmla="*/ 14690 h 1175454"/>
                <a:gd name="connsiteX2" fmla="*/ 95480 w 1792812"/>
                <a:gd name="connsiteY2" fmla="*/ 25706 h 1175454"/>
                <a:gd name="connsiteX3" fmla="*/ 106497 w 1792812"/>
                <a:gd name="connsiteY3" fmla="*/ 33051 h 1175454"/>
                <a:gd name="connsiteX4" fmla="*/ 124858 w 1792812"/>
                <a:gd name="connsiteY4" fmla="*/ 55085 h 1175454"/>
                <a:gd name="connsiteX5" fmla="*/ 124858 w 1792812"/>
                <a:gd name="connsiteY5" fmla="*/ 95480 h 1175454"/>
                <a:gd name="connsiteX6" fmla="*/ 117513 w 1792812"/>
                <a:gd name="connsiteY6" fmla="*/ 106497 h 1175454"/>
                <a:gd name="connsiteX7" fmla="*/ 113841 w 1792812"/>
                <a:gd name="connsiteY7" fmla="*/ 117514 h 1175454"/>
                <a:gd name="connsiteX8" fmla="*/ 102824 w 1792812"/>
                <a:gd name="connsiteY8" fmla="*/ 121186 h 1175454"/>
                <a:gd name="connsiteX9" fmla="*/ 84463 w 1792812"/>
                <a:gd name="connsiteY9" fmla="*/ 124858 h 1175454"/>
                <a:gd name="connsiteX10" fmla="*/ 73446 w 1792812"/>
                <a:gd name="connsiteY10" fmla="*/ 135875 h 1175454"/>
                <a:gd name="connsiteX11" fmla="*/ 62429 w 1792812"/>
                <a:gd name="connsiteY11" fmla="*/ 143220 h 1175454"/>
                <a:gd name="connsiteX12" fmla="*/ 55084 w 1792812"/>
                <a:gd name="connsiteY12" fmla="*/ 157909 h 1175454"/>
                <a:gd name="connsiteX13" fmla="*/ 36723 w 1792812"/>
                <a:gd name="connsiteY13" fmla="*/ 179943 h 1175454"/>
                <a:gd name="connsiteX14" fmla="*/ 25706 w 1792812"/>
                <a:gd name="connsiteY14" fmla="*/ 205649 h 1175454"/>
                <a:gd name="connsiteX15" fmla="*/ 14689 w 1792812"/>
                <a:gd name="connsiteY15" fmla="*/ 216666 h 1175454"/>
                <a:gd name="connsiteX16" fmla="*/ 0 w 1792812"/>
                <a:gd name="connsiteY16" fmla="*/ 238699 h 1175454"/>
                <a:gd name="connsiteX17" fmla="*/ 3672 w 1792812"/>
                <a:gd name="connsiteY17" fmla="*/ 271750 h 1175454"/>
                <a:gd name="connsiteX18" fmla="*/ 7345 w 1792812"/>
                <a:gd name="connsiteY18" fmla="*/ 282767 h 1175454"/>
                <a:gd name="connsiteX19" fmla="*/ 25706 w 1792812"/>
                <a:gd name="connsiteY19" fmla="*/ 297456 h 1175454"/>
                <a:gd name="connsiteX20" fmla="*/ 36723 w 1792812"/>
                <a:gd name="connsiteY20" fmla="*/ 304800 h 1175454"/>
                <a:gd name="connsiteX21" fmla="*/ 47740 w 1792812"/>
                <a:gd name="connsiteY21" fmla="*/ 319490 h 1175454"/>
                <a:gd name="connsiteX22" fmla="*/ 58757 w 1792812"/>
                <a:gd name="connsiteY22" fmla="*/ 323162 h 1175454"/>
                <a:gd name="connsiteX23" fmla="*/ 88135 w 1792812"/>
                <a:gd name="connsiteY23" fmla="*/ 326834 h 1175454"/>
                <a:gd name="connsiteX24" fmla="*/ 165253 w 1792812"/>
                <a:gd name="connsiteY24" fmla="*/ 330506 h 1175454"/>
                <a:gd name="connsiteX25" fmla="*/ 187287 w 1792812"/>
                <a:gd name="connsiteY25" fmla="*/ 334179 h 1175454"/>
                <a:gd name="connsiteX26" fmla="*/ 224010 w 1792812"/>
                <a:gd name="connsiteY26" fmla="*/ 341523 h 1175454"/>
                <a:gd name="connsiteX27" fmla="*/ 352540 w 1792812"/>
                <a:gd name="connsiteY27" fmla="*/ 345196 h 1175454"/>
                <a:gd name="connsiteX28" fmla="*/ 363557 w 1792812"/>
                <a:gd name="connsiteY28" fmla="*/ 348868 h 1175454"/>
                <a:gd name="connsiteX29" fmla="*/ 385591 w 1792812"/>
                <a:gd name="connsiteY29" fmla="*/ 363557 h 1175454"/>
                <a:gd name="connsiteX30" fmla="*/ 392935 w 1792812"/>
                <a:gd name="connsiteY30" fmla="*/ 374574 h 1175454"/>
                <a:gd name="connsiteX31" fmla="*/ 414969 w 1792812"/>
                <a:gd name="connsiteY31" fmla="*/ 400280 h 1175454"/>
                <a:gd name="connsiteX32" fmla="*/ 418641 w 1792812"/>
                <a:gd name="connsiteY32" fmla="*/ 411297 h 1175454"/>
                <a:gd name="connsiteX33" fmla="*/ 437003 w 1792812"/>
                <a:gd name="connsiteY33" fmla="*/ 437003 h 1175454"/>
                <a:gd name="connsiteX34" fmla="*/ 448019 w 1792812"/>
                <a:gd name="connsiteY34" fmla="*/ 444347 h 1175454"/>
                <a:gd name="connsiteX35" fmla="*/ 462709 w 1792812"/>
                <a:gd name="connsiteY35" fmla="*/ 477398 h 1175454"/>
                <a:gd name="connsiteX36" fmla="*/ 466381 w 1792812"/>
                <a:gd name="connsiteY36" fmla="*/ 488415 h 1175454"/>
                <a:gd name="connsiteX37" fmla="*/ 481070 w 1792812"/>
                <a:gd name="connsiteY37" fmla="*/ 510449 h 1175454"/>
                <a:gd name="connsiteX38" fmla="*/ 499431 w 1792812"/>
                <a:gd name="connsiteY38" fmla="*/ 543499 h 1175454"/>
                <a:gd name="connsiteX39" fmla="*/ 506776 w 1792812"/>
                <a:gd name="connsiteY39" fmla="*/ 554516 h 1175454"/>
                <a:gd name="connsiteX40" fmla="*/ 532482 w 1792812"/>
                <a:gd name="connsiteY40" fmla="*/ 587567 h 1175454"/>
                <a:gd name="connsiteX41" fmla="*/ 539827 w 1792812"/>
                <a:gd name="connsiteY41" fmla="*/ 598584 h 1175454"/>
                <a:gd name="connsiteX42" fmla="*/ 572877 w 1792812"/>
                <a:gd name="connsiteY42" fmla="*/ 616945 h 1175454"/>
                <a:gd name="connsiteX43" fmla="*/ 583894 w 1792812"/>
                <a:gd name="connsiteY43" fmla="*/ 624290 h 1175454"/>
                <a:gd name="connsiteX44" fmla="*/ 716097 w 1792812"/>
                <a:gd name="connsiteY44" fmla="*/ 616945 h 1175454"/>
                <a:gd name="connsiteX45" fmla="*/ 727113 w 1792812"/>
                <a:gd name="connsiteY45" fmla="*/ 613273 h 1175454"/>
                <a:gd name="connsiteX46" fmla="*/ 745475 w 1792812"/>
                <a:gd name="connsiteY46" fmla="*/ 594911 h 1175454"/>
                <a:gd name="connsiteX47" fmla="*/ 767509 w 1792812"/>
                <a:gd name="connsiteY47" fmla="*/ 587567 h 1175454"/>
                <a:gd name="connsiteX48" fmla="*/ 778525 w 1792812"/>
                <a:gd name="connsiteY48" fmla="*/ 583894 h 1175454"/>
                <a:gd name="connsiteX49" fmla="*/ 796887 w 1792812"/>
                <a:gd name="connsiteY49" fmla="*/ 572878 h 1175454"/>
                <a:gd name="connsiteX50" fmla="*/ 833610 w 1792812"/>
                <a:gd name="connsiteY50" fmla="*/ 569205 h 1175454"/>
                <a:gd name="connsiteX51" fmla="*/ 851971 w 1792812"/>
                <a:gd name="connsiteY51" fmla="*/ 572878 h 1175454"/>
                <a:gd name="connsiteX52" fmla="*/ 862988 w 1792812"/>
                <a:gd name="connsiteY52" fmla="*/ 580222 h 1175454"/>
                <a:gd name="connsiteX53" fmla="*/ 896039 w 1792812"/>
                <a:gd name="connsiteY53" fmla="*/ 591239 h 1175454"/>
                <a:gd name="connsiteX54" fmla="*/ 910728 w 1792812"/>
                <a:gd name="connsiteY54" fmla="*/ 602256 h 1175454"/>
                <a:gd name="connsiteX55" fmla="*/ 940106 w 1792812"/>
                <a:gd name="connsiteY55" fmla="*/ 609600 h 1175454"/>
                <a:gd name="connsiteX56" fmla="*/ 958468 w 1792812"/>
                <a:gd name="connsiteY56" fmla="*/ 631634 h 1175454"/>
                <a:gd name="connsiteX57" fmla="*/ 969484 w 1792812"/>
                <a:gd name="connsiteY57" fmla="*/ 635306 h 1175454"/>
                <a:gd name="connsiteX58" fmla="*/ 995191 w 1792812"/>
                <a:gd name="connsiteY58" fmla="*/ 657340 h 1175454"/>
                <a:gd name="connsiteX59" fmla="*/ 1002535 w 1792812"/>
                <a:gd name="connsiteY59" fmla="*/ 668357 h 1175454"/>
                <a:gd name="connsiteX60" fmla="*/ 1039258 w 1792812"/>
                <a:gd name="connsiteY60" fmla="*/ 712425 h 1175454"/>
                <a:gd name="connsiteX61" fmla="*/ 1053947 w 1792812"/>
                <a:gd name="connsiteY61" fmla="*/ 734458 h 1175454"/>
                <a:gd name="connsiteX62" fmla="*/ 1061292 w 1792812"/>
                <a:gd name="connsiteY62" fmla="*/ 745475 h 1175454"/>
                <a:gd name="connsiteX63" fmla="*/ 1064964 w 1792812"/>
                <a:gd name="connsiteY63" fmla="*/ 756492 h 1175454"/>
                <a:gd name="connsiteX64" fmla="*/ 1079653 w 1792812"/>
                <a:gd name="connsiteY64" fmla="*/ 767509 h 1175454"/>
                <a:gd name="connsiteX65" fmla="*/ 1090670 w 1792812"/>
                <a:gd name="connsiteY65" fmla="*/ 778526 h 1175454"/>
                <a:gd name="connsiteX66" fmla="*/ 1098015 w 1792812"/>
                <a:gd name="connsiteY66" fmla="*/ 789543 h 1175454"/>
                <a:gd name="connsiteX67" fmla="*/ 1127393 w 1792812"/>
                <a:gd name="connsiteY67" fmla="*/ 804232 h 1175454"/>
                <a:gd name="connsiteX68" fmla="*/ 1149427 w 1792812"/>
                <a:gd name="connsiteY68" fmla="*/ 818921 h 1175454"/>
                <a:gd name="connsiteX69" fmla="*/ 1200839 w 1792812"/>
                <a:gd name="connsiteY69" fmla="*/ 829938 h 1175454"/>
                <a:gd name="connsiteX70" fmla="*/ 1215528 w 1792812"/>
                <a:gd name="connsiteY70" fmla="*/ 833610 h 1175454"/>
                <a:gd name="connsiteX71" fmla="*/ 1248578 w 1792812"/>
                <a:gd name="connsiteY71" fmla="*/ 837282 h 1175454"/>
                <a:gd name="connsiteX72" fmla="*/ 1274284 w 1792812"/>
                <a:gd name="connsiteY72" fmla="*/ 844627 h 1175454"/>
                <a:gd name="connsiteX73" fmla="*/ 1288974 w 1792812"/>
                <a:gd name="connsiteY73" fmla="*/ 848299 h 1175454"/>
                <a:gd name="connsiteX74" fmla="*/ 1377109 w 1792812"/>
                <a:gd name="connsiteY74" fmla="*/ 844627 h 1175454"/>
                <a:gd name="connsiteX75" fmla="*/ 1388125 w 1792812"/>
                <a:gd name="connsiteY75" fmla="*/ 833610 h 1175454"/>
                <a:gd name="connsiteX76" fmla="*/ 1395470 w 1792812"/>
                <a:gd name="connsiteY76" fmla="*/ 811576 h 1175454"/>
                <a:gd name="connsiteX77" fmla="*/ 1402815 w 1792812"/>
                <a:gd name="connsiteY77" fmla="*/ 789543 h 1175454"/>
                <a:gd name="connsiteX78" fmla="*/ 1406487 w 1792812"/>
                <a:gd name="connsiteY78" fmla="*/ 778526 h 1175454"/>
                <a:gd name="connsiteX79" fmla="*/ 1417504 w 1792812"/>
                <a:gd name="connsiteY79" fmla="*/ 756492 h 1175454"/>
                <a:gd name="connsiteX80" fmla="*/ 1432193 w 1792812"/>
                <a:gd name="connsiteY80" fmla="*/ 734458 h 1175454"/>
                <a:gd name="connsiteX81" fmla="*/ 1439538 w 1792812"/>
                <a:gd name="connsiteY81" fmla="*/ 723441 h 1175454"/>
                <a:gd name="connsiteX82" fmla="*/ 1457899 w 1792812"/>
                <a:gd name="connsiteY82" fmla="*/ 701408 h 1175454"/>
                <a:gd name="connsiteX83" fmla="*/ 1468916 w 1792812"/>
                <a:gd name="connsiteY83" fmla="*/ 690391 h 1175454"/>
                <a:gd name="connsiteX84" fmla="*/ 1476260 w 1792812"/>
                <a:gd name="connsiteY84" fmla="*/ 679374 h 1175454"/>
                <a:gd name="connsiteX85" fmla="*/ 1487277 w 1792812"/>
                <a:gd name="connsiteY85" fmla="*/ 664685 h 1175454"/>
                <a:gd name="connsiteX86" fmla="*/ 1509311 w 1792812"/>
                <a:gd name="connsiteY86" fmla="*/ 646323 h 1175454"/>
                <a:gd name="connsiteX87" fmla="*/ 1557051 w 1792812"/>
                <a:gd name="connsiteY87" fmla="*/ 649996 h 1175454"/>
                <a:gd name="connsiteX88" fmla="*/ 1568068 w 1792812"/>
                <a:gd name="connsiteY88" fmla="*/ 657340 h 1175454"/>
                <a:gd name="connsiteX89" fmla="*/ 1579084 w 1792812"/>
                <a:gd name="connsiteY89" fmla="*/ 661013 h 1175454"/>
                <a:gd name="connsiteX90" fmla="*/ 1586429 w 1792812"/>
                <a:gd name="connsiteY90" fmla="*/ 672029 h 1175454"/>
                <a:gd name="connsiteX91" fmla="*/ 1597446 w 1792812"/>
                <a:gd name="connsiteY91" fmla="*/ 679374 h 1175454"/>
                <a:gd name="connsiteX92" fmla="*/ 1601118 w 1792812"/>
                <a:gd name="connsiteY92" fmla="*/ 712425 h 1175454"/>
                <a:gd name="connsiteX93" fmla="*/ 1597446 w 1792812"/>
                <a:gd name="connsiteY93" fmla="*/ 756492 h 1175454"/>
                <a:gd name="connsiteX94" fmla="*/ 1593774 w 1792812"/>
                <a:gd name="connsiteY94" fmla="*/ 778526 h 1175454"/>
                <a:gd name="connsiteX95" fmla="*/ 1597446 w 1792812"/>
                <a:gd name="connsiteY95" fmla="*/ 925417 h 1175454"/>
                <a:gd name="connsiteX96" fmla="*/ 1601118 w 1792812"/>
                <a:gd name="connsiteY96" fmla="*/ 936434 h 1175454"/>
                <a:gd name="connsiteX97" fmla="*/ 1604791 w 1792812"/>
                <a:gd name="connsiteY97" fmla="*/ 951123 h 1175454"/>
                <a:gd name="connsiteX98" fmla="*/ 1623152 w 1792812"/>
                <a:gd name="connsiteY98" fmla="*/ 976829 h 1175454"/>
                <a:gd name="connsiteX99" fmla="*/ 1634169 w 1792812"/>
                <a:gd name="connsiteY99" fmla="*/ 998863 h 1175454"/>
                <a:gd name="connsiteX100" fmla="*/ 1637841 w 1792812"/>
                <a:gd name="connsiteY100" fmla="*/ 1009880 h 1175454"/>
                <a:gd name="connsiteX101" fmla="*/ 1648858 w 1792812"/>
                <a:gd name="connsiteY101" fmla="*/ 1017225 h 1175454"/>
                <a:gd name="connsiteX102" fmla="*/ 1652530 w 1792812"/>
                <a:gd name="connsiteY102" fmla="*/ 1028241 h 1175454"/>
                <a:gd name="connsiteX103" fmla="*/ 1758522 w 1792812"/>
                <a:gd name="connsiteY103" fmla="*/ 1168523 h 1175454"/>
                <a:gd name="connsiteX104" fmla="*/ 1792812 w 1792812"/>
                <a:gd name="connsiteY104" fmla="*/ 1175454 h 1175454"/>
                <a:gd name="connsiteX0" fmla="*/ 66101 w 1792812"/>
                <a:gd name="connsiteY0" fmla="*/ 0 h 1195935"/>
                <a:gd name="connsiteX1" fmla="*/ 88135 w 1792812"/>
                <a:gd name="connsiteY1" fmla="*/ 14690 h 1195935"/>
                <a:gd name="connsiteX2" fmla="*/ 95480 w 1792812"/>
                <a:gd name="connsiteY2" fmla="*/ 25706 h 1195935"/>
                <a:gd name="connsiteX3" fmla="*/ 106497 w 1792812"/>
                <a:gd name="connsiteY3" fmla="*/ 33051 h 1195935"/>
                <a:gd name="connsiteX4" fmla="*/ 124858 w 1792812"/>
                <a:gd name="connsiteY4" fmla="*/ 55085 h 1195935"/>
                <a:gd name="connsiteX5" fmla="*/ 124858 w 1792812"/>
                <a:gd name="connsiteY5" fmla="*/ 95480 h 1195935"/>
                <a:gd name="connsiteX6" fmla="*/ 117513 w 1792812"/>
                <a:gd name="connsiteY6" fmla="*/ 106497 h 1195935"/>
                <a:gd name="connsiteX7" fmla="*/ 113841 w 1792812"/>
                <a:gd name="connsiteY7" fmla="*/ 117514 h 1195935"/>
                <a:gd name="connsiteX8" fmla="*/ 102824 w 1792812"/>
                <a:gd name="connsiteY8" fmla="*/ 121186 h 1195935"/>
                <a:gd name="connsiteX9" fmla="*/ 84463 w 1792812"/>
                <a:gd name="connsiteY9" fmla="*/ 124858 h 1195935"/>
                <a:gd name="connsiteX10" fmla="*/ 73446 w 1792812"/>
                <a:gd name="connsiteY10" fmla="*/ 135875 h 1195935"/>
                <a:gd name="connsiteX11" fmla="*/ 62429 w 1792812"/>
                <a:gd name="connsiteY11" fmla="*/ 143220 h 1195935"/>
                <a:gd name="connsiteX12" fmla="*/ 55084 w 1792812"/>
                <a:gd name="connsiteY12" fmla="*/ 157909 h 1195935"/>
                <a:gd name="connsiteX13" fmla="*/ 36723 w 1792812"/>
                <a:gd name="connsiteY13" fmla="*/ 179943 h 1195935"/>
                <a:gd name="connsiteX14" fmla="*/ 25706 w 1792812"/>
                <a:gd name="connsiteY14" fmla="*/ 205649 h 1195935"/>
                <a:gd name="connsiteX15" fmla="*/ 14689 w 1792812"/>
                <a:gd name="connsiteY15" fmla="*/ 216666 h 1195935"/>
                <a:gd name="connsiteX16" fmla="*/ 0 w 1792812"/>
                <a:gd name="connsiteY16" fmla="*/ 238699 h 1195935"/>
                <a:gd name="connsiteX17" fmla="*/ 3672 w 1792812"/>
                <a:gd name="connsiteY17" fmla="*/ 271750 h 1195935"/>
                <a:gd name="connsiteX18" fmla="*/ 7345 w 1792812"/>
                <a:gd name="connsiteY18" fmla="*/ 282767 h 1195935"/>
                <a:gd name="connsiteX19" fmla="*/ 25706 w 1792812"/>
                <a:gd name="connsiteY19" fmla="*/ 297456 h 1195935"/>
                <a:gd name="connsiteX20" fmla="*/ 36723 w 1792812"/>
                <a:gd name="connsiteY20" fmla="*/ 304800 h 1195935"/>
                <a:gd name="connsiteX21" fmla="*/ 47740 w 1792812"/>
                <a:gd name="connsiteY21" fmla="*/ 319490 h 1195935"/>
                <a:gd name="connsiteX22" fmla="*/ 58757 w 1792812"/>
                <a:gd name="connsiteY22" fmla="*/ 323162 h 1195935"/>
                <a:gd name="connsiteX23" fmla="*/ 88135 w 1792812"/>
                <a:gd name="connsiteY23" fmla="*/ 326834 h 1195935"/>
                <a:gd name="connsiteX24" fmla="*/ 165253 w 1792812"/>
                <a:gd name="connsiteY24" fmla="*/ 330506 h 1195935"/>
                <a:gd name="connsiteX25" fmla="*/ 187287 w 1792812"/>
                <a:gd name="connsiteY25" fmla="*/ 334179 h 1195935"/>
                <a:gd name="connsiteX26" fmla="*/ 224010 w 1792812"/>
                <a:gd name="connsiteY26" fmla="*/ 341523 h 1195935"/>
                <a:gd name="connsiteX27" fmla="*/ 352540 w 1792812"/>
                <a:gd name="connsiteY27" fmla="*/ 345196 h 1195935"/>
                <a:gd name="connsiteX28" fmla="*/ 363557 w 1792812"/>
                <a:gd name="connsiteY28" fmla="*/ 348868 h 1195935"/>
                <a:gd name="connsiteX29" fmla="*/ 385591 w 1792812"/>
                <a:gd name="connsiteY29" fmla="*/ 363557 h 1195935"/>
                <a:gd name="connsiteX30" fmla="*/ 392935 w 1792812"/>
                <a:gd name="connsiteY30" fmla="*/ 374574 h 1195935"/>
                <a:gd name="connsiteX31" fmla="*/ 414969 w 1792812"/>
                <a:gd name="connsiteY31" fmla="*/ 400280 h 1195935"/>
                <a:gd name="connsiteX32" fmla="*/ 418641 w 1792812"/>
                <a:gd name="connsiteY32" fmla="*/ 411297 h 1195935"/>
                <a:gd name="connsiteX33" fmla="*/ 437003 w 1792812"/>
                <a:gd name="connsiteY33" fmla="*/ 437003 h 1195935"/>
                <a:gd name="connsiteX34" fmla="*/ 448019 w 1792812"/>
                <a:gd name="connsiteY34" fmla="*/ 444347 h 1195935"/>
                <a:gd name="connsiteX35" fmla="*/ 462709 w 1792812"/>
                <a:gd name="connsiteY35" fmla="*/ 477398 h 1195935"/>
                <a:gd name="connsiteX36" fmla="*/ 466381 w 1792812"/>
                <a:gd name="connsiteY36" fmla="*/ 488415 h 1195935"/>
                <a:gd name="connsiteX37" fmla="*/ 481070 w 1792812"/>
                <a:gd name="connsiteY37" fmla="*/ 510449 h 1195935"/>
                <a:gd name="connsiteX38" fmla="*/ 499431 w 1792812"/>
                <a:gd name="connsiteY38" fmla="*/ 543499 h 1195935"/>
                <a:gd name="connsiteX39" fmla="*/ 506776 w 1792812"/>
                <a:gd name="connsiteY39" fmla="*/ 554516 h 1195935"/>
                <a:gd name="connsiteX40" fmla="*/ 532482 w 1792812"/>
                <a:gd name="connsiteY40" fmla="*/ 587567 h 1195935"/>
                <a:gd name="connsiteX41" fmla="*/ 539827 w 1792812"/>
                <a:gd name="connsiteY41" fmla="*/ 598584 h 1195935"/>
                <a:gd name="connsiteX42" fmla="*/ 572877 w 1792812"/>
                <a:gd name="connsiteY42" fmla="*/ 616945 h 1195935"/>
                <a:gd name="connsiteX43" fmla="*/ 583894 w 1792812"/>
                <a:gd name="connsiteY43" fmla="*/ 624290 h 1195935"/>
                <a:gd name="connsiteX44" fmla="*/ 716097 w 1792812"/>
                <a:gd name="connsiteY44" fmla="*/ 616945 h 1195935"/>
                <a:gd name="connsiteX45" fmla="*/ 727113 w 1792812"/>
                <a:gd name="connsiteY45" fmla="*/ 613273 h 1195935"/>
                <a:gd name="connsiteX46" fmla="*/ 745475 w 1792812"/>
                <a:gd name="connsiteY46" fmla="*/ 594911 h 1195935"/>
                <a:gd name="connsiteX47" fmla="*/ 767509 w 1792812"/>
                <a:gd name="connsiteY47" fmla="*/ 587567 h 1195935"/>
                <a:gd name="connsiteX48" fmla="*/ 778525 w 1792812"/>
                <a:gd name="connsiteY48" fmla="*/ 583894 h 1195935"/>
                <a:gd name="connsiteX49" fmla="*/ 796887 w 1792812"/>
                <a:gd name="connsiteY49" fmla="*/ 572878 h 1195935"/>
                <a:gd name="connsiteX50" fmla="*/ 833610 w 1792812"/>
                <a:gd name="connsiteY50" fmla="*/ 569205 h 1195935"/>
                <a:gd name="connsiteX51" fmla="*/ 851971 w 1792812"/>
                <a:gd name="connsiteY51" fmla="*/ 572878 h 1195935"/>
                <a:gd name="connsiteX52" fmla="*/ 862988 w 1792812"/>
                <a:gd name="connsiteY52" fmla="*/ 580222 h 1195935"/>
                <a:gd name="connsiteX53" fmla="*/ 896039 w 1792812"/>
                <a:gd name="connsiteY53" fmla="*/ 591239 h 1195935"/>
                <a:gd name="connsiteX54" fmla="*/ 910728 w 1792812"/>
                <a:gd name="connsiteY54" fmla="*/ 602256 h 1195935"/>
                <a:gd name="connsiteX55" fmla="*/ 940106 w 1792812"/>
                <a:gd name="connsiteY55" fmla="*/ 609600 h 1195935"/>
                <a:gd name="connsiteX56" fmla="*/ 958468 w 1792812"/>
                <a:gd name="connsiteY56" fmla="*/ 631634 h 1195935"/>
                <a:gd name="connsiteX57" fmla="*/ 969484 w 1792812"/>
                <a:gd name="connsiteY57" fmla="*/ 635306 h 1195935"/>
                <a:gd name="connsiteX58" fmla="*/ 995191 w 1792812"/>
                <a:gd name="connsiteY58" fmla="*/ 657340 h 1195935"/>
                <a:gd name="connsiteX59" fmla="*/ 1002535 w 1792812"/>
                <a:gd name="connsiteY59" fmla="*/ 668357 h 1195935"/>
                <a:gd name="connsiteX60" fmla="*/ 1039258 w 1792812"/>
                <a:gd name="connsiteY60" fmla="*/ 712425 h 1195935"/>
                <a:gd name="connsiteX61" fmla="*/ 1053947 w 1792812"/>
                <a:gd name="connsiteY61" fmla="*/ 734458 h 1195935"/>
                <a:gd name="connsiteX62" fmla="*/ 1061292 w 1792812"/>
                <a:gd name="connsiteY62" fmla="*/ 745475 h 1195935"/>
                <a:gd name="connsiteX63" fmla="*/ 1064964 w 1792812"/>
                <a:gd name="connsiteY63" fmla="*/ 756492 h 1195935"/>
                <a:gd name="connsiteX64" fmla="*/ 1079653 w 1792812"/>
                <a:gd name="connsiteY64" fmla="*/ 767509 h 1195935"/>
                <a:gd name="connsiteX65" fmla="*/ 1090670 w 1792812"/>
                <a:gd name="connsiteY65" fmla="*/ 778526 h 1195935"/>
                <a:gd name="connsiteX66" fmla="*/ 1098015 w 1792812"/>
                <a:gd name="connsiteY66" fmla="*/ 789543 h 1195935"/>
                <a:gd name="connsiteX67" fmla="*/ 1127393 w 1792812"/>
                <a:gd name="connsiteY67" fmla="*/ 804232 h 1195935"/>
                <a:gd name="connsiteX68" fmla="*/ 1149427 w 1792812"/>
                <a:gd name="connsiteY68" fmla="*/ 818921 h 1195935"/>
                <a:gd name="connsiteX69" fmla="*/ 1200839 w 1792812"/>
                <a:gd name="connsiteY69" fmla="*/ 829938 h 1195935"/>
                <a:gd name="connsiteX70" fmla="*/ 1215528 w 1792812"/>
                <a:gd name="connsiteY70" fmla="*/ 833610 h 1195935"/>
                <a:gd name="connsiteX71" fmla="*/ 1248578 w 1792812"/>
                <a:gd name="connsiteY71" fmla="*/ 837282 h 1195935"/>
                <a:gd name="connsiteX72" fmla="*/ 1274284 w 1792812"/>
                <a:gd name="connsiteY72" fmla="*/ 844627 h 1195935"/>
                <a:gd name="connsiteX73" fmla="*/ 1288974 w 1792812"/>
                <a:gd name="connsiteY73" fmla="*/ 848299 h 1195935"/>
                <a:gd name="connsiteX74" fmla="*/ 1377109 w 1792812"/>
                <a:gd name="connsiteY74" fmla="*/ 844627 h 1195935"/>
                <a:gd name="connsiteX75" fmla="*/ 1388125 w 1792812"/>
                <a:gd name="connsiteY75" fmla="*/ 833610 h 1195935"/>
                <a:gd name="connsiteX76" fmla="*/ 1395470 w 1792812"/>
                <a:gd name="connsiteY76" fmla="*/ 811576 h 1195935"/>
                <a:gd name="connsiteX77" fmla="*/ 1402815 w 1792812"/>
                <a:gd name="connsiteY77" fmla="*/ 789543 h 1195935"/>
                <a:gd name="connsiteX78" fmla="*/ 1406487 w 1792812"/>
                <a:gd name="connsiteY78" fmla="*/ 778526 h 1195935"/>
                <a:gd name="connsiteX79" fmla="*/ 1417504 w 1792812"/>
                <a:gd name="connsiteY79" fmla="*/ 756492 h 1195935"/>
                <a:gd name="connsiteX80" fmla="*/ 1432193 w 1792812"/>
                <a:gd name="connsiteY80" fmla="*/ 734458 h 1195935"/>
                <a:gd name="connsiteX81" fmla="*/ 1439538 w 1792812"/>
                <a:gd name="connsiteY81" fmla="*/ 723441 h 1195935"/>
                <a:gd name="connsiteX82" fmla="*/ 1457899 w 1792812"/>
                <a:gd name="connsiteY82" fmla="*/ 701408 h 1195935"/>
                <a:gd name="connsiteX83" fmla="*/ 1468916 w 1792812"/>
                <a:gd name="connsiteY83" fmla="*/ 690391 h 1195935"/>
                <a:gd name="connsiteX84" fmla="*/ 1476260 w 1792812"/>
                <a:gd name="connsiteY84" fmla="*/ 679374 h 1195935"/>
                <a:gd name="connsiteX85" fmla="*/ 1487277 w 1792812"/>
                <a:gd name="connsiteY85" fmla="*/ 664685 h 1195935"/>
                <a:gd name="connsiteX86" fmla="*/ 1509311 w 1792812"/>
                <a:gd name="connsiteY86" fmla="*/ 646323 h 1195935"/>
                <a:gd name="connsiteX87" fmla="*/ 1557051 w 1792812"/>
                <a:gd name="connsiteY87" fmla="*/ 649996 h 1195935"/>
                <a:gd name="connsiteX88" fmla="*/ 1568068 w 1792812"/>
                <a:gd name="connsiteY88" fmla="*/ 657340 h 1195935"/>
                <a:gd name="connsiteX89" fmla="*/ 1579084 w 1792812"/>
                <a:gd name="connsiteY89" fmla="*/ 661013 h 1195935"/>
                <a:gd name="connsiteX90" fmla="*/ 1586429 w 1792812"/>
                <a:gd name="connsiteY90" fmla="*/ 672029 h 1195935"/>
                <a:gd name="connsiteX91" fmla="*/ 1597446 w 1792812"/>
                <a:gd name="connsiteY91" fmla="*/ 679374 h 1195935"/>
                <a:gd name="connsiteX92" fmla="*/ 1601118 w 1792812"/>
                <a:gd name="connsiteY92" fmla="*/ 712425 h 1195935"/>
                <a:gd name="connsiteX93" fmla="*/ 1597446 w 1792812"/>
                <a:gd name="connsiteY93" fmla="*/ 756492 h 1195935"/>
                <a:gd name="connsiteX94" fmla="*/ 1593774 w 1792812"/>
                <a:gd name="connsiteY94" fmla="*/ 778526 h 1195935"/>
                <a:gd name="connsiteX95" fmla="*/ 1597446 w 1792812"/>
                <a:gd name="connsiteY95" fmla="*/ 925417 h 1195935"/>
                <a:gd name="connsiteX96" fmla="*/ 1601118 w 1792812"/>
                <a:gd name="connsiteY96" fmla="*/ 936434 h 1195935"/>
                <a:gd name="connsiteX97" fmla="*/ 1604791 w 1792812"/>
                <a:gd name="connsiteY97" fmla="*/ 951123 h 1195935"/>
                <a:gd name="connsiteX98" fmla="*/ 1623152 w 1792812"/>
                <a:gd name="connsiteY98" fmla="*/ 976829 h 1195935"/>
                <a:gd name="connsiteX99" fmla="*/ 1634169 w 1792812"/>
                <a:gd name="connsiteY99" fmla="*/ 998863 h 1195935"/>
                <a:gd name="connsiteX100" fmla="*/ 1637841 w 1792812"/>
                <a:gd name="connsiteY100" fmla="*/ 1009880 h 1195935"/>
                <a:gd name="connsiteX101" fmla="*/ 1648858 w 1792812"/>
                <a:gd name="connsiteY101" fmla="*/ 1017225 h 1195935"/>
                <a:gd name="connsiteX102" fmla="*/ 1652530 w 1792812"/>
                <a:gd name="connsiteY102" fmla="*/ 1028241 h 1195935"/>
                <a:gd name="connsiteX103" fmla="*/ 1781382 w 1792812"/>
                <a:gd name="connsiteY103" fmla="*/ 1195193 h 1195935"/>
                <a:gd name="connsiteX104" fmla="*/ 1792812 w 1792812"/>
                <a:gd name="connsiteY104" fmla="*/ 1175454 h 1195935"/>
                <a:gd name="connsiteX0" fmla="*/ 66101 w 1781545"/>
                <a:gd name="connsiteY0" fmla="*/ 0 h 1195935"/>
                <a:gd name="connsiteX1" fmla="*/ 88135 w 1781545"/>
                <a:gd name="connsiteY1" fmla="*/ 14690 h 1195935"/>
                <a:gd name="connsiteX2" fmla="*/ 95480 w 1781545"/>
                <a:gd name="connsiteY2" fmla="*/ 25706 h 1195935"/>
                <a:gd name="connsiteX3" fmla="*/ 106497 w 1781545"/>
                <a:gd name="connsiteY3" fmla="*/ 33051 h 1195935"/>
                <a:gd name="connsiteX4" fmla="*/ 124858 w 1781545"/>
                <a:gd name="connsiteY4" fmla="*/ 55085 h 1195935"/>
                <a:gd name="connsiteX5" fmla="*/ 124858 w 1781545"/>
                <a:gd name="connsiteY5" fmla="*/ 95480 h 1195935"/>
                <a:gd name="connsiteX6" fmla="*/ 117513 w 1781545"/>
                <a:gd name="connsiteY6" fmla="*/ 106497 h 1195935"/>
                <a:gd name="connsiteX7" fmla="*/ 113841 w 1781545"/>
                <a:gd name="connsiteY7" fmla="*/ 117514 h 1195935"/>
                <a:gd name="connsiteX8" fmla="*/ 102824 w 1781545"/>
                <a:gd name="connsiteY8" fmla="*/ 121186 h 1195935"/>
                <a:gd name="connsiteX9" fmla="*/ 84463 w 1781545"/>
                <a:gd name="connsiteY9" fmla="*/ 124858 h 1195935"/>
                <a:gd name="connsiteX10" fmla="*/ 73446 w 1781545"/>
                <a:gd name="connsiteY10" fmla="*/ 135875 h 1195935"/>
                <a:gd name="connsiteX11" fmla="*/ 62429 w 1781545"/>
                <a:gd name="connsiteY11" fmla="*/ 143220 h 1195935"/>
                <a:gd name="connsiteX12" fmla="*/ 55084 w 1781545"/>
                <a:gd name="connsiteY12" fmla="*/ 157909 h 1195935"/>
                <a:gd name="connsiteX13" fmla="*/ 36723 w 1781545"/>
                <a:gd name="connsiteY13" fmla="*/ 179943 h 1195935"/>
                <a:gd name="connsiteX14" fmla="*/ 25706 w 1781545"/>
                <a:gd name="connsiteY14" fmla="*/ 205649 h 1195935"/>
                <a:gd name="connsiteX15" fmla="*/ 14689 w 1781545"/>
                <a:gd name="connsiteY15" fmla="*/ 216666 h 1195935"/>
                <a:gd name="connsiteX16" fmla="*/ 0 w 1781545"/>
                <a:gd name="connsiteY16" fmla="*/ 238699 h 1195935"/>
                <a:gd name="connsiteX17" fmla="*/ 3672 w 1781545"/>
                <a:gd name="connsiteY17" fmla="*/ 271750 h 1195935"/>
                <a:gd name="connsiteX18" fmla="*/ 7345 w 1781545"/>
                <a:gd name="connsiteY18" fmla="*/ 282767 h 1195935"/>
                <a:gd name="connsiteX19" fmla="*/ 25706 w 1781545"/>
                <a:gd name="connsiteY19" fmla="*/ 297456 h 1195935"/>
                <a:gd name="connsiteX20" fmla="*/ 36723 w 1781545"/>
                <a:gd name="connsiteY20" fmla="*/ 304800 h 1195935"/>
                <a:gd name="connsiteX21" fmla="*/ 47740 w 1781545"/>
                <a:gd name="connsiteY21" fmla="*/ 319490 h 1195935"/>
                <a:gd name="connsiteX22" fmla="*/ 58757 w 1781545"/>
                <a:gd name="connsiteY22" fmla="*/ 323162 h 1195935"/>
                <a:gd name="connsiteX23" fmla="*/ 88135 w 1781545"/>
                <a:gd name="connsiteY23" fmla="*/ 326834 h 1195935"/>
                <a:gd name="connsiteX24" fmla="*/ 165253 w 1781545"/>
                <a:gd name="connsiteY24" fmla="*/ 330506 h 1195935"/>
                <a:gd name="connsiteX25" fmla="*/ 187287 w 1781545"/>
                <a:gd name="connsiteY25" fmla="*/ 334179 h 1195935"/>
                <a:gd name="connsiteX26" fmla="*/ 224010 w 1781545"/>
                <a:gd name="connsiteY26" fmla="*/ 341523 h 1195935"/>
                <a:gd name="connsiteX27" fmla="*/ 352540 w 1781545"/>
                <a:gd name="connsiteY27" fmla="*/ 345196 h 1195935"/>
                <a:gd name="connsiteX28" fmla="*/ 363557 w 1781545"/>
                <a:gd name="connsiteY28" fmla="*/ 348868 h 1195935"/>
                <a:gd name="connsiteX29" fmla="*/ 385591 w 1781545"/>
                <a:gd name="connsiteY29" fmla="*/ 363557 h 1195935"/>
                <a:gd name="connsiteX30" fmla="*/ 392935 w 1781545"/>
                <a:gd name="connsiteY30" fmla="*/ 374574 h 1195935"/>
                <a:gd name="connsiteX31" fmla="*/ 414969 w 1781545"/>
                <a:gd name="connsiteY31" fmla="*/ 400280 h 1195935"/>
                <a:gd name="connsiteX32" fmla="*/ 418641 w 1781545"/>
                <a:gd name="connsiteY32" fmla="*/ 411297 h 1195935"/>
                <a:gd name="connsiteX33" fmla="*/ 437003 w 1781545"/>
                <a:gd name="connsiteY33" fmla="*/ 437003 h 1195935"/>
                <a:gd name="connsiteX34" fmla="*/ 448019 w 1781545"/>
                <a:gd name="connsiteY34" fmla="*/ 444347 h 1195935"/>
                <a:gd name="connsiteX35" fmla="*/ 462709 w 1781545"/>
                <a:gd name="connsiteY35" fmla="*/ 477398 h 1195935"/>
                <a:gd name="connsiteX36" fmla="*/ 466381 w 1781545"/>
                <a:gd name="connsiteY36" fmla="*/ 488415 h 1195935"/>
                <a:gd name="connsiteX37" fmla="*/ 481070 w 1781545"/>
                <a:gd name="connsiteY37" fmla="*/ 510449 h 1195935"/>
                <a:gd name="connsiteX38" fmla="*/ 499431 w 1781545"/>
                <a:gd name="connsiteY38" fmla="*/ 543499 h 1195935"/>
                <a:gd name="connsiteX39" fmla="*/ 506776 w 1781545"/>
                <a:gd name="connsiteY39" fmla="*/ 554516 h 1195935"/>
                <a:gd name="connsiteX40" fmla="*/ 532482 w 1781545"/>
                <a:gd name="connsiteY40" fmla="*/ 587567 h 1195935"/>
                <a:gd name="connsiteX41" fmla="*/ 539827 w 1781545"/>
                <a:gd name="connsiteY41" fmla="*/ 598584 h 1195935"/>
                <a:gd name="connsiteX42" fmla="*/ 572877 w 1781545"/>
                <a:gd name="connsiteY42" fmla="*/ 616945 h 1195935"/>
                <a:gd name="connsiteX43" fmla="*/ 583894 w 1781545"/>
                <a:gd name="connsiteY43" fmla="*/ 624290 h 1195935"/>
                <a:gd name="connsiteX44" fmla="*/ 716097 w 1781545"/>
                <a:gd name="connsiteY44" fmla="*/ 616945 h 1195935"/>
                <a:gd name="connsiteX45" fmla="*/ 727113 w 1781545"/>
                <a:gd name="connsiteY45" fmla="*/ 613273 h 1195935"/>
                <a:gd name="connsiteX46" fmla="*/ 745475 w 1781545"/>
                <a:gd name="connsiteY46" fmla="*/ 594911 h 1195935"/>
                <a:gd name="connsiteX47" fmla="*/ 767509 w 1781545"/>
                <a:gd name="connsiteY47" fmla="*/ 587567 h 1195935"/>
                <a:gd name="connsiteX48" fmla="*/ 778525 w 1781545"/>
                <a:gd name="connsiteY48" fmla="*/ 583894 h 1195935"/>
                <a:gd name="connsiteX49" fmla="*/ 796887 w 1781545"/>
                <a:gd name="connsiteY49" fmla="*/ 572878 h 1195935"/>
                <a:gd name="connsiteX50" fmla="*/ 833610 w 1781545"/>
                <a:gd name="connsiteY50" fmla="*/ 569205 h 1195935"/>
                <a:gd name="connsiteX51" fmla="*/ 851971 w 1781545"/>
                <a:gd name="connsiteY51" fmla="*/ 572878 h 1195935"/>
                <a:gd name="connsiteX52" fmla="*/ 862988 w 1781545"/>
                <a:gd name="connsiteY52" fmla="*/ 580222 h 1195935"/>
                <a:gd name="connsiteX53" fmla="*/ 896039 w 1781545"/>
                <a:gd name="connsiteY53" fmla="*/ 591239 h 1195935"/>
                <a:gd name="connsiteX54" fmla="*/ 910728 w 1781545"/>
                <a:gd name="connsiteY54" fmla="*/ 602256 h 1195935"/>
                <a:gd name="connsiteX55" fmla="*/ 940106 w 1781545"/>
                <a:gd name="connsiteY55" fmla="*/ 609600 h 1195935"/>
                <a:gd name="connsiteX56" fmla="*/ 958468 w 1781545"/>
                <a:gd name="connsiteY56" fmla="*/ 631634 h 1195935"/>
                <a:gd name="connsiteX57" fmla="*/ 969484 w 1781545"/>
                <a:gd name="connsiteY57" fmla="*/ 635306 h 1195935"/>
                <a:gd name="connsiteX58" fmla="*/ 995191 w 1781545"/>
                <a:gd name="connsiteY58" fmla="*/ 657340 h 1195935"/>
                <a:gd name="connsiteX59" fmla="*/ 1002535 w 1781545"/>
                <a:gd name="connsiteY59" fmla="*/ 668357 h 1195935"/>
                <a:gd name="connsiteX60" fmla="*/ 1039258 w 1781545"/>
                <a:gd name="connsiteY60" fmla="*/ 712425 h 1195935"/>
                <a:gd name="connsiteX61" fmla="*/ 1053947 w 1781545"/>
                <a:gd name="connsiteY61" fmla="*/ 734458 h 1195935"/>
                <a:gd name="connsiteX62" fmla="*/ 1061292 w 1781545"/>
                <a:gd name="connsiteY62" fmla="*/ 745475 h 1195935"/>
                <a:gd name="connsiteX63" fmla="*/ 1064964 w 1781545"/>
                <a:gd name="connsiteY63" fmla="*/ 756492 h 1195935"/>
                <a:gd name="connsiteX64" fmla="*/ 1079653 w 1781545"/>
                <a:gd name="connsiteY64" fmla="*/ 767509 h 1195935"/>
                <a:gd name="connsiteX65" fmla="*/ 1090670 w 1781545"/>
                <a:gd name="connsiteY65" fmla="*/ 778526 h 1195935"/>
                <a:gd name="connsiteX66" fmla="*/ 1098015 w 1781545"/>
                <a:gd name="connsiteY66" fmla="*/ 789543 h 1195935"/>
                <a:gd name="connsiteX67" fmla="*/ 1127393 w 1781545"/>
                <a:gd name="connsiteY67" fmla="*/ 804232 h 1195935"/>
                <a:gd name="connsiteX68" fmla="*/ 1149427 w 1781545"/>
                <a:gd name="connsiteY68" fmla="*/ 818921 h 1195935"/>
                <a:gd name="connsiteX69" fmla="*/ 1200839 w 1781545"/>
                <a:gd name="connsiteY69" fmla="*/ 829938 h 1195935"/>
                <a:gd name="connsiteX70" fmla="*/ 1215528 w 1781545"/>
                <a:gd name="connsiteY70" fmla="*/ 833610 h 1195935"/>
                <a:gd name="connsiteX71" fmla="*/ 1248578 w 1781545"/>
                <a:gd name="connsiteY71" fmla="*/ 837282 h 1195935"/>
                <a:gd name="connsiteX72" fmla="*/ 1274284 w 1781545"/>
                <a:gd name="connsiteY72" fmla="*/ 844627 h 1195935"/>
                <a:gd name="connsiteX73" fmla="*/ 1288974 w 1781545"/>
                <a:gd name="connsiteY73" fmla="*/ 848299 h 1195935"/>
                <a:gd name="connsiteX74" fmla="*/ 1377109 w 1781545"/>
                <a:gd name="connsiteY74" fmla="*/ 844627 h 1195935"/>
                <a:gd name="connsiteX75" fmla="*/ 1388125 w 1781545"/>
                <a:gd name="connsiteY75" fmla="*/ 833610 h 1195935"/>
                <a:gd name="connsiteX76" fmla="*/ 1395470 w 1781545"/>
                <a:gd name="connsiteY76" fmla="*/ 811576 h 1195935"/>
                <a:gd name="connsiteX77" fmla="*/ 1402815 w 1781545"/>
                <a:gd name="connsiteY77" fmla="*/ 789543 h 1195935"/>
                <a:gd name="connsiteX78" fmla="*/ 1406487 w 1781545"/>
                <a:gd name="connsiteY78" fmla="*/ 778526 h 1195935"/>
                <a:gd name="connsiteX79" fmla="*/ 1417504 w 1781545"/>
                <a:gd name="connsiteY79" fmla="*/ 756492 h 1195935"/>
                <a:gd name="connsiteX80" fmla="*/ 1432193 w 1781545"/>
                <a:gd name="connsiteY80" fmla="*/ 734458 h 1195935"/>
                <a:gd name="connsiteX81" fmla="*/ 1439538 w 1781545"/>
                <a:gd name="connsiteY81" fmla="*/ 723441 h 1195935"/>
                <a:gd name="connsiteX82" fmla="*/ 1457899 w 1781545"/>
                <a:gd name="connsiteY82" fmla="*/ 701408 h 1195935"/>
                <a:gd name="connsiteX83" fmla="*/ 1468916 w 1781545"/>
                <a:gd name="connsiteY83" fmla="*/ 690391 h 1195935"/>
                <a:gd name="connsiteX84" fmla="*/ 1476260 w 1781545"/>
                <a:gd name="connsiteY84" fmla="*/ 679374 h 1195935"/>
                <a:gd name="connsiteX85" fmla="*/ 1487277 w 1781545"/>
                <a:gd name="connsiteY85" fmla="*/ 664685 h 1195935"/>
                <a:gd name="connsiteX86" fmla="*/ 1509311 w 1781545"/>
                <a:gd name="connsiteY86" fmla="*/ 646323 h 1195935"/>
                <a:gd name="connsiteX87" fmla="*/ 1557051 w 1781545"/>
                <a:gd name="connsiteY87" fmla="*/ 649996 h 1195935"/>
                <a:gd name="connsiteX88" fmla="*/ 1568068 w 1781545"/>
                <a:gd name="connsiteY88" fmla="*/ 657340 h 1195935"/>
                <a:gd name="connsiteX89" fmla="*/ 1579084 w 1781545"/>
                <a:gd name="connsiteY89" fmla="*/ 661013 h 1195935"/>
                <a:gd name="connsiteX90" fmla="*/ 1586429 w 1781545"/>
                <a:gd name="connsiteY90" fmla="*/ 672029 h 1195935"/>
                <a:gd name="connsiteX91" fmla="*/ 1597446 w 1781545"/>
                <a:gd name="connsiteY91" fmla="*/ 679374 h 1195935"/>
                <a:gd name="connsiteX92" fmla="*/ 1601118 w 1781545"/>
                <a:gd name="connsiteY92" fmla="*/ 712425 h 1195935"/>
                <a:gd name="connsiteX93" fmla="*/ 1597446 w 1781545"/>
                <a:gd name="connsiteY93" fmla="*/ 756492 h 1195935"/>
                <a:gd name="connsiteX94" fmla="*/ 1593774 w 1781545"/>
                <a:gd name="connsiteY94" fmla="*/ 778526 h 1195935"/>
                <a:gd name="connsiteX95" fmla="*/ 1597446 w 1781545"/>
                <a:gd name="connsiteY95" fmla="*/ 925417 h 1195935"/>
                <a:gd name="connsiteX96" fmla="*/ 1601118 w 1781545"/>
                <a:gd name="connsiteY96" fmla="*/ 936434 h 1195935"/>
                <a:gd name="connsiteX97" fmla="*/ 1604791 w 1781545"/>
                <a:gd name="connsiteY97" fmla="*/ 951123 h 1195935"/>
                <a:gd name="connsiteX98" fmla="*/ 1623152 w 1781545"/>
                <a:gd name="connsiteY98" fmla="*/ 976829 h 1195935"/>
                <a:gd name="connsiteX99" fmla="*/ 1634169 w 1781545"/>
                <a:gd name="connsiteY99" fmla="*/ 998863 h 1195935"/>
                <a:gd name="connsiteX100" fmla="*/ 1637841 w 1781545"/>
                <a:gd name="connsiteY100" fmla="*/ 1009880 h 1195935"/>
                <a:gd name="connsiteX101" fmla="*/ 1648858 w 1781545"/>
                <a:gd name="connsiteY101" fmla="*/ 1017225 h 1195935"/>
                <a:gd name="connsiteX102" fmla="*/ 1652530 w 1781545"/>
                <a:gd name="connsiteY102" fmla="*/ 1028241 h 1195935"/>
                <a:gd name="connsiteX103" fmla="*/ 1781382 w 1781545"/>
                <a:gd name="connsiteY103" fmla="*/ 1195193 h 1195935"/>
                <a:gd name="connsiteX104" fmla="*/ 1773762 w 1781545"/>
                <a:gd name="connsiteY104" fmla="*/ 1175454 h 1195935"/>
                <a:gd name="connsiteX0" fmla="*/ 66101 w 1781545"/>
                <a:gd name="connsiteY0" fmla="*/ 0 h 1195935"/>
                <a:gd name="connsiteX1" fmla="*/ 88135 w 1781545"/>
                <a:gd name="connsiteY1" fmla="*/ 14690 h 1195935"/>
                <a:gd name="connsiteX2" fmla="*/ 95480 w 1781545"/>
                <a:gd name="connsiteY2" fmla="*/ 44756 h 1195935"/>
                <a:gd name="connsiteX3" fmla="*/ 106497 w 1781545"/>
                <a:gd name="connsiteY3" fmla="*/ 33051 h 1195935"/>
                <a:gd name="connsiteX4" fmla="*/ 124858 w 1781545"/>
                <a:gd name="connsiteY4" fmla="*/ 55085 h 1195935"/>
                <a:gd name="connsiteX5" fmla="*/ 124858 w 1781545"/>
                <a:gd name="connsiteY5" fmla="*/ 95480 h 1195935"/>
                <a:gd name="connsiteX6" fmla="*/ 117513 w 1781545"/>
                <a:gd name="connsiteY6" fmla="*/ 106497 h 1195935"/>
                <a:gd name="connsiteX7" fmla="*/ 113841 w 1781545"/>
                <a:gd name="connsiteY7" fmla="*/ 117514 h 1195935"/>
                <a:gd name="connsiteX8" fmla="*/ 102824 w 1781545"/>
                <a:gd name="connsiteY8" fmla="*/ 121186 h 1195935"/>
                <a:gd name="connsiteX9" fmla="*/ 84463 w 1781545"/>
                <a:gd name="connsiteY9" fmla="*/ 124858 h 1195935"/>
                <a:gd name="connsiteX10" fmla="*/ 73446 w 1781545"/>
                <a:gd name="connsiteY10" fmla="*/ 135875 h 1195935"/>
                <a:gd name="connsiteX11" fmla="*/ 62429 w 1781545"/>
                <a:gd name="connsiteY11" fmla="*/ 143220 h 1195935"/>
                <a:gd name="connsiteX12" fmla="*/ 55084 w 1781545"/>
                <a:gd name="connsiteY12" fmla="*/ 157909 h 1195935"/>
                <a:gd name="connsiteX13" fmla="*/ 36723 w 1781545"/>
                <a:gd name="connsiteY13" fmla="*/ 179943 h 1195935"/>
                <a:gd name="connsiteX14" fmla="*/ 25706 w 1781545"/>
                <a:gd name="connsiteY14" fmla="*/ 205649 h 1195935"/>
                <a:gd name="connsiteX15" fmla="*/ 14689 w 1781545"/>
                <a:gd name="connsiteY15" fmla="*/ 216666 h 1195935"/>
                <a:gd name="connsiteX16" fmla="*/ 0 w 1781545"/>
                <a:gd name="connsiteY16" fmla="*/ 238699 h 1195935"/>
                <a:gd name="connsiteX17" fmla="*/ 3672 w 1781545"/>
                <a:gd name="connsiteY17" fmla="*/ 271750 h 1195935"/>
                <a:gd name="connsiteX18" fmla="*/ 7345 w 1781545"/>
                <a:gd name="connsiteY18" fmla="*/ 282767 h 1195935"/>
                <a:gd name="connsiteX19" fmla="*/ 25706 w 1781545"/>
                <a:gd name="connsiteY19" fmla="*/ 297456 h 1195935"/>
                <a:gd name="connsiteX20" fmla="*/ 36723 w 1781545"/>
                <a:gd name="connsiteY20" fmla="*/ 304800 h 1195935"/>
                <a:gd name="connsiteX21" fmla="*/ 47740 w 1781545"/>
                <a:gd name="connsiteY21" fmla="*/ 319490 h 1195935"/>
                <a:gd name="connsiteX22" fmla="*/ 58757 w 1781545"/>
                <a:gd name="connsiteY22" fmla="*/ 323162 h 1195935"/>
                <a:gd name="connsiteX23" fmla="*/ 88135 w 1781545"/>
                <a:gd name="connsiteY23" fmla="*/ 326834 h 1195935"/>
                <a:gd name="connsiteX24" fmla="*/ 165253 w 1781545"/>
                <a:gd name="connsiteY24" fmla="*/ 330506 h 1195935"/>
                <a:gd name="connsiteX25" fmla="*/ 187287 w 1781545"/>
                <a:gd name="connsiteY25" fmla="*/ 334179 h 1195935"/>
                <a:gd name="connsiteX26" fmla="*/ 224010 w 1781545"/>
                <a:gd name="connsiteY26" fmla="*/ 341523 h 1195935"/>
                <a:gd name="connsiteX27" fmla="*/ 352540 w 1781545"/>
                <a:gd name="connsiteY27" fmla="*/ 345196 h 1195935"/>
                <a:gd name="connsiteX28" fmla="*/ 363557 w 1781545"/>
                <a:gd name="connsiteY28" fmla="*/ 348868 h 1195935"/>
                <a:gd name="connsiteX29" fmla="*/ 385591 w 1781545"/>
                <a:gd name="connsiteY29" fmla="*/ 363557 h 1195935"/>
                <a:gd name="connsiteX30" fmla="*/ 392935 w 1781545"/>
                <a:gd name="connsiteY30" fmla="*/ 374574 h 1195935"/>
                <a:gd name="connsiteX31" fmla="*/ 414969 w 1781545"/>
                <a:gd name="connsiteY31" fmla="*/ 400280 h 1195935"/>
                <a:gd name="connsiteX32" fmla="*/ 418641 w 1781545"/>
                <a:gd name="connsiteY32" fmla="*/ 411297 h 1195935"/>
                <a:gd name="connsiteX33" fmla="*/ 437003 w 1781545"/>
                <a:gd name="connsiteY33" fmla="*/ 437003 h 1195935"/>
                <a:gd name="connsiteX34" fmla="*/ 448019 w 1781545"/>
                <a:gd name="connsiteY34" fmla="*/ 444347 h 1195935"/>
                <a:gd name="connsiteX35" fmla="*/ 462709 w 1781545"/>
                <a:gd name="connsiteY35" fmla="*/ 477398 h 1195935"/>
                <a:gd name="connsiteX36" fmla="*/ 466381 w 1781545"/>
                <a:gd name="connsiteY36" fmla="*/ 488415 h 1195935"/>
                <a:gd name="connsiteX37" fmla="*/ 481070 w 1781545"/>
                <a:gd name="connsiteY37" fmla="*/ 510449 h 1195935"/>
                <a:gd name="connsiteX38" fmla="*/ 499431 w 1781545"/>
                <a:gd name="connsiteY38" fmla="*/ 543499 h 1195935"/>
                <a:gd name="connsiteX39" fmla="*/ 506776 w 1781545"/>
                <a:gd name="connsiteY39" fmla="*/ 554516 h 1195935"/>
                <a:gd name="connsiteX40" fmla="*/ 532482 w 1781545"/>
                <a:gd name="connsiteY40" fmla="*/ 587567 h 1195935"/>
                <a:gd name="connsiteX41" fmla="*/ 539827 w 1781545"/>
                <a:gd name="connsiteY41" fmla="*/ 598584 h 1195935"/>
                <a:gd name="connsiteX42" fmla="*/ 572877 w 1781545"/>
                <a:gd name="connsiteY42" fmla="*/ 616945 h 1195935"/>
                <a:gd name="connsiteX43" fmla="*/ 583894 w 1781545"/>
                <a:gd name="connsiteY43" fmla="*/ 624290 h 1195935"/>
                <a:gd name="connsiteX44" fmla="*/ 716097 w 1781545"/>
                <a:gd name="connsiteY44" fmla="*/ 616945 h 1195935"/>
                <a:gd name="connsiteX45" fmla="*/ 727113 w 1781545"/>
                <a:gd name="connsiteY45" fmla="*/ 613273 h 1195935"/>
                <a:gd name="connsiteX46" fmla="*/ 745475 w 1781545"/>
                <a:gd name="connsiteY46" fmla="*/ 594911 h 1195935"/>
                <a:gd name="connsiteX47" fmla="*/ 767509 w 1781545"/>
                <a:gd name="connsiteY47" fmla="*/ 587567 h 1195935"/>
                <a:gd name="connsiteX48" fmla="*/ 778525 w 1781545"/>
                <a:gd name="connsiteY48" fmla="*/ 583894 h 1195935"/>
                <a:gd name="connsiteX49" fmla="*/ 796887 w 1781545"/>
                <a:gd name="connsiteY49" fmla="*/ 572878 h 1195935"/>
                <a:gd name="connsiteX50" fmla="*/ 833610 w 1781545"/>
                <a:gd name="connsiteY50" fmla="*/ 569205 h 1195935"/>
                <a:gd name="connsiteX51" fmla="*/ 851971 w 1781545"/>
                <a:gd name="connsiteY51" fmla="*/ 572878 h 1195935"/>
                <a:gd name="connsiteX52" fmla="*/ 862988 w 1781545"/>
                <a:gd name="connsiteY52" fmla="*/ 580222 h 1195935"/>
                <a:gd name="connsiteX53" fmla="*/ 896039 w 1781545"/>
                <a:gd name="connsiteY53" fmla="*/ 591239 h 1195935"/>
                <a:gd name="connsiteX54" fmla="*/ 910728 w 1781545"/>
                <a:gd name="connsiteY54" fmla="*/ 602256 h 1195935"/>
                <a:gd name="connsiteX55" fmla="*/ 940106 w 1781545"/>
                <a:gd name="connsiteY55" fmla="*/ 609600 h 1195935"/>
                <a:gd name="connsiteX56" fmla="*/ 958468 w 1781545"/>
                <a:gd name="connsiteY56" fmla="*/ 631634 h 1195935"/>
                <a:gd name="connsiteX57" fmla="*/ 969484 w 1781545"/>
                <a:gd name="connsiteY57" fmla="*/ 635306 h 1195935"/>
                <a:gd name="connsiteX58" fmla="*/ 995191 w 1781545"/>
                <a:gd name="connsiteY58" fmla="*/ 657340 h 1195935"/>
                <a:gd name="connsiteX59" fmla="*/ 1002535 w 1781545"/>
                <a:gd name="connsiteY59" fmla="*/ 668357 h 1195935"/>
                <a:gd name="connsiteX60" fmla="*/ 1039258 w 1781545"/>
                <a:gd name="connsiteY60" fmla="*/ 712425 h 1195935"/>
                <a:gd name="connsiteX61" fmla="*/ 1053947 w 1781545"/>
                <a:gd name="connsiteY61" fmla="*/ 734458 h 1195935"/>
                <a:gd name="connsiteX62" fmla="*/ 1061292 w 1781545"/>
                <a:gd name="connsiteY62" fmla="*/ 745475 h 1195935"/>
                <a:gd name="connsiteX63" fmla="*/ 1064964 w 1781545"/>
                <a:gd name="connsiteY63" fmla="*/ 756492 h 1195935"/>
                <a:gd name="connsiteX64" fmla="*/ 1079653 w 1781545"/>
                <a:gd name="connsiteY64" fmla="*/ 767509 h 1195935"/>
                <a:gd name="connsiteX65" fmla="*/ 1090670 w 1781545"/>
                <a:gd name="connsiteY65" fmla="*/ 778526 h 1195935"/>
                <a:gd name="connsiteX66" fmla="*/ 1098015 w 1781545"/>
                <a:gd name="connsiteY66" fmla="*/ 789543 h 1195935"/>
                <a:gd name="connsiteX67" fmla="*/ 1127393 w 1781545"/>
                <a:gd name="connsiteY67" fmla="*/ 804232 h 1195935"/>
                <a:gd name="connsiteX68" fmla="*/ 1149427 w 1781545"/>
                <a:gd name="connsiteY68" fmla="*/ 818921 h 1195935"/>
                <a:gd name="connsiteX69" fmla="*/ 1200839 w 1781545"/>
                <a:gd name="connsiteY69" fmla="*/ 829938 h 1195935"/>
                <a:gd name="connsiteX70" fmla="*/ 1215528 w 1781545"/>
                <a:gd name="connsiteY70" fmla="*/ 833610 h 1195935"/>
                <a:gd name="connsiteX71" fmla="*/ 1248578 w 1781545"/>
                <a:gd name="connsiteY71" fmla="*/ 837282 h 1195935"/>
                <a:gd name="connsiteX72" fmla="*/ 1274284 w 1781545"/>
                <a:gd name="connsiteY72" fmla="*/ 844627 h 1195935"/>
                <a:gd name="connsiteX73" fmla="*/ 1288974 w 1781545"/>
                <a:gd name="connsiteY73" fmla="*/ 848299 h 1195935"/>
                <a:gd name="connsiteX74" fmla="*/ 1377109 w 1781545"/>
                <a:gd name="connsiteY74" fmla="*/ 844627 h 1195935"/>
                <a:gd name="connsiteX75" fmla="*/ 1388125 w 1781545"/>
                <a:gd name="connsiteY75" fmla="*/ 833610 h 1195935"/>
                <a:gd name="connsiteX76" fmla="*/ 1395470 w 1781545"/>
                <a:gd name="connsiteY76" fmla="*/ 811576 h 1195935"/>
                <a:gd name="connsiteX77" fmla="*/ 1402815 w 1781545"/>
                <a:gd name="connsiteY77" fmla="*/ 789543 h 1195935"/>
                <a:gd name="connsiteX78" fmla="*/ 1406487 w 1781545"/>
                <a:gd name="connsiteY78" fmla="*/ 778526 h 1195935"/>
                <a:gd name="connsiteX79" fmla="*/ 1417504 w 1781545"/>
                <a:gd name="connsiteY79" fmla="*/ 756492 h 1195935"/>
                <a:gd name="connsiteX80" fmla="*/ 1432193 w 1781545"/>
                <a:gd name="connsiteY80" fmla="*/ 734458 h 1195935"/>
                <a:gd name="connsiteX81" fmla="*/ 1439538 w 1781545"/>
                <a:gd name="connsiteY81" fmla="*/ 723441 h 1195935"/>
                <a:gd name="connsiteX82" fmla="*/ 1457899 w 1781545"/>
                <a:gd name="connsiteY82" fmla="*/ 701408 h 1195935"/>
                <a:gd name="connsiteX83" fmla="*/ 1468916 w 1781545"/>
                <a:gd name="connsiteY83" fmla="*/ 690391 h 1195935"/>
                <a:gd name="connsiteX84" fmla="*/ 1476260 w 1781545"/>
                <a:gd name="connsiteY84" fmla="*/ 679374 h 1195935"/>
                <a:gd name="connsiteX85" fmla="*/ 1487277 w 1781545"/>
                <a:gd name="connsiteY85" fmla="*/ 664685 h 1195935"/>
                <a:gd name="connsiteX86" fmla="*/ 1509311 w 1781545"/>
                <a:gd name="connsiteY86" fmla="*/ 646323 h 1195935"/>
                <a:gd name="connsiteX87" fmla="*/ 1557051 w 1781545"/>
                <a:gd name="connsiteY87" fmla="*/ 649996 h 1195935"/>
                <a:gd name="connsiteX88" fmla="*/ 1568068 w 1781545"/>
                <a:gd name="connsiteY88" fmla="*/ 657340 h 1195935"/>
                <a:gd name="connsiteX89" fmla="*/ 1579084 w 1781545"/>
                <a:gd name="connsiteY89" fmla="*/ 661013 h 1195935"/>
                <a:gd name="connsiteX90" fmla="*/ 1586429 w 1781545"/>
                <a:gd name="connsiteY90" fmla="*/ 672029 h 1195935"/>
                <a:gd name="connsiteX91" fmla="*/ 1597446 w 1781545"/>
                <a:gd name="connsiteY91" fmla="*/ 679374 h 1195935"/>
                <a:gd name="connsiteX92" fmla="*/ 1601118 w 1781545"/>
                <a:gd name="connsiteY92" fmla="*/ 712425 h 1195935"/>
                <a:gd name="connsiteX93" fmla="*/ 1597446 w 1781545"/>
                <a:gd name="connsiteY93" fmla="*/ 756492 h 1195935"/>
                <a:gd name="connsiteX94" fmla="*/ 1593774 w 1781545"/>
                <a:gd name="connsiteY94" fmla="*/ 778526 h 1195935"/>
                <a:gd name="connsiteX95" fmla="*/ 1597446 w 1781545"/>
                <a:gd name="connsiteY95" fmla="*/ 925417 h 1195935"/>
                <a:gd name="connsiteX96" fmla="*/ 1601118 w 1781545"/>
                <a:gd name="connsiteY96" fmla="*/ 936434 h 1195935"/>
                <a:gd name="connsiteX97" fmla="*/ 1604791 w 1781545"/>
                <a:gd name="connsiteY97" fmla="*/ 951123 h 1195935"/>
                <a:gd name="connsiteX98" fmla="*/ 1623152 w 1781545"/>
                <a:gd name="connsiteY98" fmla="*/ 976829 h 1195935"/>
                <a:gd name="connsiteX99" fmla="*/ 1634169 w 1781545"/>
                <a:gd name="connsiteY99" fmla="*/ 998863 h 1195935"/>
                <a:gd name="connsiteX100" fmla="*/ 1637841 w 1781545"/>
                <a:gd name="connsiteY100" fmla="*/ 1009880 h 1195935"/>
                <a:gd name="connsiteX101" fmla="*/ 1648858 w 1781545"/>
                <a:gd name="connsiteY101" fmla="*/ 1017225 h 1195935"/>
                <a:gd name="connsiteX102" fmla="*/ 1652530 w 1781545"/>
                <a:gd name="connsiteY102" fmla="*/ 1028241 h 1195935"/>
                <a:gd name="connsiteX103" fmla="*/ 1781382 w 1781545"/>
                <a:gd name="connsiteY103" fmla="*/ 1195193 h 1195935"/>
                <a:gd name="connsiteX104" fmla="*/ 1773762 w 1781545"/>
                <a:gd name="connsiteY104" fmla="*/ 1175454 h 1195935"/>
                <a:gd name="connsiteX0" fmla="*/ 66101 w 1781545"/>
                <a:gd name="connsiteY0" fmla="*/ 0 h 1195935"/>
                <a:gd name="connsiteX1" fmla="*/ 80515 w 1781545"/>
                <a:gd name="connsiteY1" fmla="*/ 29930 h 1195935"/>
                <a:gd name="connsiteX2" fmla="*/ 95480 w 1781545"/>
                <a:gd name="connsiteY2" fmla="*/ 44756 h 1195935"/>
                <a:gd name="connsiteX3" fmla="*/ 106497 w 1781545"/>
                <a:gd name="connsiteY3" fmla="*/ 33051 h 1195935"/>
                <a:gd name="connsiteX4" fmla="*/ 124858 w 1781545"/>
                <a:gd name="connsiteY4" fmla="*/ 55085 h 1195935"/>
                <a:gd name="connsiteX5" fmla="*/ 124858 w 1781545"/>
                <a:gd name="connsiteY5" fmla="*/ 95480 h 1195935"/>
                <a:gd name="connsiteX6" fmla="*/ 117513 w 1781545"/>
                <a:gd name="connsiteY6" fmla="*/ 106497 h 1195935"/>
                <a:gd name="connsiteX7" fmla="*/ 113841 w 1781545"/>
                <a:gd name="connsiteY7" fmla="*/ 117514 h 1195935"/>
                <a:gd name="connsiteX8" fmla="*/ 102824 w 1781545"/>
                <a:gd name="connsiteY8" fmla="*/ 121186 h 1195935"/>
                <a:gd name="connsiteX9" fmla="*/ 84463 w 1781545"/>
                <a:gd name="connsiteY9" fmla="*/ 124858 h 1195935"/>
                <a:gd name="connsiteX10" fmla="*/ 73446 w 1781545"/>
                <a:gd name="connsiteY10" fmla="*/ 135875 h 1195935"/>
                <a:gd name="connsiteX11" fmla="*/ 62429 w 1781545"/>
                <a:gd name="connsiteY11" fmla="*/ 143220 h 1195935"/>
                <a:gd name="connsiteX12" fmla="*/ 55084 w 1781545"/>
                <a:gd name="connsiteY12" fmla="*/ 157909 h 1195935"/>
                <a:gd name="connsiteX13" fmla="*/ 36723 w 1781545"/>
                <a:gd name="connsiteY13" fmla="*/ 179943 h 1195935"/>
                <a:gd name="connsiteX14" fmla="*/ 25706 w 1781545"/>
                <a:gd name="connsiteY14" fmla="*/ 205649 h 1195935"/>
                <a:gd name="connsiteX15" fmla="*/ 14689 w 1781545"/>
                <a:gd name="connsiteY15" fmla="*/ 216666 h 1195935"/>
                <a:gd name="connsiteX16" fmla="*/ 0 w 1781545"/>
                <a:gd name="connsiteY16" fmla="*/ 238699 h 1195935"/>
                <a:gd name="connsiteX17" fmla="*/ 3672 w 1781545"/>
                <a:gd name="connsiteY17" fmla="*/ 271750 h 1195935"/>
                <a:gd name="connsiteX18" fmla="*/ 7345 w 1781545"/>
                <a:gd name="connsiteY18" fmla="*/ 282767 h 1195935"/>
                <a:gd name="connsiteX19" fmla="*/ 25706 w 1781545"/>
                <a:gd name="connsiteY19" fmla="*/ 297456 h 1195935"/>
                <a:gd name="connsiteX20" fmla="*/ 36723 w 1781545"/>
                <a:gd name="connsiteY20" fmla="*/ 304800 h 1195935"/>
                <a:gd name="connsiteX21" fmla="*/ 47740 w 1781545"/>
                <a:gd name="connsiteY21" fmla="*/ 319490 h 1195935"/>
                <a:gd name="connsiteX22" fmla="*/ 58757 w 1781545"/>
                <a:gd name="connsiteY22" fmla="*/ 323162 h 1195935"/>
                <a:gd name="connsiteX23" fmla="*/ 88135 w 1781545"/>
                <a:gd name="connsiteY23" fmla="*/ 326834 h 1195935"/>
                <a:gd name="connsiteX24" fmla="*/ 165253 w 1781545"/>
                <a:gd name="connsiteY24" fmla="*/ 330506 h 1195935"/>
                <a:gd name="connsiteX25" fmla="*/ 187287 w 1781545"/>
                <a:gd name="connsiteY25" fmla="*/ 334179 h 1195935"/>
                <a:gd name="connsiteX26" fmla="*/ 224010 w 1781545"/>
                <a:gd name="connsiteY26" fmla="*/ 341523 h 1195935"/>
                <a:gd name="connsiteX27" fmla="*/ 352540 w 1781545"/>
                <a:gd name="connsiteY27" fmla="*/ 345196 h 1195935"/>
                <a:gd name="connsiteX28" fmla="*/ 363557 w 1781545"/>
                <a:gd name="connsiteY28" fmla="*/ 348868 h 1195935"/>
                <a:gd name="connsiteX29" fmla="*/ 385591 w 1781545"/>
                <a:gd name="connsiteY29" fmla="*/ 363557 h 1195935"/>
                <a:gd name="connsiteX30" fmla="*/ 392935 w 1781545"/>
                <a:gd name="connsiteY30" fmla="*/ 374574 h 1195935"/>
                <a:gd name="connsiteX31" fmla="*/ 414969 w 1781545"/>
                <a:gd name="connsiteY31" fmla="*/ 400280 h 1195935"/>
                <a:gd name="connsiteX32" fmla="*/ 418641 w 1781545"/>
                <a:gd name="connsiteY32" fmla="*/ 411297 h 1195935"/>
                <a:gd name="connsiteX33" fmla="*/ 437003 w 1781545"/>
                <a:gd name="connsiteY33" fmla="*/ 437003 h 1195935"/>
                <a:gd name="connsiteX34" fmla="*/ 448019 w 1781545"/>
                <a:gd name="connsiteY34" fmla="*/ 444347 h 1195935"/>
                <a:gd name="connsiteX35" fmla="*/ 462709 w 1781545"/>
                <a:gd name="connsiteY35" fmla="*/ 477398 h 1195935"/>
                <a:gd name="connsiteX36" fmla="*/ 466381 w 1781545"/>
                <a:gd name="connsiteY36" fmla="*/ 488415 h 1195935"/>
                <a:gd name="connsiteX37" fmla="*/ 481070 w 1781545"/>
                <a:gd name="connsiteY37" fmla="*/ 510449 h 1195935"/>
                <a:gd name="connsiteX38" fmla="*/ 499431 w 1781545"/>
                <a:gd name="connsiteY38" fmla="*/ 543499 h 1195935"/>
                <a:gd name="connsiteX39" fmla="*/ 506776 w 1781545"/>
                <a:gd name="connsiteY39" fmla="*/ 554516 h 1195935"/>
                <a:gd name="connsiteX40" fmla="*/ 532482 w 1781545"/>
                <a:gd name="connsiteY40" fmla="*/ 587567 h 1195935"/>
                <a:gd name="connsiteX41" fmla="*/ 539827 w 1781545"/>
                <a:gd name="connsiteY41" fmla="*/ 598584 h 1195935"/>
                <a:gd name="connsiteX42" fmla="*/ 572877 w 1781545"/>
                <a:gd name="connsiteY42" fmla="*/ 616945 h 1195935"/>
                <a:gd name="connsiteX43" fmla="*/ 583894 w 1781545"/>
                <a:gd name="connsiteY43" fmla="*/ 624290 h 1195935"/>
                <a:gd name="connsiteX44" fmla="*/ 716097 w 1781545"/>
                <a:gd name="connsiteY44" fmla="*/ 616945 h 1195935"/>
                <a:gd name="connsiteX45" fmla="*/ 727113 w 1781545"/>
                <a:gd name="connsiteY45" fmla="*/ 613273 h 1195935"/>
                <a:gd name="connsiteX46" fmla="*/ 745475 w 1781545"/>
                <a:gd name="connsiteY46" fmla="*/ 594911 h 1195935"/>
                <a:gd name="connsiteX47" fmla="*/ 767509 w 1781545"/>
                <a:gd name="connsiteY47" fmla="*/ 587567 h 1195935"/>
                <a:gd name="connsiteX48" fmla="*/ 778525 w 1781545"/>
                <a:gd name="connsiteY48" fmla="*/ 583894 h 1195935"/>
                <a:gd name="connsiteX49" fmla="*/ 796887 w 1781545"/>
                <a:gd name="connsiteY49" fmla="*/ 572878 h 1195935"/>
                <a:gd name="connsiteX50" fmla="*/ 833610 w 1781545"/>
                <a:gd name="connsiteY50" fmla="*/ 569205 h 1195935"/>
                <a:gd name="connsiteX51" fmla="*/ 851971 w 1781545"/>
                <a:gd name="connsiteY51" fmla="*/ 572878 h 1195935"/>
                <a:gd name="connsiteX52" fmla="*/ 862988 w 1781545"/>
                <a:gd name="connsiteY52" fmla="*/ 580222 h 1195935"/>
                <a:gd name="connsiteX53" fmla="*/ 896039 w 1781545"/>
                <a:gd name="connsiteY53" fmla="*/ 591239 h 1195935"/>
                <a:gd name="connsiteX54" fmla="*/ 910728 w 1781545"/>
                <a:gd name="connsiteY54" fmla="*/ 602256 h 1195935"/>
                <a:gd name="connsiteX55" fmla="*/ 940106 w 1781545"/>
                <a:gd name="connsiteY55" fmla="*/ 609600 h 1195935"/>
                <a:gd name="connsiteX56" fmla="*/ 958468 w 1781545"/>
                <a:gd name="connsiteY56" fmla="*/ 631634 h 1195935"/>
                <a:gd name="connsiteX57" fmla="*/ 969484 w 1781545"/>
                <a:gd name="connsiteY57" fmla="*/ 635306 h 1195935"/>
                <a:gd name="connsiteX58" fmla="*/ 995191 w 1781545"/>
                <a:gd name="connsiteY58" fmla="*/ 657340 h 1195935"/>
                <a:gd name="connsiteX59" fmla="*/ 1002535 w 1781545"/>
                <a:gd name="connsiteY59" fmla="*/ 668357 h 1195935"/>
                <a:gd name="connsiteX60" fmla="*/ 1039258 w 1781545"/>
                <a:gd name="connsiteY60" fmla="*/ 712425 h 1195935"/>
                <a:gd name="connsiteX61" fmla="*/ 1053947 w 1781545"/>
                <a:gd name="connsiteY61" fmla="*/ 734458 h 1195935"/>
                <a:gd name="connsiteX62" fmla="*/ 1061292 w 1781545"/>
                <a:gd name="connsiteY62" fmla="*/ 745475 h 1195935"/>
                <a:gd name="connsiteX63" fmla="*/ 1064964 w 1781545"/>
                <a:gd name="connsiteY63" fmla="*/ 756492 h 1195935"/>
                <a:gd name="connsiteX64" fmla="*/ 1079653 w 1781545"/>
                <a:gd name="connsiteY64" fmla="*/ 767509 h 1195935"/>
                <a:gd name="connsiteX65" fmla="*/ 1090670 w 1781545"/>
                <a:gd name="connsiteY65" fmla="*/ 778526 h 1195935"/>
                <a:gd name="connsiteX66" fmla="*/ 1098015 w 1781545"/>
                <a:gd name="connsiteY66" fmla="*/ 789543 h 1195935"/>
                <a:gd name="connsiteX67" fmla="*/ 1127393 w 1781545"/>
                <a:gd name="connsiteY67" fmla="*/ 804232 h 1195935"/>
                <a:gd name="connsiteX68" fmla="*/ 1149427 w 1781545"/>
                <a:gd name="connsiteY68" fmla="*/ 818921 h 1195935"/>
                <a:gd name="connsiteX69" fmla="*/ 1200839 w 1781545"/>
                <a:gd name="connsiteY69" fmla="*/ 829938 h 1195935"/>
                <a:gd name="connsiteX70" fmla="*/ 1215528 w 1781545"/>
                <a:gd name="connsiteY70" fmla="*/ 833610 h 1195935"/>
                <a:gd name="connsiteX71" fmla="*/ 1248578 w 1781545"/>
                <a:gd name="connsiteY71" fmla="*/ 837282 h 1195935"/>
                <a:gd name="connsiteX72" fmla="*/ 1274284 w 1781545"/>
                <a:gd name="connsiteY72" fmla="*/ 844627 h 1195935"/>
                <a:gd name="connsiteX73" fmla="*/ 1288974 w 1781545"/>
                <a:gd name="connsiteY73" fmla="*/ 848299 h 1195935"/>
                <a:gd name="connsiteX74" fmla="*/ 1377109 w 1781545"/>
                <a:gd name="connsiteY74" fmla="*/ 844627 h 1195935"/>
                <a:gd name="connsiteX75" fmla="*/ 1388125 w 1781545"/>
                <a:gd name="connsiteY75" fmla="*/ 833610 h 1195935"/>
                <a:gd name="connsiteX76" fmla="*/ 1395470 w 1781545"/>
                <a:gd name="connsiteY76" fmla="*/ 811576 h 1195935"/>
                <a:gd name="connsiteX77" fmla="*/ 1402815 w 1781545"/>
                <a:gd name="connsiteY77" fmla="*/ 789543 h 1195935"/>
                <a:gd name="connsiteX78" fmla="*/ 1406487 w 1781545"/>
                <a:gd name="connsiteY78" fmla="*/ 778526 h 1195935"/>
                <a:gd name="connsiteX79" fmla="*/ 1417504 w 1781545"/>
                <a:gd name="connsiteY79" fmla="*/ 756492 h 1195935"/>
                <a:gd name="connsiteX80" fmla="*/ 1432193 w 1781545"/>
                <a:gd name="connsiteY80" fmla="*/ 734458 h 1195935"/>
                <a:gd name="connsiteX81" fmla="*/ 1439538 w 1781545"/>
                <a:gd name="connsiteY81" fmla="*/ 723441 h 1195935"/>
                <a:gd name="connsiteX82" fmla="*/ 1457899 w 1781545"/>
                <a:gd name="connsiteY82" fmla="*/ 701408 h 1195935"/>
                <a:gd name="connsiteX83" fmla="*/ 1468916 w 1781545"/>
                <a:gd name="connsiteY83" fmla="*/ 690391 h 1195935"/>
                <a:gd name="connsiteX84" fmla="*/ 1476260 w 1781545"/>
                <a:gd name="connsiteY84" fmla="*/ 679374 h 1195935"/>
                <a:gd name="connsiteX85" fmla="*/ 1487277 w 1781545"/>
                <a:gd name="connsiteY85" fmla="*/ 664685 h 1195935"/>
                <a:gd name="connsiteX86" fmla="*/ 1509311 w 1781545"/>
                <a:gd name="connsiteY86" fmla="*/ 646323 h 1195935"/>
                <a:gd name="connsiteX87" fmla="*/ 1557051 w 1781545"/>
                <a:gd name="connsiteY87" fmla="*/ 649996 h 1195935"/>
                <a:gd name="connsiteX88" fmla="*/ 1568068 w 1781545"/>
                <a:gd name="connsiteY88" fmla="*/ 657340 h 1195935"/>
                <a:gd name="connsiteX89" fmla="*/ 1579084 w 1781545"/>
                <a:gd name="connsiteY89" fmla="*/ 661013 h 1195935"/>
                <a:gd name="connsiteX90" fmla="*/ 1586429 w 1781545"/>
                <a:gd name="connsiteY90" fmla="*/ 672029 h 1195935"/>
                <a:gd name="connsiteX91" fmla="*/ 1597446 w 1781545"/>
                <a:gd name="connsiteY91" fmla="*/ 679374 h 1195935"/>
                <a:gd name="connsiteX92" fmla="*/ 1601118 w 1781545"/>
                <a:gd name="connsiteY92" fmla="*/ 712425 h 1195935"/>
                <a:gd name="connsiteX93" fmla="*/ 1597446 w 1781545"/>
                <a:gd name="connsiteY93" fmla="*/ 756492 h 1195935"/>
                <a:gd name="connsiteX94" fmla="*/ 1593774 w 1781545"/>
                <a:gd name="connsiteY94" fmla="*/ 778526 h 1195935"/>
                <a:gd name="connsiteX95" fmla="*/ 1597446 w 1781545"/>
                <a:gd name="connsiteY95" fmla="*/ 925417 h 1195935"/>
                <a:gd name="connsiteX96" fmla="*/ 1601118 w 1781545"/>
                <a:gd name="connsiteY96" fmla="*/ 936434 h 1195935"/>
                <a:gd name="connsiteX97" fmla="*/ 1604791 w 1781545"/>
                <a:gd name="connsiteY97" fmla="*/ 951123 h 1195935"/>
                <a:gd name="connsiteX98" fmla="*/ 1623152 w 1781545"/>
                <a:gd name="connsiteY98" fmla="*/ 976829 h 1195935"/>
                <a:gd name="connsiteX99" fmla="*/ 1634169 w 1781545"/>
                <a:gd name="connsiteY99" fmla="*/ 998863 h 1195935"/>
                <a:gd name="connsiteX100" fmla="*/ 1637841 w 1781545"/>
                <a:gd name="connsiteY100" fmla="*/ 1009880 h 1195935"/>
                <a:gd name="connsiteX101" fmla="*/ 1648858 w 1781545"/>
                <a:gd name="connsiteY101" fmla="*/ 1017225 h 1195935"/>
                <a:gd name="connsiteX102" fmla="*/ 1652530 w 1781545"/>
                <a:gd name="connsiteY102" fmla="*/ 1028241 h 1195935"/>
                <a:gd name="connsiteX103" fmla="*/ 1781382 w 1781545"/>
                <a:gd name="connsiteY103" fmla="*/ 1195193 h 1195935"/>
                <a:gd name="connsiteX104" fmla="*/ 1773762 w 1781545"/>
                <a:gd name="connsiteY104" fmla="*/ 1175454 h 1195935"/>
                <a:gd name="connsiteX0" fmla="*/ 62291 w 1781545"/>
                <a:gd name="connsiteY0" fmla="*/ 0 h 1188315"/>
                <a:gd name="connsiteX1" fmla="*/ 80515 w 1781545"/>
                <a:gd name="connsiteY1" fmla="*/ 22310 h 1188315"/>
                <a:gd name="connsiteX2" fmla="*/ 95480 w 1781545"/>
                <a:gd name="connsiteY2" fmla="*/ 37136 h 1188315"/>
                <a:gd name="connsiteX3" fmla="*/ 106497 w 1781545"/>
                <a:gd name="connsiteY3" fmla="*/ 25431 h 1188315"/>
                <a:gd name="connsiteX4" fmla="*/ 124858 w 1781545"/>
                <a:gd name="connsiteY4" fmla="*/ 47465 h 1188315"/>
                <a:gd name="connsiteX5" fmla="*/ 124858 w 1781545"/>
                <a:gd name="connsiteY5" fmla="*/ 87860 h 1188315"/>
                <a:gd name="connsiteX6" fmla="*/ 117513 w 1781545"/>
                <a:gd name="connsiteY6" fmla="*/ 98877 h 1188315"/>
                <a:gd name="connsiteX7" fmla="*/ 113841 w 1781545"/>
                <a:gd name="connsiteY7" fmla="*/ 109894 h 1188315"/>
                <a:gd name="connsiteX8" fmla="*/ 102824 w 1781545"/>
                <a:gd name="connsiteY8" fmla="*/ 113566 h 1188315"/>
                <a:gd name="connsiteX9" fmla="*/ 84463 w 1781545"/>
                <a:gd name="connsiteY9" fmla="*/ 117238 h 1188315"/>
                <a:gd name="connsiteX10" fmla="*/ 73446 w 1781545"/>
                <a:gd name="connsiteY10" fmla="*/ 128255 h 1188315"/>
                <a:gd name="connsiteX11" fmla="*/ 62429 w 1781545"/>
                <a:gd name="connsiteY11" fmla="*/ 135600 h 1188315"/>
                <a:gd name="connsiteX12" fmla="*/ 55084 w 1781545"/>
                <a:gd name="connsiteY12" fmla="*/ 150289 h 1188315"/>
                <a:gd name="connsiteX13" fmla="*/ 36723 w 1781545"/>
                <a:gd name="connsiteY13" fmla="*/ 172323 h 1188315"/>
                <a:gd name="connsiteX14" fmla="*/ 25706 w 1781545"/>
                <a:gd name="connsiteY14" fmla="*/ 198029 h 1188315"/>
                <a:gd name="connsiteX15" fmla="*/ 14689 w 1781545"/>
                <a:gd name="connsiteY15" fmla="*/ 209046 h 1188315"/>
                <a:gd name="connsiteX16" fmla="*/ 0 w 1781545"/>
                <a:gd name="connsiteY16" fmla="*/ 231079 h 1188315"/>
                <a:gd name="connsiteX17" fmla="*/ 3672 w 1781545"/>
                <a:gd name="connsiteY17" fmla="*/ 264130 h 1188315"/>
                <a:gd name="connsiteX18" fmla="*/ 7345 w 1781545"/>
                <a:gd name="connsiteY18" fmla="*/ 275147 h 1188315"/>
                <a:gd name="connsiteX19" fmla="*/ 25706 w 1781545"/>
                <a:gd name="connsiteY19" fmla="*/ 289836 h 1188315"/>
                <a:gd name="connsiteX20" fmla="*/ 36723 w 1781545"/>
                <a:gd name="connsiteY20" fmla="*/ 297180 h 1188315"/>
                <a:gd name="connsiteX21" fmla="*/ 47740 w 1781545"/>
                <a:gd name="connsiteY21" fmla="*/ 311870 h 1188315"/>
                <a:gd name="connsiteX22" fmla="*/ 58757 w 1781545"/>
                <a:gd name="connsiteY22" fmla="*/ 315542 h 1188315"/>
                <a:gd name="connsiteX23" fmla="*/ 88135 w 1781545"/>
                <a:gd name="connsiteY23" fmla="*/ 319214 h 1188315"/>
                <a:gd name="connsiteX24" fmla="*/ 165253 w 1781545"/>
                <a:gd name="connsiteY24" fmla="*/ 322886 h 1188315"/>
                <a:gd name="connsiteX25" fmla="*/ 187287 w 1781545"/>
                <a:gd name="connsiteY25" fmla="*/ 326559 h 1188315"/>
                <a:gd name="connsiteX26" fmla="*/ 224010 w 1781545"/>
                <a:gd name="connsiteY26" fmla="*/ 333903 h 1188315"/>
                <a:gd name="connsiteX27" fmla="*/ 352540 w 1781545"/>
                <a:gd name="connsiteY27" fmla="*/ 337576 h 1188315"/>
                <a:gd name="connsiteX28" fmla="*/ 363557 w 1781545"/>
                <a:gd name="connsiteY28" fmla="*/ 341248 h 1188315"/>
                <a:gd name="connsiteX29" fmla="*/ 385591 w 1781545"/>
                <a:gd name="connsiteY29" fmla="*/ 355937 h 1188315"/>
                <a:gd name="connsiteX30" fmla="*/ 392935 w 1781545"/>
                <a:gd name="connsiteY30" fmla="*/ 366954 h 1188315"/>
                <a:gd name="connsiteX31" fmla="*/ 414969 w 1781545"/>
                <a:gd name="connsiteY31" fmla="*/ 392660 h 1188315"/>
                <a:gd name="connsiteX32" fmla="*/ 418641 w 1781545"/>
                <a:gd name="connsiteY32" fmla="*/ 403677 h 1188315"/>
                <a:gd name="connsiteX33" fmla="*/ 437003 w 1781545"/>
                <a:gd name="connsiteY33" fmla="*/ 429383 h 1188315"/>
                <a:gd name="connsiteX34" fmla="*/ 448019 w 1781545"/>
                <a:gd name="connsiteY34" fmla="*/ 436727 h 1188315"/>
                <a:gd name="connsiteX35" fmla="*/ 462709 w 1781545"/>
                <a:gd name="connsiteY35" fmla="*/ 469778 h 1188315"/>
                <a:gd name="connsiteX36" fmla="*/ 466381 w 1781545"/>
                <a:gd name="connsiteY36" fmla="*/ 480795 h 1188315"/>
                <a:gd name="connsiteX37" fmla="*/ 481070 w 1781545"/>
                <a:gd name="connsiteY37" fmla="*/ 502829 h 1188315"/>
                <a:gd name="connsiteX38" fmla="*/ 499431 w 1781545"/>
                <a:gd name="connsiteY38" fmla="*/ 535879 h 1188315"/>
                <a:gd name="connsiteX39" fmla="*/ 506776 w 1781545"/>
                <a:gd name="connsiteY39" fmla="*/ 546896 h 1188315"/>
                <a:gd name="connsiteX40" fmla="*/ 532482 w 1781545"/>
                <a:gd name="connsiteY40" fmla="*/ 579947 h 1188315"/>
                <a:gd name="connsiteX41" fmla="*/ 539827 w 1781545"/>
                <a:gd name="connsiteY41" fmla="*/ 590964 h 1188315"/>
                <a:gd name="connsiteX42" fmla="*/ 572877 w 1781545"/>
                <a:gd name="connsiteY42" fmla="*/ 609325 h 1188315"/>
                <a:gd name="connsiteX43" fmla="*/ 583894 w 1781545"/>
                <a:gd name="connsiteY43" fmla="*/ 616670 h 1188315"/>
                <a:gd name="connsiteX44" fmla="*/ 716097 w 1781545"/>
                <a:gd name="connsiteY44" fmla="*/ 609325 h 1188315"/>
                <a:gd name="connsiteX45" fmla="*/ 727113 w 1781545"/>
                <a:gd name="connsiteY45" fmla="*/ 605653 h 1188315"/>
                <a:gd name="connsiteX46" fmla="*/ 745475 w 1781545"/>
                <a:gd name="connsiteY46" fmla="*/ 587291 h 1188315"/>
                <a:gd name="connsiteX47" fmla="*/ 767509 w 1781545"/>
                <a:gd name="connsiteY47" fmla="*/ 579947 h 1188315"/>
                <a:gd name="connsiteX48" fmla="*/ 778525 w 1781545"/>
                <a:gd name="connsiteY48" fmla="*/ 576274 h 1188315"/>
                <a:gd name="connsiteX49" fmla="*/ 796887 w 1781545"/>
                <a:gd name="connsiteY49" fmla="*/ 565258 h 1188315"/>
                <a:gd name="connsiteX50" fmla="*/ 833610 w 1781545"/>
                <a:gd name="connsiteY50" fmla="*/ 561585 h 1188315"/>
                <a:gd name="connsiteX51" fmla="*/ 851971 w 1781545"/>
                <a:gd name="connsiteY51" fmla="*/ 565258 h 1188315"/>
                <a:gd name="connsiteX52" fmla="*/ 862988 w 1781545"/>
                <a:gd name="connsiteY52" fmla="*/ 572602 h 1188315"/>
                <a:gd name="connsiteX53" fmla="*/ 896039 w 1781545"/>
                <a:gd name="connsiteY53" fmla="*/ 583619 h 1188315"/>
                <a:gd name="connsiteX54" fmla="*/ 910728 w 1781545"/>
                <a:gd name="connsiteY54" fmla="*/ 594636 h 1188315"/>
                <a:gd name="connsiteX55" fmla="*/ 940106 w 1781545"/>
                <a:gd name="connsiteY55" fmla="*/ 601980 h 1188315"/>
                <a:gd name="connsiteX56" fmla="*/ 958468 w 1781545"/>
                <a:gd name="connsiteY56" fmla="*/ 624014 h 1188315"/>
                <a:gd name="connsiteX57" fmla="*/ 969484 w 1781545"/>
                <a:gd name="connsiteY57" fmla="*/ 627686 h 1188315"/>
                <a:gd name="connsiteX58" fmla="*/ 995191 w 1781545"/>
                <a:gd name="connsiteY58" fmla="*/ 649720 h 1188315"/>
                <a:gd name="connsiteX59" fmla="*/ 1002535 w 1781545"/>
                <a:gd name="connsiteY59" fmla="*/ 660737 h 1188315"/>
                <a:gd name="connsiteX60" fmla="*/ 1039258 w 1781545"/>
                <a:gd name="connsiteY60" fmla="*/ 704805 h 1188315"/>
                <a:gd name="connsiteX61" fmla="*/ 1053947 w 1781545"/>
                <a:gd name="connsiteY61" fmla="*/ 726838 h 1188315"/>
                <a:gd name="connsiteX62" fmla="*/ 1061292 w 1781545"/>
                <a:gd name="connsiteY62" fmla="*/ 737855 h 1188315"/>
                <a:gd name="connsiteX63" fmla="*/ 1064964 w 1781545"/>
                <a:gd name="connsiteY63" fmla="*/ 748872 h 1188315"/>
                <a:gd name="connsiteX64" fmla="*/ 1079653 w 1781545"/>
                <a:gd name="connsiteY64" fmla="*/ 759889 h 1188315"/>
                <a:gd name="connsiteX65" fmla="*/ 1090670 w 1781545"/>
                <a:gd name="connsiteY65" fmla="*/ 770906 h 1188315"/>
                <a:gd name="connsiteX66" fmla="*/ 1098015 w 1781545"/>
                <a:gd name="connsiteY66" fmla="*/ 781923 h 1188315"/>
                <a:gd name="connsiteX67" fmla="*/ 1127393 w 1781545"/>
                <a:gd name="connsiteY67" fmla="*/ 796612 h 1188315"/>
                <a:gd name="connsiteX68" fmla="*/ 1149427 w 1781545"/>
                <a:gd name="connsiteY68" fmla="*/ 811301 h 1188315"/>
                <a:gd name="connsiteX69" fmla="*/ 1200839 w 1781545"/>
                <a:gd name="connsiteY69" fmla="*/ 822318 h 1188315"/>
                <a:gd name="connsiteX70" fmla="*/ 1215528 w 1781545"/>
                <a:gd name="connsiteY70" fmla="*/ 825990 h 1188315"/>
                <a:gd name="connsiteX71" fmla="*/ 1248578 w 1781545"/>
                <a:gd name="connsiteY71" fmla="*/ 829662 h 1188315"/>
                <a:gd name="connsiteX72" fmla="*/ 1274284 w 1781545"/>
                <a:gd name="connsiteY72" fmla="*/ 837007 h 1188315"/>
                <a:gd name="connsiteX73" fmla="*/ 1288974 w 1781545"/>
                <a:gd name="connsiteY73" fmla="*/ 840679 h 1188315"/>
                <a:gd name="connsiteX74" fmla="*/ 1377109 w 1781545"/>
                <a:gd name="connsiteY74" fmla="*/ 837007 h 1188315"/>
                <a:gd name="connsiteX75" fmla="*/ 1388125 w 1781545"/>
                <a:gd name="connsiteY75" fmla="*/ 825990 h 1188315"/>
                <a:gd name="connsiteX76" fmla="*/ 1395470 w 1781545"/>
                <a:gd name="connsiteY76" fmla="*/ 803956 h 1188315"/>
                <a:gd name="connsiteX77" fmla="*/ 1402815 w 1781545"/>
                <a:gd name="connsiteY77" fmla="*/ 781923 h 1188315"/>
                <a:gd name="connsiteX78" fmla="*/ 1406487 w 1781545"/>
                <a:gd name="connsiteY78" fmla="*/ 770906 h 1188315"/>
                <a:gd name="connsiteX79" fmla="*/ 1417504 w 1781545"/>
                <a:gd name="connsiteY79" fmla="*/ 748872 h 1188315"/>
                <a:gd name="connsiteX80" fmla="*/ 1432193 w 1781545"/>
                <a:gd name="connsiteY80" fmla="*/ 726838 h 1188315"/>
                <a:gd name="connsiteX81" fmla="*/ 1439538 w 1781545"/>
                <a:gd name="connsiteY81" fmla="*/ 715821 h 1188315"/>
                <a:gd name="connsiteX82" fmla="*/ 1457899 w 1781545"/>
                <a:gd name="connsiteY82" fmla="*/ 693788 h 1188315"/>
                <a:gd name="connsiteX83" fmla="*/ 1468916 w 1781545"/>
                <a:gd name="connsiteY83" fmla="*/ 682771 h 1188315"/>
                <a:gd name="connsiteX84" fmla="*/ 1476260 w 1781545"/>
                <a:gd name="connsiteY84" fmla="*/ 671754 h 1188315"/>
                <a:gd name="connsiteX85" fmla="*/ 1487277 w 1781545"/>
                <a:gd name="connsiteY85" fmla="*/ 657065 h 1188315"/>
                <a:gd name="connsiteX86" fmla="*/ 1509311 w 1781545"/>
                <a:gd name="connsiteY86" fmla="*/ 638703 h 1188315"/>
                <a:gd name="connsiteX87" fmla="*/ 1557051 w 1781545"/>
                <a:gd name="connsiteY87" fmla="*/ 642376 h 1188315"/>
                <a:gd name="connsiteX88" fmla="*/ 1568068 w 1781545"/>
                <a:gd name="connsiteY88" fmla="*/ 649720 h 1188315"/>
                <a:gd name="connsiteX89" fmla="*/ 1579084 w 1781545"/>
                <a:gd name="connsiteY89" fmla="*/ 653393 h 1188315"/>
                <a:gd name="connsiteX90" fmla="*/ 1586429 w 1781545"/>
                <a:gd name="connsiteY90" fmla="*/ 664409 h 1188315"/>
                <a:gd name="connsiteX91" fmla="*/ 1597446 w 1781545"/>
                <a:gd name="connsiteY91" fmla="*/ 671754 h 1188315"/>
                <a:gd name="connsiteX92" fmla="*/ 1601118 w 1781545"/>
                <a:gd name="connsiteY92" fmla="*/ 704805 h 1188315"/>
                <a:gd name="connsiteX93" fmla="*/ 1597446 w 1781545"/>
                <a:gd name="connsiteY93" fmla="*/ 748872 h 1188315"/>
                <a:gd name="connsiteX94" fmla="*/ 1593774 w 1781545"/>
                <a:gd name="connsiteY94" fmla="*/ 770906 h 1188315"/>
                <a:gd name="connsiteX95" fmla="*/ 1597446 w 1781545"/>
                <a:gd name="connsiteY95" fmla="*/ 917797 h 1188315"/>
                <a:gd name="connsiteX96" fmla="*/ 1601118 w 1781545"/>
                <a:gd name="connsiteY96" fmla="*/ 928814 h 1188315"/>
                <a:gd name="connsiteX97" fmla="*/ 1604791 w 1781545"/>
                <a:gd name="connsiteY97" fmla="*/ 943503 h 1188315"/>
                <a:gd name="connsiteX98" fmla="*/ 1623152 w 1781545"/>
                <a:gd name="connsiteY98" fmla="*/ 969209 h 1188315"/>
                <a:gd name="connsiteX99" fmla="*/ 1634169 w 1781545"/>
                <a:gd name="connsiteY99" fmla="*/ 991243 h 1188315"/>
                <a:gd name="connsiteX100" fmla="*/ 1637841 w 1781545"/>
                <a:gd name="connsiteY100" fmla="*/ 1002260 h 1188315"/>
                <a:gd name="connsiteX101" fmla="*/ 1648858 w 1781545"/>
                <a:gd name="connsiteY101" fmla="*/ 1009605 h 1188315"/>
                <a:gd name="connsiteX102" fmla="*/ 1652530 w 1781545"/>
                <a:gd name="connsiteY102" fmla="*/ 1020621 h 1188315"/>
                <a:gd name="connsiteX103" fmla="*/ 1781382 w 1781545"/>
                <a:gd name="connsiteY103" fmla="*/ 1187573 h 1188315"/>
                <a:gd name="connsiteX104" fmla="*/ 1773762 w 1781545"/>
                <a:gd name="connsiteY104" fmla="*/ 1167834 h 1188315"/>
                <a:gd name="connsiteX0" fmla="*/ 62291 w 1781545"/>
                <a:gd name="connsiteY0" fmla="*/ 0 h 1188315"/>
                <a:gd name="connsiteX1" fmla="*/ 80515 w 1781545"/>
                <a:gd name="connsiteY1" fmla="*/ 22310 h 1188315"/>
                <a:gd name="connsiteX2" fmla="*/ 95480 w 1781545"/>
                <a:gd name="connsiteY2" fmla="*/ 37136 h 1188315"/>
                <a:gd name="connsiteX3" fmla="*/ 106497 w 1781545"/>
                <a:gd name="connsiteY3" fmla="*/ 25431 h 1188315"/>
                <a:gd name="connsiteX4" fmla="*/ 124858 w 1781545"/>
                <a:gd name="connsiteY4" fmla="*/ 70325 h 1188315"/>
                <a:gd name="connsiteX5" fmla="*/ 124858 w 1781545"/>
                <a:gd name="connsiteY5" fmla="*/ 87860 h 1188315"/>
                <a:gd name="connsiteX6" fmla="*/ 117513 w 1781545"/>
                <a:gd name="connsiteY6" fmla="*/ 98877 h 1188315"/>
                <a:gd name="connsiteX7" fmla="*/ 113841 w 1781545"/>
                <a:gd name="connsiteY7" fmla="*/ 109894 h 1188315"/>
                <a:gd name="connsiteX8" fmla="*/ 102824 w 1781545"/>
                <a:gd name="connsiteY8" fmla="*/ 113566 h 1188315"/>
                <a:gd name="connsiteX9" fmla="*/ 84463 w 1781545"/>
                <a:gd name="connsiteY9" fmla="*/ 117238 h 1188315"/>
                <a:gd name="connsiteX10" fmla="*/ 73446 w 1781545"/>
                <a:gd name="connsiteY10" fmla="*/ 128255 h 1188315"/>
                <a:gd name="connsiteX11" fmla="*/ 62429 w 1781545"/>
                <a:gd name="connsiteY11" fmla="*/ 135600 h 1188315"/>
                <a:gd name="connsiteX12" fmla="*/ 55084 w 1781545"/>
                <a:gd name="connsiteY12" fmla="*/ 150289 h 1188315"/>
                <a:gd name="connsiteX13" fmla="*/ 36723 w 1781545"/>
                <a:gd name="connsiteY13" fmla="*/ 172323 h 1188315"/>
                <a:gd name="connsiteX14" fmla="*/ 25706 w 1781545"/>
                <a:gd name="connsiteY14" fmla="*/ 198029 h 1188315"/>
                <a:gd name="connsiteX15" fmla="*/ 14689 w 1781545"/>
                <a:gd name="connsiteY15" fmla="*/ 209046 h 1188315"/>
                <a:gd name="connsiteX16" fmla="*/ 0 w 1781545"/>
                <a:gd name="connsiteY16" fmla="*/ 231079 h 1188315"/>
                <a:gd name="connsiteX17" fmla="*/ 3672 w 1781545"/>
                <a:gd name="connsiteY17" fmla="*/ 264130 h 1188315"/>
                <a:gd name="connsiteX18" fmla="*/ 7345 w 1781545"/>
                <a:gd name="connsiteY18" fmla="*/ 275147 h 1188315"/>
                <a:gd name="connsiteX19" fmla="*/ 25706 w 1781545"/>
                <a:gd name="connsiteY19" fmla="*/ 289836 h 1188315"/>
                <a:gd name="connsiteX20" fmla="*/ 36723 w 1781545"/>
                <a:gd name="connsiteY20" fmla="*/ 297180 h 1188315"/>
                <a:gd name="connsiteX21" fmla="*/ 47740 w 1781545"/>
                <a:gd name="connsiteY21" fmla="*/ 311870 h 1188315"/>
                <a:gd name="connsiteX22" fmla="*/ 58757 w 1781545"/>
                <a:gd name="connsiteY22" fmla="*/ 315542 h 1188315"/>
                <a:gd name="connsiteX23" fmla="*/ 88135 w 1781545"/>
                <a:gd name="connsiteY23" fmla="*/ 319214 h 1188315"/>
                <a:gd name="connsiteX24" fmla="*/ 165253 w 1781545"/>
                <a:gd name="connsiteY24" fmla="*/ 322886 h 1188315"/>
                <a:gd name="connsiteX25" fmla="*/ 187287 w 1781545"/>
                <a:gd name="connsiteY25" fmla="*/ 326559 h 1188315"/>
                <a:gd name="connsiteX26" fmla="*/ 224010 w 1781545"/>
                <a:gd name="connsiteY26" fmla="*/ 333903 h 1188315"/>
                <a:gd name="connsiteX27" fmla="*/ 352540 w 1781545"/>
                <a:gd name="connsiteY27" fmla="*/ 337576 h 1188315"/>
                <a:gd name="connsiteX28" fmla="*/ 363557 w 1781545"/>
                <a:gd name="connsiteY28" fmla="*/ 341248 h 1188315"/>
                <a:gd name="connsiteX29" fmla="*/ 385591 w 1781545"/>
                <a:gd name="connsiteY29" fmla="*/ 355937 h 1188315"/>
                <a:gd name="connsiteX30" fmla="*/ 392935 w 1781545"/>
                <a:gd name="connsiteY30" fmla="*/ 366954 h 1188315"/>
                <a:gd name="connsiteX31" fmla="*/ 414969 w 1781545"/>
                <a:gd name="connsiteY31" fmla="*/ 392660 h 1188315"/>
                <a:gd name="connsiteX32" fmla="*/ 418641 w 1781545"/>
                <a:gd name="connsiteY32" fmla="*/ 403677 h 1188315"/>
                <a:gd name="connsiteX33" fmla="*/ 437003 w 1781545"/>
                <a:gd name="connsiteY33" fmla="*/ 429383 h 1188315"/>
                <a:gd name="connsiteX34" fmla="*/ 448019 w 1781545"/>
                <a:gd name="connsiteY34" fmla="*/ 436727 h 1188315"/>
                <a:gd name="connsiteX35" fmla="*/ 462709 w 1781545"/>
                <a:gd name="connsiteY35" fmla="*/ 469778 h 1188315"/>
                <a:gd name="connsiteX36" fmla="*/ 466381 w 1781545"/>
                <a:gd name="connsiteY36" fmla="*/ 480795 h 1188315"/>
                <a:gd name="connsiteX37" fmla="*/ 481070 w 1781545"/>
                <a:gd name="connsiteY37" fmla="*/ 502829 h 1188315"/>
                <a:gd name="connsiteX38" fmla="*/ 499431 w 1781545"/>
                <a:gd name="connsiteY38" fmla="*/ 535879 h 1188315"/>
                <a:gd name="connsiteX39" fmla="*/ 506776 w 1781545"/>
                <a:gd name="connsiteY39" fmla="*/ 546896 h 1188315"/>
                <a:gd name="connsiteX40" fmla="*/ 532482 w 1781545"/>
                <a:gd name="connsiteY40" fmla="*/ 579947 h 1188315"/>
                <a:gd name="connsiteX41" fmla="*/ 539827 w 1781545"/>
                <a:gd name="connsiteY41" fmla="*/ 590964 h 1188315"/>
                <a:gd name="connsiteX42" fmla="*/ 572877 w 1781545"/>
                <a:gd name="connsiteY42" fmla="*/ 609325 h 1188315"/>
                <a:gd name="connsiteX43" fmla="*/ 583894 w 1781545"/>
                <a:gd name="connsiteY43" fmla="*/ 616670 h 1188315"/>
                <a:gd name="connsiteX44" fmla="*/ 716097 w 1781545"/>
                <a:gd name="connsiteY44" fmla="*/ 609325 h 1188315"/>
                <a:gd name="connsiteX45" fmla="*/ 727113 w 1781545"/>
                <a:gd name="connsiteY45" fmla="*/ 605653 h 1188315"/>
                <a:gd name="connsiteX46" fmla="*/ 745475 w 1781545"/>
                <a:gd name="connsiteY46" fmla="*/ 587291 h 1188315"/>
                <a:gd name="connsiteX47" fmla="*/ 767509 w 1781545"/>
                <a:gd name="connsiteY47" fmla="*/ 579947 h 1188315"/>
                <a:gd name="connsiteX48" fmla="*/ 778525 w 1781545"/>
                <a:gd name="connsiteY48" fmla="*/ 576274 h 1188315"/>
                <a:gd name="connsiteX49" fmla="*/ 796887 w 1781545"/>
                <a:gd name="connsiteY49" fmla="*/ 565258 h 1188315"/>
                <a:gd name="connsiteX50" fmla="*/ 833610 w 1781545"/>
                <a:gd name="connsiteY50" fmla="*/ 561585 h 1188315"/>
                <a:gd name="connsiteX51" fmla="*/ 851971 w 1781545"/>
                <a:gd name="connsiteY51" fmla="*/ 565258 h 1188315"/>
                <a:gd name="connsiteX52" fmla="*/ 862988 w 1781545"/>
                <a:gd name="connsiteY52" fmla="*/ 572602 h 1188315"/>
                <a:gd name="connsiteX53" fmla="*/ 896039 w 1781545"/>
                <a:gd name="connsiteY53" fmla="*/ 583619 h 1188315"/>
                <a:gd name="connsiteX54" fmla="*/ 910728 w 1781545"/>
                <a:gd name="connsiteY54" fmla="*/ 594636 h 1188315"/>
                <a:gd name="connsiteX55" fmla="*/ 940106 w 1781545"/>
                <a:gd name="connsiteY55" fmla="*/ 601980 h 1188315"/>
                <a:gd name="connsiteX56" fmla="*/ 958468 w 1781545"/>
                <a:gd name="connsiteY56" fmla="*/ 624014 h 1188315"/>
                <a:gd name="connsiteX57" fmla="*/ 969484 w 1781545"/>
                <a:gd name="connsiteY57" fmla="*/ 627686 h 1188315"/>
                <a:gd name="connsiteX58" fmla="*/ 995191 w 1781545"/>
                <a:gd name="connsiteY58" fmla="*/ 649720 h 1188315"/>
                <a:gd name="connsiteX59" fmla="*/ 1002535 w 1781545"/>
                <a:gd name="connsiteY59" fmla="*/ 660737 h 1188315"/>
                <a:gd name="connsiteX60" fmla="*/ 1039258 w 1781545"/>
                <a:gd name="connsiteY60" fmla="*/ 704805 h 1188315"/>
                <a:gd name="connsiteX61" fmla="*/ 1053947 w 1781545"/>
                <a:gd name="connsiteY61" fmla="*/ 726838 h 1188315"/>
                <a:gd name="connsiteX62" fmla="*/ 1061292 w 1781545"/>
                <a:gd name="connsiteY62" fmla="*/ 737855 h 1188315"/>
                <a:gd name="connsiteX63" fmla="*/ 1064964 w 1781545"/>
                <a:gd name="connsiteY63" fmla="*/ 748872 h 1188315"/>
                <a:gd name="connsiteX64" fmla="*/ 1079653 w 1781545"/>
                <a:gd name="connsiteY64" fmla="*/ 759889 h 1188315"/>
                <a:gd name="connsiteX65" fmla="*/ 1090670 w 1781545"/>
                <a:gd name="connsiteY65" fmla="*/ 770906 h 1188315"/>
                <a:gd name="connsiteX66" fmla="*/ 1098015 w 1781545"/>
                <a:gd name="connsiteY66" fmla="*/ 781923 h 1188315"/>
                <a:gd name="connsiteX67" fmla="*/ 1127393 w 1781545"/>
                <a:gd name="connsiteY67" fmla="*/ 796612 h 1188315"/>
                <a:gd name="connsiteX68" fmla="*/ 1149427 w 1781545"/>
                <a:gd name="connsiteY68" fmla="*/ 811301 h 1188315"/>
                <a:gd name="connsiteX69" fmla="*/ 1200839 w 1781545"/>
                <a:gd name="connsiteY69" fmla="*/ 822318 h 1188315"/>
                <a:gd name="connsiteX70" fmla="*/ 1215528 w 1781545"/>
                <a:gd name="connsiteY70" fmla="*/ 825990 h 1188315"/>
                <a:gd name="connsiteX71" fmla="*/ 1248578 w 1781545"/>
                <a:gd name="connsiteY71" fmla="*/ 829662 h 1188315"/>
                <a:gd name="connsiteX72" fmla="*/ 1274284 w 1781545"/>
                <a:gd name="connsiteY72" fmla="*/ 837007 h 1188315"/>
                <a:gd name="connsiteX73" fmla="*/ 1288974 w 1781545"/>
                <a:gd name="connsiteY73" fmla="*/ 840679 h 1188315"/>
                <a:gd name="connsiteX74" fmla="*/ 1377109 w 1781545"/>
                <a:gd name="connsiteY74" fmla="*/ 837007 h 1188315"/>
                <a:gd name="connsiteX75" fmla="*/ 1388125 w 1781545"/>
                <a:gd name="connsiteY75" fmla="*/ 825990 h 1188315"/>
                <a:gd name="connsiteX76" fmla="*/ 1395470 w 1781545"/>
                <a:gd name="connsiteY76" fmla="*/ 803956 h 1188315"/>
                <a:gd name="connsiteX77" fmla="*/ 1402815 w 1781545"/>
                <a:gd name="connsiteY77" fmla="*/ 781923 h 1188315"/>
                <a:gd name="connsiteX78" fmla="*/ 1406487 w 1781545"/>
                <a:gd name="connsiteY78" fmla="*/ 770906 h 1188315"/>
                <a:gd name="connsiteX79" fmla="*/ 1417504 w 1781545"/>
                <a:gd name="connsiteY79" fmla="*/ 748872 h 1188315"/>
                <a:gd name="connsiteX80" fmla="*/ 1432193 w 1781545"/>
                <a:gd name="connsiteY80" fmla="*/ 726838 h 1188315"/>
                <a:gd name="connsiteX81" fmla="*/ 1439538 w 1781545"/>
                <a:gd name="connsiteY81" fmla="*/ 715821 h 1188315"/>
                <a:gd name="connsiteX82" fmla="*/ 1457899 w 1781545"/>
                <a:gd name="connsiteY82" fmla="*/ 693788 h 1188315"/>
                <a:gd name="connsiteX83" fmla="*/ 1468916 w 1781545"/>
                <a:gd name="connsiteY83" fmla="*/ 682771 h 1188315"/>
                <a:gd name="connsiteX84" fmla="*/ 1476260 w 1781545"/>
                <a:gd name="connsiteY84" fmla="*/ 671754 h 1188315"/>
                <a:gd name="connsiteX85" fmla="*/ 1487277 w 1781545"/>
                <a:gd name="connsiteY85" fmla="*/ 657065 h 1188315"/>
                <a:gd name="connsiteX86" fmla="*/ 1509311 w 1781545"/>
                <a:gd name="connsiteY86" fmla="*/ 638703 h 1188315"/>
                <a:gd name="connsiteX87" fmla="*/ 1557051 w 1781545"/>
                <a:gd name="connsiteY87" fmla="*/ 642376 h 1188315"/>
                <a:gd name="connsiteX88" fmla="*/ 1568068 w 1781545"/>
                <a:gd name="connsiteY88" fmla="*/ 649720 h 1188315"/>
                <a:gd name="connsiteX89" fmla="*/ 1579084 w 1781545"/>
                <a:gd name="connsiteY89" fmla="*/ 653393 h 1188315"/>
                <a:gd name="connsiteX90" fmla="*/ 1586429 w 1781545"/>
                <a:gd name="connsiteY90" fmla="*/ 664409 h 1188315"/>
                <a:gd name="connsiteX91" fmla="*/ 1597446 w 1781545"/>
                <a:gd name="connsiteY91" fmla="*/ 671754 h 1188315"/>
                <a:gd name="connsiteX92" fmla="*/ 1601118 w 1781545"/>
                <a:gd name="connsiteY92" fmla="*/ 704805 h 1188315"/>
                <a:gd name="connsiteX93" fmla="*/ 1597446 w 1781545"/>
                <a:gd name="connsiteY93" fmla="*/ 748872 h 1188315"/>
                <a:gd name="connsiteX94" fmla="*/ 1593774 w 1781545"/>
                <a:gd name="connsiteY94" fmla="*/ 770906 h 1188315"/>
                <a:gd name="connsiteX95" fmla="*/ 1597446 w 1781545"/>
                <a:gd name="connsiteY95" fmla="*/ 917797 h 1188315"/>
                <a:gd name="connsiteX96" fmla="*/ 1601118 w 1781545"/>
                <a:gd name="connsiteY96" fmla="*/ 928814 h 1188315"/>
                <a:gd name="connsiteX97" fmla="*/ 1604791 w 1781545"/>
                <a:gd name="connsiteY97" fmla="*/ 943503 h 1188315"/>
                <a:gd name="connsiteX98" fmla="*/ 1623152 w 1781545"/>
                <a:gd name="connsiteY98" fmla="*/ 969209 h 1188315"/>
                <a:gd name="connsiteX99" fmla="*/ 1634169 w 1781545"/>
                <a:gd name="connsiteY99" fmla="*/ 991243 h 1188315"/>
                <a:gd name="connsiteX100" fmla="*/ 1637841 w 1781545"/>
                <a:gd name="connsiteY100" fmla="*/ 1002260 h 1188315"/>
                <a:gd name="connsiteX101" fmla="*/ 1648858 w 1781545"/>
                <a:gd name="connsiteY101" fmla="*/ 1009605 h 1188315"/>
                <a:gd name="connsiteX102" fmla="*/ 1652530 w 1781545"/>
                <a:gd name="connsiteY102" fmla="*/ 1020621 h 1188315"/>
                <a:gd name="connsiteX103" fmla="*/ 1781382 w 1781545"/>
                <a:gd name="connsiteY103" fmla="*/ 1187573 h 1188315"/>
                <a:gd name="connsiteX104" fmla="*/ 1773762 w 1781545"/>
                <a:gd name="connsiteY104" fmla="*/ 1167834 h 1188315"/>
                <a:gd name="connsiteX0" fmla="*/ 62291 w 1781545"/>
                <a:gd name="connsiteY0" fmla="*/ 0 h 1188315"/>
                <a:gd name="connsiteX1" fmla="*/ 80515 w 1781545"/>
                <a:gd name="connsiteY1" fmla="*/ 22310 h 1188315"/>
                <a:gd name="connsiteX2" fmla="*/ 95480 w 1781545"/>
                <a:gd name="connsiteY2" fmla="*/ 37136 h 1188315"/>
                <a:gd name="connsiteX3" fmla="*/ 106497 w 1781545"/>
                <a:gd name="connsiteY3" fmla="*/ 48291 h 1188315"/>
                <a:gd name="connsiteX4" fmla="*/ 124858 w 1781545"/>
                <a:gd name="connsiteY4" fmla="*/ 70325 h 1188315"/>
                <a:gd name="connsiteX5" fmla="*/ 124858 w 1781545"/>
                <a:gd name="connsiteY5" fmla="*/ 87860 h 1188315"/>
                <a:gd name="connsiteX6" fmla="*/ 117513 w 1781545"/>
                <a:gd name="connsiteY6" fmla="*/ 98877 h 1188315"/>
                <a:gd name="connsiteX7" fmla="*/ 113841 w 1781545"/>
                <a:gd name="connsiteY7" fmla="*/ 109894 h 1188315"/>
                <a:gd name="connsiteX8" fmla="*/ 102824 w 1781545"/>
                <a:gd name="connsiteY8" fmla="*/ 113566 h 1188315"/>
                <a:gd name="connsiteX9" fmla="*/ 84463 w 1781545"/>
                <a:gd name="connsiteY9" fmla="*/ 117238 h 1188315"/>
                <a:gd name="connsiteX10" fmla="*/ 73446 w 1781545"/>
                <a:gd name="connsiteY10" fmla="*/ 128255 h 1188315"/>
                <a:gd name="connsiteX11" fmla="*/ 62429 w 1781545"/>
                <a:gd name="connsiteY11" fmla="*/ 135600 h 1188315"/>
                <a:gd name="connsiteX12" fmla="*/ 55084 w 1781545"/>
                <a:gd name="connsiteY12" fmla="*/ 150289 h 1188315"/>
                <a:gd name="connsiteX13" fmla="*/ 36723 w 1781545"/>
                <a:gd name="connsiteY13" fmla="*/ 172323 h 1188315"/>
                <a:gd name="connsiteX14" fmla="*/ 25706 w 1781545"/>
                <a:gd name="connsiteY14" fmla="*/ 198029 h 1188315"/>
                <a:gd name="connsiteX15" fmla="*/ 14689 w 1781545"/>
                <a:gd name="connsiteY15" fmla="*/ 209046 h 1188315"/>
                <a:gd name="connsiteX16" fmla="*/ 0 w 1781545"/>
                <a:gd name="connsiteY16" fmla="*/ 231079 h 1188315"/>
                <a:gd name="connsiteX17" fmla="*/ 3672 w 1781545"/>
                <a:gd name="connsiteY17" fmla="*/ 264130 h 1188315"/>
                <a:gd name="connsiteX18" fmla="*/ 7345 w 1781545"/>
                <a:gd name="connsiteY18" fmla="*/ 275147 h 1188315"/>
                <a:gd name="connsiteX19" fmla="*/ 25706 w 1781545"/>
                <a:gd name="connsiteY19" fmla="*/ 289836 h 1188315"/>
                <a:gd name="connsiteX20" fmla="*/ 36723 w 1781545"/>
                <a:gd name="connsiteY20" fmla="*/ 297180 h 1188315"/>
                <a:gd name="connsiteX21" fmla="*/ 47740 w 1781545"/>
                <a:gd name="connsiteY21" fmla="*/ 311870 h 1188315"/>
                <a:gd name="connsiteX22" fmla="*/ 58757 w 1781545"/>
                <a:gd name="connsiteY22" fmla="*/ 315542 h 1188315"/>
                <a:gd name="connsiteX23" fmla="*/ 88135 w 1781545"/>
                <a:gd name="connsiteY23" fmla="*/ 319214 h 1188315"/>
                <a:gd name="connsiteX24" fmla="*/ 165253 w 1781545"/>
                <a:gd name="connsiteY24" fmla="*/ 322886 h 1188315"/>
                <a:gd name="connsiteX25" fmla="*/ 187287 w 1781545"/>
                <a:gd name="connsiteY25" fmla="*/ 326559 h 1188315"/>
                <a:gd name="connsiteX26" fmla="*/ 224010 w 1781545"/>
                <a:gd name="connsiteY26" fmla="*/ 333903 h 1188315"/>
                <a:gd name="connsiteX27" fmla="*/ 352540 w 1781545"/>
                <a:gd name="connsiteY27" fmla="*/ 337576 h 1188315"/>
                <a:gd name="connsiteX28" fmla="*/ 363557 w 1781545"/>
                <a:gd name="connsiteY28" fmla="*/ 341248 h 1188315"/>
                <a:gd name="connsiteX29" fmla="*/ 385591 w 1781545"/>
                <a:gd name="connsiteY29" fmla="*/ 355937 h 1188315"/>
                <a:gd name="connsiteX30" fmla="*/ 392935 w 1781545"/>
                <a:gd name="connsiteY30" fmla="*/ 366954 h 1188315"/>
                <a:gd name="connsiteX31" fmla="*/ 414969 w 1781545"/>
                <a:gd name="connsiteY31" fmla="*/ 392660 h 1188315"/>
                <a:gd name="connsiteX32" fmla="*/ 418641 w 1781545"/>
                <a:gd name="connsiteY32" fmla="*/ 403677 h 1188315"/>
                <a:gd name="connsiteX33" fmla="*/ 437003 w 1781545"/>
                <a:gd name="connsiteY33" fmla="*/ 429383 h 1188315"/>
                <a:gd name="connsiteX34" fmla="*/ 448019 w 1781545"/>
                <a:gd name="connsiteY34" fmla="*/ 436727 h 1188315"/>
                <a:gd name="connsiteX35" fmla="*/ 462709 w 1781545"/>
                <a:gd name="connsiteY35" fmla="*/ 469778 h 1188315"/>
                <a:gd name="connsiteX36" fmla="*/ 466381 w 1781545"/>
                <a:gd name="connsiteY36" fmla="*/ 480795 h 1188315"/>
                <a:gd name="connsiteX37" fmla="*/ 481070 w 1781545"/>
                <a:gd name="connsiteY37" fmla="*/ 502829 h 1188315"/>
                <a:gd name="connsiteX38" fmla="*/ 499431 w 1781545"/>
                <a:gd name="connsiteY38" fmla="*/ 535879 h 1188315"/>
                <a:gd name="connsiteX39" fmla="*/ 506776 w 1781545"/>
                <a:gd name="connsiteY39" fmla="*/ 546896 h 1188315"/>
                <a:gd name="connsiteX40" fmla="*/ 532482 w 1781545"/>
                <a:gd name="connsiteY40" fmla="*/ 579947 h 1188315"/>
                <a:gd name="connsiteX41" fmla="*/ 539827 w 1781545"/>
                <a:gd name="connsiteY41" fmla="*/ 590964 h 1188315"/>
                <a:gd name="connsiteX42" fmla="*/ 572877 w 1781545"/>
                <a:gd name="connsiteY42" fmla="*/ 609325 h 1188315"/>
                <a:gd name="connsiteX43" fmla="*/ 583894 w 1781545"/>
                <a:gd name="connsiteY43" fmla="*/ 616670 h 1188315"/>
                <a:gd name="connsiteX44" fmla="*/ 716097 w 1781545"/>
                <a:gd name="connsiteY44" fmla="*/ 609325 h 1188315"/>
                <a:gd name="connsiteX45" fmla="*/ 727113 w 1781545"/>
                <a:gd name="connsiteY45" fmla="*/ 605653 h 1188315"/>
                <a:gd name="connsiteX46" fmla="*/ 745475 w 1781545"/>
                <a:gd name="connsiteY46" fmla="*/ 587291 h 1188315"/>
                <a:gd name="connsiteX47" fmla="*/ 767509 w 1781545"/>
                <a:gd name="connsiteY47" fmla="*/ 579947 h 1188315"/>
                <a:gd name="connsiteX48" fmla="*/ 778525 w 1781545"/>
                <a:gd name="connsiteY48" fmla="*/ 576274 h 1188315"/>
                <a:gd name="connsiteX49" fmla="*/ 796887 w 1781545"/>
                <a:gd name="connsiteY49" fmla="*/ 565258 h 1188315"/>
                <a:gd name="connsiteX50" fmla="*/ 833610 w 1781545"/>
                <a:gd name="connsiteY50" fmla="*/ 561585 h 1188315"/>
                <a:gd name="connsiteX51" fmla="*/ 851971 w 1781545"/>
                <a:gd name="connsiteY51" fmla="*/ 565258 h 1188315"/>
                <a:gd name="connsiteX52" fmla="*/ 862988 w 1781545"/>
                <a:gd name="connsiteY52" fmla="*/ 572602 h 1188315"/>
                <a:gd name="connsiteX53" fmla="*/ 896039 w 1781545"/>
                <a:gd name="connsiteY53" fmla="*/ 583619 h 1188315"/>
                <a:gd name="connsiteX54" fmla="*/ 910728 w 1781545"/>
                <a:gd name="connsiteY54" fmla="*/ 594636 h 1188315"/>
                <a:gd name="connsiteX55" fmla="*/ 940106 w 1781545"/>
                <a:gd name="connsiteY55" fmla="*/ 601980 h 1188315"/>
                <a:gd name="connsiteX56" fmla="*/ 958468 w 1781545"/>
                <a:gd name="connsiteY56" fmla="*/ 624014 h 1188315"/>
                <a:gd name="connsiteX57" fmla="*/ 969484 w 1781545"/>
                <a:gd name="connsiteY57" fmla="*/ 627686 h 1188315"/>
                <a:gd name="connsiteX58" fmla="*/ 995191 w 1781545"/>
                <a:gd name="connsiteY58" fmla="*/ 649720 h 1188315"/>
                <a:gd name="connsiteX59" fmla="*/ 1002535 w 1781545"/>
                <a:gd name="connsiteY59" fmla="*/ 660737 h 1188315"/>
                <a:gd name="connsiteX60" fmla="*/ 1039258 w 1781545"/>
                <a:gd name="connsiteY60" fmla="*/ 704805 h 1188315"/>
                <a:gd name="connsiteX61" fmla="*/ 1053947 w 1781545"/>
                <a:gd name="connsiteY61" fmla="*/ 726838 h 1188315"/>
                <a:gd name="connsiteX62" fmla="*/ 1061292 w 1781545"/>
                <a:gd name="connsiteY62" fmla="*/ 737855 h 1188315"/>
                <a:gd name="connsiteX63" fmla="*/ 1064964 w 1781545"/>
                <a:gd name="connsiteY63" fmla="*/ 748872 h 1188315"/>
                <a:gd name="connsiteX64" fmla="*/ 1079653 w 1781545"/>
                <a:gd name="connsiteY64" fmla="*/ 759889 h 1188315"/>
                <a:gd name="connsiteX65" fmla="*/ 1090670 w 1781545"/>
                <a:gd name="connsiteY65" fmla="*/ 770906 h 1188315"/>
                <a:gd name="connsiteX66" fmla="*/ 1098015 w 1781545"/>
                <a:gd name="connsiteY66" fmla="*/ 781923 h 1188315"/>
                <a:gd name="connsiteX67" fmla="*/ 1127393 w 1781545"/>
                <a:gd name="connsiteY67" fmla="*/ 796612 h 1188315"/>
                <a:gd name="connsiteX68" fmla="*/ 1149427 w 1781545"/>
                <a:gd name="connsiteY68" fmla="*/ 811301 h 1188315"/>
                <a:gd name="connsiteX69" fmla="*/ 1200839 w 1781545"/>
                <a:gd name="connsiteY69" fmla="*/ 822318 h 1188315"/>
                <a:gd name="connsiteX70" fmla="*/ 1215528 w 1781545"/>
                <a:gd name="connsiteY70" fmla="*/ 825990 h 1188315"/>
                <a:gd name="connsiteX71" fmla="*/ 1248578 w 1781545"/>
                <a:gd name="connsiteY71" fmla="*/ 829662 h 1188315"/>
                <a:gd name="connsiteX72" fmla="*/ 1274284 w 1781545"/>
                <a:gd name="connsiteY72" fmla="*/ 837007 h 1188315"/>
                <a:gd name="connsiteX73" fmla="*/ 1288974 w 1781545"/>
                <a:gd name="connsiteY73" fmla="*/ 840679 h 1188315"/>
                <a:gd name="connsiteX74" fmla="*/ 1377109 w 1781545"/>
                <a:gd name="connsiteY74" fmla="*/ 837007 h 1188315"/>
                <a:gd name="connsiteX75" fmla="*/ 1388125 w 1781545"/>
                <a:gd name="connsiteY75" fmla="*/ 825990 h 1188315"/>
                <a:gd name="connsiteX76" fmla="*/ 1395470 w 1781545"/>
                <a:gd name="connsiteY76" fmla="*/ 803956 h 1188315"/>
                <a:gd name="connsiteX77" fmla="*/ 1402815 w 1781545"/>
                <a:gd name="connsiteY77" fmla="*/ 781923 h 1188315"/>
                <a:gd name="connsiteX78" fmla="*/ 1406487 w 1781545"/>
                <a:gd name="connsiteY78" fmla="*/ 770906 h 1188315"/>
                <a:gd name="connsiteX79" fmla="*/ 1417504 w 1781545"/>
                <a:gd name="connsiteY79" fmla="*/ 748872 h 1188315"/>
                <a:gd name="connsiteX80" fmla="*/ 1432193 w 1781545"/>
                <a:gd name="connsiteY80" fmla="*/ 726838 h 1188315"/>
                <a:gd name="connsiteX81" fmla="*/ 1439538 w 1781545"/>
                <a:gd name="connsiteY81" fmla="*/ 715821 h 1188315"/>
                <a:gd name="connsiteX82" fmla="*/ 1457899 w 1781545"/>
                <a:gd name="connsiteY82" fmla="*/ 693788 h 1188315"/>
                <a:gd name="connsiteX83" fmla="*/ 1468916 w 1781545"/>
                <a:gd name="connsiteY83" fmla="*/ 682771 h 1188315"/>
                <a:gd name="connsiteX84" fmla="*/ 1476260 w 1781545"/>
                <a:gd name="connsiteY84" fmla="*/ 671754 h 1188315"/>
                <a:gd name="connsiteX85" fmla="*/ 1487277 w 1781545"/>
                <a:gd name="connsiteY85" fmla="*/ 657065 h 1188315"/>
                <a:gd name="connsiteX86" fmla="*/ 1509311 w 1781545"/>
                <a:gd name="connsiteY86" fmla="*/ 638703 h 1188315"/>
                <a:gd name="connsiteX87" fmla="*/ 1557051 w 1781545"/>
                <a:gd name="connsiteY87" fmla="*/ 642376 h 1188315"/>
                <a:gd name="connsiteX88" fmla="*/ 1568068 w 1781545"/>
                <a:gd name="connsiteY88" fmla="*/ 649720 h 1188315"/>
                <a:gd name="connsiteX89" fmla="*/ 1579084 w 1781545"/>
                <a:gd name="connsiteY89" fmla="*/ 653393 h 1188315"/>
                <a:gd name="connsiteX90" fmla="*/ 1586429 w 1781545"/>
                <a:gd name="connsiteY90" fmla="*/ 664409 h 1188315"/>
                <a:gd name="connsiteX91" fmla="*/ 1597446 w 1781545"/>
                <a:gd name="connsiteY91" fmla="*/ 671754 h 1188315"/>
                <a:gd name="connsiteX92" fmla="*/ 1601118 w 1781545"/>
                <a:gd name="connsiteY92" fmla="*/ 704805 h 1188315"/>
                <a:gd name="connsiteX93" fmla="*/ 1597446 w 1781545"/>
                <a:gd name="connsiteY93" fmla="*/ 748872 h 1188315"/>
                <a:gd name="connsiteX94" fmla="*/ 1593774 w 1781545"/>
                <a:gd name="connsiteY94" fmla="*/ 770906 h 1188315"/>
                <a:gd name="connsiteX95" fmla="*/ 1597446 w 1781545"/>
                <a:gd name="connsiteY95" fmla="*/ 917797 h 1188315"/>
                <a:gd name="connsiteX96" fmla="*/ 1601118 w 1781545"/>
                <a:gd name="connsiteY96" fmla="*/ 928814 h 1188315"/>
                <a:gd name="connsiteX97" fmla="*/ 1604791 w 1781545"/>
                <a:gd name="connsiteY97" fmla="*/ 943503 h 1188315"/>
                <a:gd name="connsiteX98" fmla="*/ 1623152 w 1781545"/>
                <a:gd name="connsiteY98" fmla="*/ 969209 h 1188315"/>
                <a:gd name="connsiteX99" fmla="*/ 1634169 w 1781545"/>
                <a:gd name="connsiteY99" fmla="*/ 991243 h 1188315"/>
                <a:gd name="connsiteX100" fmla="*/ 1637841 w 1781545"/>
                <a:gd name="connsiteY100" fmla="*/ 1002260 h 1188315"/>
                <a:gd name="connsiteX101" fmla="*/ 1648858 w 1781545"/>
                <a:gd name="connsiteY101" fmla="*/ 1009605 h 1188315"/>
                <a:gd name="connsiteX102" fmla="*/ 1652530 w 1781545"/>
                <a:gd name="connsiteY102" fmla="*/ 1020621 h 1188315"/>
                <a:gd name="connsiteX103" fmla="*/ 1781382 w 1781545"/>
                <a:gd name="connsiteY103" fmla="*/ 1187573 h 1188315"/>
                <a:gd name="connsiteX104" fmla="*/ 1773762 w 1781545"/>
                <a:gd name="connsiteY104" fmla="*/ 1167834 h 1188315"/>
                <a:gd name="connsiteX0" fmla="*/ 62291 w 1781545"/>
                <a:gd name="connsiteY0" fmla="*/ 0 h 1188315"/>
                <a:gd name="connsiteX1" fmla="*/ 76705 w 1781545"/>
                <a:gd name="connsiteY1" fmla="*/ 29930 h 1188315"/>
                <a:gd name="connsiteX2" fmla="*/ 95480 w 1781545"/>
                <a:gd name="connsiteY2" fmla="*/ 37136 h 1188315"/>
                <a:gd name="connsiteX3" fmla="*/ 106497 w 1781545"/>
                <a:gd name="connsiteY3" fmla="*/ 48291 h 1188315"/>
                <a:gd name="connsiteX4" fmla="*/ 124858 w 1781545"/>
                <a:gd name="connsiteY4" fmla="*/ 70325 h 1188315"/>
                <a:gd name="connsiteX5" fmla="*/ 124858 w 1781545"/>
                <a:gd name="connsiteY5" fmla="*/ 87860 h 1188315"/>
                <a:gd name="connsiteX6" fmla="*/ 117513 w 1781545"/>
                <a:gd name="connsiteY6" fmla="*/ 98877 h 1188315"/>
                <a:gd name="connsiteX7" fmla="*/ 113841 w 1781545"/>
                <a:gd name="connsiteY7" fmla="*/ 109894 h 1188315"/>
                <a:gd name="connsiteX8" fmla="*/ 102824 w 1781545"/>
                <a:gd name="connsiteY8" fmla="*/ 113566 h 1188315"/>
                <a:gd name="connsiteX9" fmla="*/ 84463 w 1781545"/>
                <a:gd name="connsiteY9" fmla="*/ 117238 h 1188315"/>
                <a:gd name="connsiteX10" fmla="*/ 73446 w 1781545"/>
                <a:gd name="connsiteY10" fmla="*/ 128255 h 1188315"/>
                <a:gd name="connsiteX11" fmla="*/ 62429 w 1781545"/>
                <a:gd name="connsiteY11" fmla="*/ 135600 h 1188315"/>
                <a:gd name="connsiteX12" fmla="*/ 55084 w 1781545"/>
                <a:gd name="connsiteY12" fmla="*/ 150289 h 1188315"/>
                <a:gd name="connsiteX13" fmla="*/ 36723 w 1781545"/>
                <a:gd name="connsiteY13" fmla="*/ 172323 h 1188315"/>
                <a:gd name="connsiteX14" fmla="*/ 25706 w 1781545"/>
                <a:gd name="connsiteY14" fmla="*/ 198029 h 1188315"/>
                <a:gd name="connsiteX15" fmla="*/ 14689 w 1781545"/>
                <a:gd name="connsiteY15" fmla="*/ 209046 h 1188315"/>
                <a:gd name="connsiteX16" fmla="*/ 0 w 1781545"/>
                <a:gd name="connsiteY16" fmla="*/ 231079 h 1188315"/>
                <a:gd name="connsiteX17" fmla="*/ 3672 w 1781545"/>
                <a:gd name="connsiteY17" fmla="*/ 264130 h 1188315"/>
                <a:gd name="connsiteX18" fmla="*/ 7345 w 1781545"/>
                <a:gd name="connsiteY18" fmla="*/ 275147 h 1188315"/>
                <a:gd name="connsiteX19" fmla="*/ 25706 w 1781545"/>
                <a:gd name="connsiteY19" fmla="*/ 289836 h 1188315"/>
                <a:gd name="connsiteX20" fmla="*/ 36723 w 1781545"/>
                <a:gd name="connsiteY20" fmla="*/ 297180 h 1188315"/>
                <a:gd name="connsiteX21" fmla="*/ 47740 w 1781545"/>
                <a:gd name="connsiteY21" fmla="*/ 311870 h 1188315"/>
                <a:gd name="connsiteX22" fmla="*/ 58757 w 1781545"/>
                <a:gd name="connsiteY22" fmla="*/ 315542 h 1188315"/>
                <a:gd name="connsiteX23" fmla="*/ 88135 w 1781545"/>
                <a:gd name="connsiteY23" fmla="*/ 319214 h 1188315"/>
                <a:gd name="connsiteX24" fmla="*/ 165253 w 1781545"/>
                <a:gd name="connsiteY24" fmla="*/ 322886 h 1188315"/>
                <a:gd name="connsiteX25" fmla="*/ 187287 w 1781545"/>
                <a:gd name="connsiteY25" fmla="*/ 326559 h 1188315"/>
                <a:gd name="connsiteX26" fmla="*/ 224010 w 1781545"/>
                <a:gd name="connsiteY26" fmla="*/ 333903 h 1188315"/>
                <a:gd name="connsiteX27" fmla="*/ 352540 w 1781545"/>
                <a:gd name="connsiteY27" fmla="*/ 337576 h 1188315"/>
                <a:gd name="connsiteX28" fmla="*/ 363557 w 1781545"/>
                <a:gd name="connsiteY28" fmla="*/ 341248 h 1188315"/>
                <a:gd name="connsiteX29" fmla="*/ 385591 w 1781545"/>
                <a:gd name="connsiteY29" fmla="*/ 355937 h 1188315"/>
                <a:gd name="connsiteX30" fmla="*/ 392935 w 1781545"/>
                <a:gd name="connsiteY30" fmla="*/ 366954 h 1188315"/>
                <a:gd name="connsiteX31" fmla="*/ 414969 w 1781545"/>
                <a:gd name="connsiteY31" fmla="*/ 392660 h 1188315"/>
                <a:gd name="connsiteX32" fmla="*/ 418641 w 1781545"/>
                <a:gd name="connsiteY32" fmla="*/ 403677 h 1188315"/>
                <a:gd name="connsiteX33" fmla="*/ 437003 w 1781545"/>
                <a:gd name="connsiteY33" fmla="*/ 429383 h 1188315"/>
                <a:gd name="connsiteX34" fmla="*/ 448019 w 1781545"/>
                <a:gd name="connsiteY34" fmla="*/ 436727 h 1188315"/>
                <a:gd name="connsiteX35" fmla="*/ 462709 w 1781545"/>
                <a:gd name="connsiteY35" fmla="*/ 469778 h 1188315"/>
                <a:gd name="connsiteX36" fmla="*/ 466381 w 1781545"/>
                <a:gd name="connsiteY36" fmla="*/ 480795 h 1188315"/>
                <a:gd name="connsiteX37" fmla="*/ 481070 w 1781545"/>
                <a:gd name="connsiteY37" fmla="*/ 502829 h 1188315"/>
                <a:gd name="connsiteX38" fmla="*/ 499431 w 1781545"/>
                <a:gd name="connsiteY38" fmla="*/ 535879 h 1188315"/>
                <a:gd name="connsiteX39" fmla="*/ 506776 w 1781545"/>
                <a:gd name="connsiteY39" fmla="*/ 546896 h 1188315"/>
                <a:gd name="connsiteX40" fmla="*/ 532482 w 1781545"/>
                <a:gd name="connsiteY40" fmla="*/ 579947 h 1188315"/>
                <a:gd name="connsiteX41" fmla="*/ 539827 w 1781545"/>
                <a:gd name="connsiteY41" fmla="*/ 590964 h 1188315"/>
                <a:gd name="connsiteX42" fmla="*/ 572877 w 1781545"/>
                <a:gd name="connsiteY42" fmla="*/ 609325 h 1188315"/>
                <a:gd name="connsiteX43" fmla="*/ 583894 w 1781545"/>
                <a:gd name="connsiteY43" fmla="*/ 616670 h 1188315"/>
                <a:gd name="connsiteX44" fmla="*/ 716097 w 1781545"/>
                <a:gd name="connsiteY44" fmla="*/ 609325 h 1188315"/>
                <a:gd name="connsiteX45" fmla="*/ 727113 w 1781545"/>
                <a:gd name="connsiteY45" fmla="*/ 605653 h 1188315"/>
                <a:gd name="connsiteX46" fmla="*/ 745475 w 1781545"/>
                <a:gd name="connsiteY46" fmla="*/ 587291 h 1188315"/>
                <a:gd name="connsiteX47" fmla="*/ 767509 w 1781545"/>
                <a:gd name="connsiteY47" fmla="*/ 579947 h 1188315"/>
                <a:gd name="connsiteX48" fmla="*/ 778525 w 1781545"/>
                <a:gd name="connsiteY48" fmla="*/ 576274 h 1188315"/>
                <a:gd name="connsiteX49" fmla="*/ 796887 w 1781545"/>
                <a:gd name="connsiteY49" fmla="*/ 565258 h 1188315"/>
                <a:gd name="connsiteX50" fmla="*/ 833610 w 1781545"/>
                <a:gd name="connsiteY50" fmla="*/ 561585 h 1188315"/>
                <a:gd name="connsiteX51" fmla="*/ 851971 w 1781545"/>
                <a:gd name="connsiteY51" fmla="*/ 565258 h 1188315"/>
                <a:gd name="connsiteX52" fmla="*/ 862988 w 1781545"/>
                <a:gd name="connsiteY52" fmla="*/ 572602 h 1188315"/>
                <a:gd name="connsiteX53" fmla="*/ 896039 w 1781545"/>
                <a:gd name="connsiteY53" fmla="*/ 583619 h 1188315"/>
                <a:gd name="connsiteX54" fmla="*/ 910728 w 1781545"/>
                <a:gd name="connsiteY54" fmla="*/ 594636 h 1188315"/>
                <a:gd name="connsiteX55" fmla="*/ 940106 w 1781545"/>
                <a:gd name="connsiteY55" fmla="*/ 601980 h 1188315"/>
                <a:gd name="connsiteX56" fmla="*/ 958468 w 1781545"/>
                <a:gd name="connsiteY56" fmla="*/ 624014 h 1188315"/>
                <a:gd name="connsiteX57" fmla="*/ 969484 w 1781545"/>
                <a:gd name="connsiteY57" fmla="*/ 627686 h 1188315"/>
                <a:gd name="connsiteX58" fmla="*/ 995191 w 1781545"/>
                <a:gd name="connsiteY58" fmla="*/ 649720 h 1188315"/>
                <a:gd name="connsiteX59" fmla="*/ 1002535 w 1781545"/>
                <a:gd name="connsiteY59" fmla="*/ 660737 h 1188315"/>
                <a:gd name="connsiteX60" fmla="*/ 1039258 w 1781545"/>
                <a:gd name="connsiteY60" fmla="*/ 704805 h 1188315"/>
                <a:gd name="connsiteX61" fmla="*/ 1053947 w 1781545"/>
                <a:gd name="connsiteY61" fmla="*/ 726838 h 1188315"/>
                <a:gd name="connsiteX62" fmla="*/ 1061292 w 1781545"/>
                <a:gd name="connsiteY62" fmla="*/ 737855 h 1188315"/>
                <a:gd name="connsiteX63" fmla="*/ 1064964 w 1781545"/>
                <a:gd name="connsiteY63" fmla="*/ 748872 h 1188315"/>
                <a:gd name="connsiteX64" fmla="*/ 1079653 w 1781545"/>
                <a:gd name="connsiteY64" fmla="*/ 759889 h 1188315"/>
                <a:gd name="connsiteX65" fmla="*/ 1090670 w 1781545"/>
                <a:gd name="connsiteY65" fmla="*/ 770906 h 1188315"/>
                <a:gd name="connsiteX66" fmla="*/ 1098015 w 1781545"/>
                <a:gd name="connsiteY66" fmla="*/ 781923 h 1188315"/>
                <a:gd name="connsiteX67" fmla="*/ 1127393 w 1781545"/>
                <a:gd name="connsiteY67" fmla="*/ 796612 h 1188315"/>
                <a:gd name="connsiteX68" fmla="*/ 1149427 w 1781545"/>
                <a:gd name="connsiteY68" fmla="*/ 811301 h 1188315"/>
                <a:gd name="connsiteX69" fmla="*/ 1200839 w 1781545"/>
                <a:gd name="connsiteY69" fmla="*/ 822318 h 1188315"/>
                <a:gd name="connsiteX70" fmla="*/ 1215528 w 1781545"/>
                <a:gd name="connsiteY70" fmla="*/ 825990 h 1188315"/>
                <a:gd name="connsiteX71" fmla="*/ 1248578 w 1781545"/>
                <a:gd name="connsiteY71" fmla="*/ 829662 h 1188315"/>
                <a:gd name="connsiteX72" fmla="*/ 1274284 w 1781545"/>
                <a:gd name="connsiteY72" fmla="*/ 837007 h 1188315"/>
                <a:gd name="connsiteX73" fmla="*/ 1288974 w 1781545"/>
                <a:gd name="connsiteY73" fmla="*/ 840679 h 1188315"/>
                <a:gd name="connsiteX74" fmla="*/ 1377109 w 1781545"/>
                <a:gd name="connsiteY74" fmla="*/ 837007 h 1188315"/>
                <a:gd name="connsiteX75" fmla="*/ 1388125 w 1781545"/>
                <a:gd name="connsiteY75" fmla="*/ 825990 h 1188315"/>
                <a:gd name="connsiteX76" fmla="*/ 1395470 w 1781545"/>
                <a:gd name="connsiteY76" fmla="*/ 803956 h 1188315"/>
                <a:gd name="connsiteX77" fmla="*/ 1402815 w 1781545"/>
                <a:gd name="connsiteY77" fmla="*/ 781923 h 1188315"/>
                <a:gd name="connsiteX78" fmla="*/ 1406487 w 1781545"/>
                <a:gd name="connsiteY78" fmla="*/ 770906 h 1188315"/>
                <a:gd name="connsiteX79" fmla="*/ 1417504 w 1781545"/>
                <a:gd name="connsiteY79" fmla="*/ 748872 h 1188315"/>
                <a:gd name="connsiteX80" fmla="*/ 1432193 w 1781545"/>
                <a:gd name="connsiteY80" fmla="*/ 726838 h 1188315"/>
                <a:gd name="connsiteX81" fmla="*/ 1439538 w 1781545"/>
                <a:gd name="connsiteY81" fmla="*/ 715821 h 1188315"/>
                <a:gd name="connsiteX82" fmla="*/ 1457899 w 1781545"/>
                <a:gd name="connsiteY82" fmla="*/ 693788 h 1188315"/>
                <a:gd name="connsiteX83" fmla="*/ 1468916 w 1781545"/>
                <a:gd name="connsiteY83" fmla="*/ 682771 h 1188315"/>
                <a:gd name="connsiteX84" fmla="*/ 1476260 w 1781545"/>
                <a:gd name="connsiteY84" fmla="*/ 671754 h 1188315"/>
                <a:gd name="connsiteX85" fmla="*/ 1487277 w 1781545"/>
                <a:gd name="connsiteY85" fmla="*/ 657065 h 1188315"/>
                <a:gd name="connsiteX86" fmla="*/ 1509311 w 1781545"/>
                <a:gd name="connsiteY86" fmla="*/ 638703 h 1188315"/>
                <a:gd name="connsiteX87" fmla="*/ 1557051 w 1781545"/>
                <a:gd name="connsiteY87" fmla="*/ 642376 h 1188315"/>
                <a:gd name="connsiteX88" fmla="*/ 1568068 w 1781545"/>
                <a:gd name="connsiteY88" fmla="*/ 649720 h 1188315"/>
                <a:gd name="connsiteX89" fmla="*/ 1579084 w 1781545"/>
                <a:gd name="connsiteY89" fmla="*/ 653393 h 1188315"/>
                <a:gd name="connsiteX90" fmla="*/ 1586429 w 1781545"/>
                <a:gd name="connsiteY90" fmla="*/ 664409 h 1188315"/>
                <a:gd name="connsiteX91" fmla="*/ 1597446 w 1781545"/>
                <a:gd name="connsiteY91" fmla="*/ 671754 h 1188315"/>
                <a:gd name="connsiteX92" fmla="*/ 1601118 w 1781545"/>
                <a:gd name="connsiteY92" fmla="*/ 704805 h 1188315"/>
                <a:gd name="connsiteX93" fmla="*/ 1597446 w 1781545"/>
                <a:gd name="connsiteY93" fmla="*/ 748872 h 1188315"/>
                <a:gd name="connsiteX94" fmla="*/ 1593774 w 1781545"/>
                <a:gd name="connsiteY94" fmla="*/ 770906 h 1188315"/>
                <a:gd name="connsiteX95" fmla="*/ 1597446 w 1781545"/>
                <a:gd name="connsiteY95" fmla="*/ 917797 h 1188315"/>
                <a:gd name="connsiteX96" fmla="*/ 1601118 w 1781545"/>
                <a:gd name="connsiteY96" fmla="*/ 928814 h 1188315"/>
                <a:gd name="connsiteX97" fmla="*/ 1604791 w 1781545"/>
                <a:gd name="connsiteY97" fmla="*/ 943503 h 1188315"/>
                <a:gd name="connsiteX98" fmla="*/ 1623152 w 1781545"/>
                <a:gd name="connsiteY98" fmla="*/ 969209 h 1188315"/>
                <a:gd name="connsiteX99" fmla="*/ 1634169 w 1781545"/>
                <a:gd name="connsiteY99" fmla="*/ 991243 h 1188315"/>
                <a:gd name="connsiteX100" fmla="*/ 1637841 w 1781545"/>
                <a:gd name="connsiteY100" fmla="*/ 1002260 h 1188315"/>
                <a:gd name="connsiteX101" fmla="*/ 1648858 w 1781545"/>
                <a:gd name="connsiteY101" fmla="*/ 1009605 h 1188315"/>
                <a:gd name="connsiteX102" fmla="*/ 1652530 w 1781545"/>
                <a:gd name="connsiteY102" fmla="*/ 1020621 h 1188315"/>
                <a:gd name="connsiteX103" fmla="*/ 1781382 w 1781545"/>
                <a:gd name="connsiteY103" fmla="*/ 1187573 h 1188315"/>
                <a:gd name="connsiteX104" fmla="*/ 1773762 w 1781545"/>
                <a:gd name="connsiteY104" fmla="*/ 1167834 h 1188315"/>
                <a:gd name="connsiteX0" fmla="*/ 92771 w 1781545"/>
                <a:gd name="connsiteY0" fmla="*/ 0 h 1165455"/>
                <a:gd name="connsiteX1" fmla="*/ 76705 w 1781545"/>
                <a:gd name="connsiteY1" fmla="*/ 7070 h 1165455"/>
                <a:gd name="connsiteX2" fmla="*/ 95480 w 1781545"/>
                <a:gd name="connsiteY2" fmla="*/ 14276 h 1165455"/>
                <a:gd name="connsiteX3" fmla="*/ 106497 w 1781545"/>
                <a:gd name="connsiteY3" fmla="*/ 2543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92771 w 1781545"/>
                <a:gd name="connsiteY0" fmla="*/ 0 h 1165455"/>
                <a:gd name="connsiteX1" fmla="*/ 57655 w 1781545"/>
                <a:gd name="connsiteY1" fmla="*/ 7070 h 1165455"/>
                <a:gd name="connsiteX2" fmla="*/ 95480 w 1781545"/>
                <a:gd name="connsiteY2" fmla="*/ 14276 h 1165455"/>
                <a:gd name="connsiteX3" fmla="*/ 106497 w 1781545"/>
                <a:gd name="connsiteY3" fmla="*/ 2543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92771 w 1781545"/>
                <a:gd name="connsiteY0" fmla="*/ 0 h 1165455"/>
                <a:gd name="connsiteX1" fmla="*/ 57655 w 1781545"/>
                <a:gd name="connsiteY1" fmla="*/ 7070 h 1165455"/>
                <a:gd name="connsiteX2" fmla="*/ 95480 w 1781545"/>
                <a:gd name="connsiteY2" fmla="*/ 14276 h 1165455"/>
                <a:gd name="connsiteX3" fmla="*/ 106497 w 1781545"/>
                <a:gd name="connsiteY3" fmla="*/ 2543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92771 w 1781545"/>
                <a:gd name="connsiteY0" fmla="*/ 0 h 1165455"/>
                <a:gd name="connsiteX1" fmla="*/ 57655 w 1781545"/>
                <a:gd name="connsiteY1" fmla="*/ 7070 h 1165455"/>
                <a:gd name="connsiteX2" fmla="*/ 95480 w 1781545"/>
                <a:gd name="connsiteY2" fmla="*/ 14276 h 1165455"/>
                <a:gd name="connsiteX3" fmla="*/ 125547 w 1781545"/>
                <a:gd name="connsiteY3" fmla="*/ 5591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92771 w 1781545"/>
                <a:gd name="connsiteY0" fmla="*/ 0 h 1165455"/>
                <a:gd name="connsiteX1" fmla="*/ 57655 w 1781545"/>
                <a:gd name="connsiteY1" fmla="*/ 7070 h 1165455"/>
                <a:gd name="connsiteX2" fmla="*/ 95480 w 1781545"/>
                <a:gd name="connsiteY2" fmla="*/ 59996 h 1165455"/>
                <a:gd name="connsiteX3" fmla="*/ 125547 w 1781545"/>
                <a:gd name="connsiteY3" fmla="*/ 5591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85151 w 1781545"/>
                <a:gd name="connsiteY0" fmla="*/ 20288 h 1159073"/>
                <a:gd name="connsiteX1" fmla="*/ 57655 w 1781545"/>
                <a:gd name="connsiteY1" fmla="*/ 688 h 1159073"/>
                <a:gd name="connsiteX2" fmla="*/ 95480 w 1781545"/>
                <a:gd name="connsiteY2" fmla="*/ 53614 h 1159073"/>
                <a:gd name="connsiteX3" fmla="*/ 125547 w 1781545"/>
                <a:gd name="connsiteY3" fmla="*/ 49529 h 1159073"/>
                <a:gd name="connsiteX4" fmla="*/ 124858 w 1781545"/>
                <a:gd name="connsiteY4" fmla="*/ 41083 h 1159073"/>
                <a:gd name="connsiteX5" fmla="*/ 124858 w 1781545"/>
                <a:gd name="connsiteY5" fmla="*/ 58618 h 1159073"/>
                <a:gd name="connsiteX6" fmla="*/ 117513 w 1781545"/>
                <a:gd name="connsiteY6" fmla="*/ 69635 h 1159073"/>
                <a:gd name="connsiteX7" fmla="*/ 113841 w 1781545"/>
                <a:gd name="connsiteY7" fmla="*/ 80652 h 1159073"/>
                <a:gd name="connsiteX8" fmla="*/ 102824 w 1781545"/>
                <a:gd name="connsiteY8" fmla="*/ 84324 h 1159073"/>
                <a:gd name="connsiteX9" fmla="*/ 84463 w 1781545"/>
                <a:gd name="connsiteY9" fmla="*/ 87996 h 1159073"/>
                <a:gd name="connsiteX10" fmla="*/ 73446 w 1781545"/>
                <a:gd name="connsiteY10" fmla="*/ 99013 h 1159073"/>
                <a:gd name="connsiteX11" fmla="*/ 62429 w 1781545"/>
                <a:gd name="connsiteY11" fmla="*/ 106358 h 1159073"/>
                <a:gd name="connsiteX12" fmla="*/ 55084 w 1781545"/>
                <a:gd name="connsiteY12" fmla="*/ 121047 h 1159073"/>
                <a:gd name="connsiteX13" fmla="*/ 36723 w 1781545"/>
                <a:gd name="connsiteY13" fmla="*/ 143081 h 1159073"/>
                <a:gd name="connsiteX14" fmla="*/ 25706 w 1781545"/>
                <a:gd name="connsiteY14" fmla="*/ 168787 h 1159073"/>
                <a:gd name="connsiteX15" fmla="*/ 14689 w 1781545"/>
                <a:gd name="connsiteY15" fmla="*/ 179804 h 1159073"/>
                <a:gd name="connsiteX16" fmla="*/ 0 w 1781545"/>
                <a:gd name="connsiteY16" fmla="*/ 201837 h 1159073"/>
                <a:gd name="connsiteX17" fmla="*/ 3672 w 1781545"/>
                <a:gd name="connsiteY17" fmla="*/ 234888 h 1159073"/>
                <a:gd name="connsiteX18" fmla="*/ 7345 w 1781545"/>
                <a:gd name="connsiteY18" fmla="*/ 245905 h 1159073"/>
                <a:gd name="connsiteX19" fmla="*/ 25706 w 1781545"/>
                <a:gd name="connsiteY19" fmla="*/ 260594 h 1159073"/>
                <a:gd name="connsiteX20" fmla="*/ 36723 w 1781545"/>
                <a:gd name="connsiteY20" fmla="*/ 267938 h 1159073"/>
                <a:gd name="connsiteX21" fmla="*/ 47740 w 1781545"/>
                <a:gd name="connsiteY21" fmla="*/ 282628 h 1159073"/>
                <a:gd name="connsiteX22" fmla="*/ 58757 w 1781545"/>
                <a:gd name="connsiteY22" fmla="*/ 286300 h 1159073"/>
                <a:gd name="connsiteX23" fmla="*/ 88135 w 1781545"/>
                <a:gd name="connsiteY23" fmla="*/ 289972 h 1159073"/>
                <a:gd name="connsiteX24" fmla="*/ 165253 w 1781545"/>
                <a:gd name="connsiteY24" fmla="*/ 293644 h 1159073"/>
                <a:gd name="connsiteX25" fmla="*/ 187287 w 1781545"/>
                <a:gd name="connsiteY25" fmla="*/ 297317 h 1159073"/>
                <a:gd name="connsiteX26" fmla="*/ 224010 w 1781545"/>
                <a:gd name="connsiteY26" fmla="*/ 304661 h 1159073"/>
                <a:gd name="connsiteX27" fmla="*/ 352540 w 1781545"/>
                <a:gd name="connsiteY27" fmla="*/ 308334 h 1159073"/>
                <a:gd name="connsiteX28" fmla="*/ 363557 w 1781545"/>
                <a:gd name="connsiteY28" fmla="*/ 312006 h 1159073"/>
                <a:gd name="connsiteX29" fmla="*/ 385591 w 1781545"/>
                <a:gd name="connsiteY29" fmla="*/ 326695 h 1159073"/>
                <a:gd name="connsiteX30" fmla="*/ 392935 w 1781545"/>
                <a:gd name="connsiteY30" fmla="*/ 337712 h 1159073"/>
                <a:gd name="connsiteX31" fmla="*/ 414969 w 1781545"/>
                <a:gd name="connsiteY31" fmla="*/ 363418 h 1159073"/>
                <a:gd name="connsiteX32" fmla="*/ 418641 w 1781545"/>
                <a:gd name="connsiteY32" fmla="*/ 374435 h 1159073"/>
                <a:gd name="connsiteX33" fmla="*/ 437003 w 1781545"/>
                <a:gd name="connsiteY33" fmla="*/ 400141 h 1159073"/>
                <a:gd name="connsiteX34" fmla="*/ 448019 w 1781545"/>
                <a:gd name="connsiteY34" fmla="*/ 407485 h 1159073"/>
                <a:gd name="connsiteX35" fmla="*/ 462709 w 1781545"/>
                <a:gd name="connsiteY35" fmla="*/ 440536 h 1159073"/>
                <a:gd name="connsiteX36" fmla="*/ 466381 w 1781545"/>
                <a:gd name="connsiteY36" fmla="*/ 451553 h 1159073"/>
                <a:gd name="connsiteX37" fmla="*/ 481070 w 1781545"/>
                <a:gd name="connsiteY37" fmla="*/ 473587 h 1159073"/>
                <a:gd name="connsiteX38" fmla="*/ 499431 w 1781545"/>
                <a:gd name="connsiteY38" fmla="*/ 506637 h 1159073"/>
                <a:gd name="connsiteX39" fmla="*/ 506776 w 1781545"/>
                <a:gd name="connsiteY39" fmla="*/ 517654 h 1159073"/>
                <a:gd name="connsiteX40" fmla="*/ 532482 w 1781545"/>
                <a:gd name="connsiteY40" fmla="*/ 550705 h 1159073"/>
                <a:gd name="connsiteX41" fmla="*/ 539827 w 1781545"/>
                <a:gd name="connsiteY41" fmla="*/ 561722 h 1159073"/>
                <a:gd name="connsiteX42" fmla="*/ 572877 w 1781545"/>
                <a:gd name="connsiteY42" fmla="*/ 580083 h 1159073"/>
                <a:gd name="connsiteX43" fmla="*/ 583894 w 1781545"/>
                <a:gd name="connsiteY43" fmla="*/ 587428 h 1159073"/>
                <a:gd name="connsiteX44" fmla="*/ 716097 w 1781545"/>
                <a:gd name="connsiteY44" fmla="*/ 580083 h 1159073"/>
                <a:gd name="connsiteX45" fmla="*/ 727113 w 1781545"/>
                <a:gd name="connsiteY45" fmla="*/ 576411 h 1159073"/>
                <a:gd name="connsiteX46" fmla="*/ 745475 w 1781545"/>
                <a:gd name="connsiteY46" fmla="*/ 558049 h 1159073"/>
                <a:gd name="connsiteX47" fmla="*/ 767509 w 1781545"/>
                <a:gd name="connsiteY47" fmla="*/ 550705 h 1159073"/>
                <a:gd name="connsiteX48" fmla="*/ 778525 w 1781545"/>
                <a:gd name="connsiteY48" fmla="*/ 547032 h 1159073"/>
                <a:gd name="connsiteX49" fmla="*/ 796887 w 1781545"/>
                <a:gd name="connsiteY49" fmla="*/ 536016 h 1159073"/>
                <a:gd name="connsiteX50" fmla="*/ 833610 w 1781545"/>
                <a:gd name="connsiteY50" fmla="*/ 532343 h 1159073"/>
                <a:gd name="connsiteX51" fmla="*/ 851971 w 1781545"/>
                <a:gd name="connsiteY51" fmla="*/ 536016 h 1159073"/>
                <a:gd name="connsiteX52" fmla="*/ 862988 w 1781545"/>
                <a:gd name="connsiteY52" fmla="*/ 543360 h 1159073"/>
                <a:gd name="connsiteX53" fmla="*/ 896039 w 1781545"/>
                <a:gd name="connsiteY53" fmla="*/ 554377 h 1159073"/>
                <a:gd name="connsiteX54" fmla="*/ 910728 w 1781545"/>
                <a:gd name="connsiteY54" fmla="*/ 565394 h 1159073"/>
                <a:gd name="connsiteX55" fmla="*/ 940106 w 1781545"/>
                <a:gd name="connsiteY55" fmla="*/ 572738 h 1159073"/>
                <a:gd name="connsiteX56" fmla="*/ 958468 w 1781545"/>
                <a:gd name="connsiteY56" fmla="*/ 594772 h 1159073"/>
                <a:gd name="connsiteX57" fmla="*/ 969484 w 1781545"/>
                <a:gd name="connsiteY57" fmla="*/ 598444 h 1159073"/>
                <a:gd name="connsiteX58" fmla="*/ 995191 w 1781545"/>
                <a:gd name="connsiteY58" fmla="*/ 620478 h 1159073"/>
                <a:gd name="connsiteX59" fmla="*/ 1002535 w 1781545"/>
                <a:gd name="connsiteY59" fmla="*/ 631495 h 1159073"/>
                <a:gd name="connsiteX60" fmla="*/ 1039258 w 1781545"/>
                <a:gd name="connsiteY60" fmla="*/ 675563 h 1159073"/>
                <a:gd name="connsiteX61" fmla="*/ 1053947 w 1781545"/>
                <a:gd name="connsiteY61" fmla="*/ 697596 h 1159073"/>
                <a:gd name="connsiteX62" fmla="*/ 1061292 w 1781545"/>
                <a:gd name="connsiteY62" fmla="*/ 708613 h 1159073"/>
                <a:gd name="connsiteX63" fmla="*/ 1064964 w 1781545"/>
                <a:gd name="connsiteY63" fmla="*/ 719630 h 1159073"/>
                <a:gd name="connsiteX64" fmla="*/ 1079653 w 1781545"/>
                <a:gd name="connsiteY64" fmla="*/ 730647 h 1159073"/>
                <a:gd name="connsiteX65" fmla="*/ 1090670 w 1781545"/>
                <a:gd name="connsiteY65" fmla="*/ 741664 h 1159073"/>
                <a:gd name="connsiteX66" fmla="*/ 1098015 w 1781545"/>
                <a:gd name="connsiteY66" fmla="*/ 752681 h 1159073"/>
                <a:gd name="connsiteX67" fmla="*/ 1127393 w 1781545"/>
                <a:gd name="connsiteY67" fmla="*/ 767370 h 1159073"/>
                <a:gd name="connsiteX68" fmla="*/ 1149427 w 1781545"/>
                <a:gd name="connsiteY68" fmla="*/ 782059 h 1159073"/>
                <a:gd name="connsiteX69" fmla="*/ 1200839 w 1781545"/>
                <a:gd name="connsiteY69" fmla="*/ 793076 h 1159073"/>
                <a:gd name="connsiteX70" fmla="*/ 1215528 w 1781545"/>
                <a:gd name="connsiteY70" fmla="*/ 796748 h 1159073"/>
                <a:gd name="connsiteX71" fmla="*/ 1248578 w 1781545"/>
                <a:gd name="connsiteY71" fmla="*/ 800420 h 1159073"/>
                <a:gd name="connsiteX72" fmla="*/ 1274284 w 1781545"/>
                <a:gd name="connsiteY72" fmla="*/ 807765 h 1159073"/>
                <a:gd name="connsiteX73" fmla="*/ 1288974 w 1781545"/>
                <a:gd name="connsiteY73" fmla="*/ 811437 h 1159073"/>
                <a:gd name="connsiteX74" fmla="*/ 1377109 w 1781545"/>
                <a:gd name="connsiteY74" fmla="*/ 807765 h 1159073"/>
                <a:gd name="connsiteX75" fmla="*/ 1388125 w 1781545"/>
                <a:gd name="connsiteY75" fmla="*/ 796748 h 1159073"/>
                <a:gd name="connsiteX76" fmla="*/ 1395470 w 1781545"/>
                <a:gd name="connsiteY76" fmla="*/ 774714 h 1159073"/>
                <a:gd name="connsiteX77" fmla="*/ 1402815 w 1781545"/>
                <a:gd name="connsiteY77" fmla="*/ 752681 h 1159073"/>
                <a:gd name="connsiteX78" fmla="*/ 1406487 w 1781545"/>
                <a:gd name="connsiteY78" fmla="*/ 741664 h 1159073"/>
                <a:gd name="connsiteX79" fmla="*/ 1417504 w 1781545"/>
                <a:gd name="connsiteY79" fmla="*/ 719630 h 1159073"/>
                <a:gd name="connsiteX80" fmla="*/ 1432193 w 1781545"/>
                <a:gd name="connsiteY80" fmla="*/ 697596 h 1159073"/>
                <a:gd name="connsiteX81" fmla="*/ 1439538 w 1781545"/>
                <a:gd name="connsiteY81" fmla="*/ 686579 h 1159073"/>
                <a:gd name="connsiteX82" fmla="*/ 1457899 w 1781545"/>
                <a:gd name="connsiteY82" fmla="*/ 664546 h 1159073"/>
                <a:gd name="connsiteX83" fmla="*/ 1468916 w 1781545"/>
                <a:gd name="connsiteY83" fmla="*/ 653529 h 1159073"/>
                <a:gd name="connsiteX84" fmla="*/ 1476260 w 1781545"/>
                <a:gd name="connsiteY84" fmla="*/ 642512 h 1159073"/>
                <a:gd name="connsiteX85" fmla="*/ 1487277 w 1781545"/>
                <a:gd name="connsiteY85" fmla="*/ 627823 h 1159073"/>
                <a:gd name="connsiteX86" fmla="*/ 1509311 w 1781545"/>
                <a:gd name="connsiteY86" fmla="*/ 609461 h 1159073"/>
                <a:gd name="connsiteX87" fmla="*/ 1557051 w 1781545"/>
                <a:gd name="connsiteY87" fmla="*/ 613134 h 1159073"/>
                <a:gd name="connsiteX88" fmla="*/ 1568068 w 1781545"/>
                <a:gd name="connsiteY88" fmla="*/ 620478 h 1159073"/>
                <a:gd name="connsiteX89" fmla="*/ 1579084 w 1781545"/>
                <a:gd name="connsiteY89" fmla="*/ 624151 h 1159073"/>
                <a:gd name="connsiteX90" fmla="*/ 1586429 w 1781545"/>
                <a:gd name="connsiteY90" fmla="*/ 635167 h 1159073"/>
                <a:gd name="connsiteX91" fmla="*/ 1597446 w 1781545"/>
                <a:gd name="connsiteY91" fmla="*/ 642512 h 1159073"/>
                <a:gd name="connsiteX92" fmla="*/ 1601118 w 1781545"/>
                <a:gd name="connsiteY92" fmla="*/ 675563 h 1159073"/>
                <a:gd name="connsiteX93" fmla="*/ 1597446 w 1781545"/>
                <a:gd name="connsiteY93" fmla="*/ 719630 h 1159073"/>
                <a:gd name="connsiteX94" fmla="*/ 1593774 w 1781545"/>
                <a:gd name="connsiteY94" fmla="*/ 741664 h 1159073"/>
                <a:gd name="connsiteX95" fmla="*/ 1597446 w 1781545"/>
                <a:gd name="connsiteY95" fmla="*/ 888555 h 1159073"/>
                <a:gd name="connsiteX96" fmla="*/ 1601118 w 1781545"/>
                <a:gd name="connsiteY96" fmla="*/ 899572 h 1159073"/>
                <a:gd name="connsiteX97" fmla="*/ 1604791 w 1781545"/>
                <a:gd name="connsiteY97" fmla="*/ 914261 h 1159073"/>
                <a:gd name="connsiteX98" fmla="*/ 1623152 w 1781545"/>
                <a:gd name="connsiteY98" fmla="*/ 939967 h 1159073"/>
                <a:gd name="connsiteX99" fmla="*/ 1634169 w 1781545"/>
                <a:gd name="connsiteY99" fmla="*/ 962001 h 1159073"/>
                <a:gd name="connsiteX100" fmla="*/ 1637841 w 1781545"/>
                <a:gd name="connsiteY100" fmla="*/ 973018 h 1159073"/>
                <a:gd name="connsiteX101" fmla="*/ 1648858 w 1781545"/>
                <a:gd name="connsiteY101" fmla="*/ 980363 h 1159073"/>
                <a:gd name="connsiteX102" fmla="*/ 1652530 w 1781545"/>
                <a:gd name="connsiteY102" fmla="*/ 991379 h 1159073"/>
                <a:gd name="connsiteX103" fmla="*/ 1781382 w 1781545"/>
                <a:gd name="connsiteY103" fmla="*/ 1158331 h 1159073"/>
                <a:gd name="connsiteX104" fmla="*/ 1773762 w 1781545"/>
                <a:gd name="connsiteY104" fmla="*/ 1138592 h 1159073"/>
                <a:gd name="connsiteX0" fmla="*/ 85151 w 1781545"/>
                <a:gd name="connsiteY0" fmla="*/ 12871 h 1151656"/>
                <a:gd name="connsiteX1" fmla="*/ 61465 w 1781545"/>
                <a:gd name="connsiteY1" fmla="*/ 891 h 1151656"/>
                <a:gd name="connsiteX2" fmla="*/ 95480 w 1781545"/>
                <a:gd name="connsiteY2" fmla="*/ 46197 h 1151656"/>
                <a:gd name="connsiteX3" fmla="*/ 125547 w 1781545"/>
                <a:gd name="connsiteY3" fmla="*/ 42112 h 1151656"/>
                <a:gd name="connsiteX4" fmla="*/ 124858 w 1781545"/>
                <a:gd name="connsiteY4" fmla="*/ 33666 h 1151656"/>
                <a:gd name="connsiteX5" fmla="*/ 124858 w 1781545"/>
                <a:gd name="connsiteY5" fmla="*/ 51201 h 1151656"/>
                <a:gd name="connsiteX6" fmla="*/ 117513 w 1781545"/>
                <a:gd name="connsiteY6" fmla="*/ 62218 h 1151656"/>
                <a:gd name="connsiteX7" fmla="*/ 113841 w 1781545"/>
                <a:gd name="connsiteY7" fmla="*/ 73235 h 1151656"/>
                <a:gd name="connsiteX8" fmla="*/ 102824 w 1781545"/>
                <a:gd name="connsiteY8" fmla="*/ 76907 h 1151656"/>
                <a:gd name="connsiteX9" fmla="*/ 84463 w 1781545"/>
                <a:gd name="connsiteY9" fmla="*/ 80579 h 1151656"/>
                <a:gd name="connsiteX10" fmla="*/ 73446 w 1781545"/>
                <a:gd name="connsiteY10" fmla="*/ 91596 h 1151656"/>
                <a:gd name="connsiteX11" fmla="*/ 62429 w 1781545"/>
                <a:gd name="connsiteY11" fmla="*/ 98941 h 1151656"/>
                <a:gd name="connsiteX12" fmla="*/ 55084 w 1781545"/>
                <a:gd name="connsiteY12" fmla="*/ 113630 h 1151656"/>
                <a:gd name="connsiteX13" fmla="*/ 36723 w 1781545"/>
                <a:gd name="connsiteY13" fmla="*/ 135664 h 1151656"/>
                <a:gd name="connsiteX14" fmla="*/ 25706 w 1781545"/>
                <a:gd name="connsiteY14" fmla="*/ 161370 h 1151656"/>
                <a:gd name="connsiteX15" fmla="*/ 14689 w 1781545"/>
                <a:gd name="connsiteY15" fmla="*/ 172387 h 1151656"/>
                <a:gd name="connsiteX16" fmla="*/ 0 w 1781545"/>
                <a:gd name="connsiteY16" fmla="*/ 194420 h 1151656"/>
                <a:gd name="connsiteX17" fmla="*/ 3672 w 1781545"/>
                <a:gd name="connsiteY17" fmla="*/ 227471 h 1151656"/>
                <a:gd name="connsiteX18" fmla="*/ 7345 w 1781545"/>
                <a:gd name="connsiteY18" fmla="*/ 238488 h 1151656"/>
                <a:gd name="connsiteX19" fmla="*/ 25706 w 1781545"/>
                <a:gd name="connsiteY19" fmla="*/ 253177 h 1151656"/>
                <a:gd name="connsiteX20" fmla="*/ 36723 w 1781545"/>
                <a:gd name="connsiteY20" fmla="*/ 260521 h 1151656"/>
                <a:gd name="connsiteX21" fmla="*/ 47740 w 1781545"/>
                <a:gd name="connsiteY21" fmla="*/ 275211 h 1151656"/>
                <a:gd name="connsiteX22" fmla="*/ 58757 w 1781545"/>
                <a:gd name="connsiteY22" fmla="*/ 278883 h 1151656"/>
                <a:gd name="connsiteX23" fmla="*/ 88135 w 1781545"/>
                <a:gd name="connsiteY23" fmla="*/ 282555 h 1151656"/>
                <a:gd name="connsiteX24" fmla="*/ 165253 w 1781545"/>
                <a:gd name="connsiteY24" fmla="*/ 286227 h 1151656"/>
                <a:gd name="connsiteX25" fmla="*/ 187287 w 1781545"/>
                <a:gd name="connsiteY25" fmla="*/ 289900 h 1151656"/>
                <a:gd name="connsiteX26" fmla="*/ 224010 w 1781545"/>
                <a:gd name="connsiteY26" fmla="*/ 297244 h 1151656"/>
                <a:gd name="connsiteX27" fmla="*/ 352540 w 1781545"/>
                <a:gd name="connsiteY27" fmla="*/ 300917 h 1151656"/>
                <a:gd name="connsiteX28" fmla="*/ 363557 w 1781545"/>
                <a:gd name="connsiteY28" fmla="*/ 304589 h 1151656"/>
                <a:gd name="connsiteX29" fmla="*/ 385591 w 1781545"/>
                <a:gd name="connsiteY29" fmla="*/ 319278 h 1151656"/>
                <a:gd name="connsiteX30" fmla="*/ 392935 w 1781545"/>
                <a:gd name="connsiteY30" fmla="*/ 330295 h 1151656"/>
                <a:gd name="connsiteX31" fmla="*/ 414969 w 1781545"/>
                <a:gd name="connsiteY31" fmla="*/ 356001 h 1151656"/>
                <a:gd name="connsiteX32" fmla="*/ 418641 w 1781545"/>
                <a:gd name="connsiteY32" fmla="*/ 367018 h 1151656"/>
                <a:gd name="connsiteX33" fmla="*/ 437003 w 1781545"/>
                <a:gd name="connsiteY33" fmla="*/ 392724 h 1151656"/>
                <a:gd name="connsiteX34" fmla="*/ 448019 w 1781545"/>
                <a:gd name="connsiteY34" fmla="*/ 400068 h 1151656"/>
                <a:gd name="connsiteX35" fmla="*/ 462709 w 1781545"/>
                <a:gd name="connsiteY35" fmla="*/ 433119 h 1151656"/>
                <a:gd name="connsiteX36" fmla="*/ 466381 w 1781545"/>
                <a:gd name="connsiteY36" fmla="*/ 444136 h 1151656"/>
                <a:gd name="connsiteX37" fmla="*/ 481070 w 1781545"/>
                <a:gd name="connsiteY37" fmla="*/ 466170 h 1151656"/>
                <a:gd name="connsiteX38" fmla="*/ 499431 w 1781545"/>
                <a:gd name="connsiteY38" fmla="*/ 499220 h 1151656"/>
                <a:gd name="connsiteX39" fmla="*/ 506776 w 1781545"/>
                <a:gd name="connsiteY39" fmla="*/ 510237 h 1151656"/>
                <a:gd name="connsiteX40" fmla="*/ 532482 w 1781545"/>
                <a:gd name="connsiteY40" fmla="*/ 543288 h 1151656"/>
                <a:gd name="connsiteX41" fmla="*/ 539827 w 1781545"/>
                <a:gd name="connsiteY41" fmla="*/ 554305 h 1151656"/>
                <a:gd name="connsiteX42" fmla="*/ 572877 w 1781545"/>
                <a:gd name="connsiteY42" fmla="*/ 572666 h 1151656"/>
                <a:gd name="connsiteX43" fmla="*/ 583894 w 1781545"/>
                <a:gd name="connsiteY43" fmla="*/ 580011 h 1151656"/>
                <a:gd name="connsiteX44" fmla="*/ 716097 w 1781545"/>
                <a:gd name="connsiteY44" fmla="*/ 572666 h 1151656"/>
                <a:gd name="connsiteX45" fmla="*/ 727113 w 1781545"/>
                <a:gd name="connsiteY45" fmla="*/ 568994 h 1151656"/>
                <a:gd name="connsiteX46" fmla="*/ 745475 w 1781545"/>
                <a:gd name="connsiteY46" fmla="*/ 550632 h 1151656"/>
                <a:gd name="connsiteX47" fmla="*/ 767509 w 1781545"/>
                <a:gd name="connsiteY47" fmla="*/ 543288 h 1151656"/>
                <a:gd name="connsiteX48" fmla="*/ 778525 w 1781545"/>
                <a:gd name="connsiteY48" fmla="*/ 539615 h 1151656"/>
                <a:gd name="connsiteX49" fmla="*/ 796887 w 1781545"/>
                <a:gd name="connsiteY49" fmla="*/ 528599 h 1151656"/>
                <a:gd name="connsiteX50" fmla="*/ 833610 w 1781545"/>
                <a:gd name="connsiteY50" fmla="*/ 524926 h 1151656"/>
                <a:gd name="connsiteX51" fmla="*/ 851971 w 1781545"/>
                <a:gd name="connsiteY51" fmla="*/ 528599 h 1151656"/>
                <a:gd name="connsiteX52" fmla="*/ 862988 w 1781545"/>
                <a:gd name="connsiteY52" fmla="*/ 535943 h 1151656"/>
                <a:gd name="connsiteX53" fmla="*/ 896039 w 1781545"/>
                <a:gd name="connsiteY53" fmla="*/ 546960 h 1151656"/>
                <a:gd name="connsiteX54" fmla="*/ 910728 w 1781545"/>
                <a:gd name="connsiteY54" fmla="*/ 557977 h 1151656"/>
                <a:gd name="connsiteX55" fmla="*/ 940106 w 1781545"/>
                <a:gd name="connsiteY55" fmla="*/ 565321 h 1151656"/>
                <a:gd name="connsiteX56" fmla="*/ 958468 w 1781545"/>
                <a:gd name="connsiteY56" fmla="*/ 587355 h 1151656"/>
                <a:gd name="connsiteX57" fmla="*/ 969484 w 1781545"/>
                <a:gd name="connsiteY57" fmla="*/ 591027 h 1151656"/>
                <a:gd name="connsiteX58" fmla="*/ 995191 w 1781545"/>
                <a:gd name="connsiteY58" fmla="*/ 613061 h 1151656"/>
                <a:gd name="connsiteX59" fmla="*/ 1002535 w 1781545"/>
                <a:gd name="connsiteY59" fmla="*/ 624078 h 1151656"/>
                <a:gd name="connsiteX60" fmla="*/ 1039258 w 1781545"/>
                <a:gd name="connsiteY60" fmla="*/ 668146 h 1151656"/>
                <a:gd name="connsiteX61" fmla="*/ 1053947 w 1781545"/>
                <a:gd name="connsiteY61" fmla="*/ 690179 h 1151656"/>
                <a:gd name="connsiteX62" fmla="*/ 1061292 w 1781545"/>
                <a:gd name="connsiteY62" fmla="*/ 701196 h 1151656"/>
                <a:gd name="connsiteX63" fmla="*/ 1064964 w 1781545"/>
                <a:gd name="connsiteY63" fmla="*/ 712213 h 1151656"/>
                <a:gd name="connsiteX64" fmla="*/ 1079653 w 1781545"/>
                <a:gd name="connsiteY64" fmla="*/ 723230 h 1151656"/>
                <a:gd name="connsiteX65" fmla="*/ 1090670 w 1781545"/>
                <a:gd name="connsiteY65" fmla="*/ 734247 h 1151656"/>
                <a:gd name="connsiteX66" fmla="*/ 1098015 w 1781545"/>
                <a:gd name="connsiteY66" fmla="*/ 745264 h 1151656"/>
                <a:gd name="connsiteX67" fmla="*/ 1127393 w 1781545"/>
                <a:gd name="connsiteY67" fmla="*/ 759953 h 1151656"/>
                <a:gd name="connsiteX68" fmla="*/ 1149427 w 1781545"/>
                <a:gd name="connsiteY68" fmla="*/ 774642 h 1151656"/>
                <a:gd name="connsiteX69" fmla="*/ 1200839 w 1781545"/>
                <a:gd name="connsiteY69" fmla="*/ 785659 h 1151656"/>
                <a:gd name="connsiteX70" fmla="*/ 1215528 w 1781545"/>
                <a:gd name="connsiteY70" fmla="*/ 789331 h 1151656"/>
                <a:gd name="connsiteX71" fmla="*/ 1248578 w 1781545"/>
                <a:gd name="connsiteY71" fmla="*/ 793003 h 1151656"/>
                <a:gd name="connsiteX72" fmla="*/ 1274284 w 1781545"/>
                <a:gd name="connsiteY72" fmla="*/ 800348 h 1151656"/>
                <a:gd name="connsiteX73" fmla="*/ 1288974 w 1781545"/>
                <a:gd name="connsiteY73" fmla="*/ 804020 h 1151656"/>
                <a:gd name="connsiteX74" fmla="*/ 1377109 w 1781545"/>
                <a:gd name="connsiteY74" fmla="*/ 800348 h 1151656"/>
                <a:gd name="connsiteX75" fmla="*/ 1388125 w 1781545"/>
                <a:gd name="connsiteY75" fmla="*/ 789331 h 1151656"/>
                <a:gd name="connsiteX76" fmla="*/ 1395470 w 1781545"/>
                <a:gd name="connsiteY76" fmla="*/ 767297 h 1151656"/>
                <a:gd name="connsiteX77" fmla="*/ 1402815 w 1781545"/>
                <a:gd name="connsiteY77" fmla="*/ 745264 h 1151656"/>
                <a:gd name="connsiteX78" fmla="*/ 1406487 w 1781545"/>
                <a:gd name="connsiteY78" fmla="*/ 734247 h 1151656"/>
                <a:gd name="connsiteX79" fmla="*/ 1417504 w 1781545"/>
                <a:gd name="connsiteY79" fmla="*/ 712213 h 1151656"/>
                <a:gd name="connsiteX80" fmla="*/ 1432193 w 1781545"/>
                <a:gd name="connsiteY80" fmla="*/ 690179 h 1151656"/>
                <a:gd name="connsiteX81" fmla="*/ 1439538 w 1781545"/>
                <a:gd name="connsiteY81" fmla="*/ 679162 h 1151656"/>
                <a:gd name="connsiteX82" fmla="*/ 1457899 w 1781545"/>
                <a:gd name="connsiteY82" fmla="*/ 657129 h 1151656"/>
                <a:gd name="connsiteX83" fmla="*/ 1468916 w 1781545"/>
                <a:gd name="connsiteY83" fmla="*/ 646112 h 1151656"/>
                <a:gd name="connsiteX84" fmla="*/ 1476260 w 1781545"/>
                <a:gd name="connsiteY84" fmla="*/ 635095 h 1151656"/>
                <a:gd name="connsiteX85" fmla="*/ 1487277 w 1781545"/>
                <a:gd name="connsiteY85" fmla="*/ 620406 h 1151656"/>
                <a:gd name="connsiteX86" fmla="*/ 1509311 w 1781545"/>
                <a:gd name="connsiteY86" fmla="*/ 602044 h 1151656"/>
                <a:gd name="connsiteX87" fmla="*/ 1557051 w 1781545"/>
                <a:gd name="connsiteY87" fmla="*/ 605717 h 1151656"/>
                <a:gd name="connsiteX88" fmla="*/ 1568068 w 1781545"/>
                <a:gd name="connsiteY88" fmla="*/ 613061 h 1151656"/>
                <a:gd name="connsiteX89" fmla="*/ 1579084 w 1781545"/>
                <a:gd name="connsiteY89" fmla="*/ 616734 h 1151656"/>
                <a:gd name="connsiteX90" fmla="*/ 1586429 w 1781545"/>
                <a:gd name="connsiteY90" fmla="*/ 627750 h 1151656"/>
                <a:gd name="connsiteX91" fmla="*/ 1597446 w 1781545"/>
                <a:gd name="connsiteY91" fmla="*/ 635095 h 1151656"/>
                <a:gd name="connsiteX92" fmla="*/ 1601118 w 1781545"/>
                <a:gd name="connsiteY92" fmla="*/ 668146 h 1151656"/>
                <a:gd name="connsiteX93" fmla="*/ 1597446 w 1781545"/>
                <a:gd name="connsiteY93" fmla="*/ 712213 h 1151656"/>
                <a:gd name="connsiteX94" fmla="*/ 1593774 w 1781545"/>
                <a:gd name="connsiteY94" fmla="*/ 734247 h 1151656"/>
                <a:gd name="connsiteX95" fmla="*/ 1597446 w 1781545"/>
                <a:gd name="connsiteY95" fmla="*/ 881138 h 1151656"/>
                <a:gd name="connsiteX96" fmla="*/ 1601118 w 1781545"/>
                <a:gd name="connsiteY96" fmla="*/ 892155 h 1151656"/>
                <a:gd name="connsiteX97" fmla="*/ 1604791 w 1781545"/>
                <a:gd name="connsiteY97" fmla="*/ 906844 h 1151656"/>
                <a:gd name="connsiteX98" fmla="*/ 1623152 w 1781545"/>
                <a:gd name="connsiteY98" fmla="*/ 932550 h 1151656"/>
                <a:gd name="connsiteX99" fmla="*/ 1634169 w 1781545"/>
                <a:gd name="connsiteY99" fmla="*/ 954584 h 1151656"/>
                <a:gd name="connsiteX100" fmla="*/ 1637841 w 1781545"/>
                <a:gd name="connsiteY100" fmla="*/ 965601 h 1151656"/>
                <a:gd name="connsiteX101" fmla="*/ 1648858 w 1781545"/>
                <a:gd name="connsiteY101" fmla="*/ 972946 h 1151656"/>
                <a:gd name="connsiteX102" fmla="*/ 1652530 w 1781545"/>
                <a:gd name="connsiteY102" fmla="*/ 983962 h 1151656"/>
                <a:gd name="connsiteX103" fmla="*/ 1781382 w 1781545"/>
                <a:gd name="connsiteY103" fmla="*/ 1150914 h 1151656"/>
                <a:gd name="connsiteX104" fmla="*/ 1773762 w 1781545"/>
                <a:gd name="connsiteY104" fmla="*/ 1131175 h 1151656"/>
                <a:gd name="connsiteX0" fmla="*/ 85151 w 1781545"/>
                <a:gd name="connsiteY0" fmla="*/ 0 h 1138785"/>
                <a:gd name="connsiteX1" fmla="*/ 57655 w 1781545"/>
                <a:gd name="connsiteY1" fmla="*/ 7070 h 1138785"/>
                <a:gd name="connsiteX2" fmla="*/ 95480 w 1781545"/>
                <a:gd name="connsiteY2" fmla="*/ 33326 h 1138785"/>
                <a:gd name="connsiteX3" fmla="*/ 125547 w 1781545"/>
                <a:gd name="connsiteY3" fmla="*/ 29241 h 1138785"/>
                <a:gd name="connsiteX4" fmla="*/ 124858 w 1781545"/>
                <a:gd name="connsiteY4" fmla="*/ 20795 h 1138785"/>
                <a:gd name="connsiteX5" fmla="*/ 124858 w 1781545"/>
                <a:gd name="connsiteY5" fmla="*/ 38330 h 1138785"/>
                <a:gd name="connsiteX6" fmla="*/ 117513 w 1781545"/>
                <a:gd name="connsiteY6" fmla="*/ 49347 h 1138785"/>
                <a:gd name="connsiteX7" fmla="*/ 113841 w 1781545"/>
                <a:gd name="connsiteY7" fmla="*/ 60364 h 1138785"/>
                <a:gd name="connsiteX8" fmla="*/ 102824 w 1781545"/>
                <a:gd name="connsiteY8" fmla="*/ 64036 h 1138785"/>
                <a:gd name="connsiteX9" fmla="*/ 84463 w 1781545"/>
                <a:gd name="connsiteY9" fmla="*/ 67708 h 1138785"/>
                <a:gd name="connsiteX10" fmla="*/ 73446 w 1781545"/>
                <a:gd name="connsiteY10" fmla="*/ 78725 h 1138785"/>
                <a:gd name="connsiteX11" fmla="*/ 62429 w 1781545"/>
                <a:gd name="connsiteY11" fmla="*/ 86070 h 1138785"/>
                <a:gd name="connsiteX12" fmla="*/ 55084 w 1781545"/>
                <a:gd name="connsiteY12" fmla="*/ 100759 h 1138785"/>
                <a:gd name="connsiteX13" fmla="*/ 36723 w 1781545"/>
                <a:gd name="connsiteY13" fmla="*/ 122793 h 1138785"/>
                <a:gd name="connsiteX14" fmla="*/ 25706 w 1781545"/>
                <a:gd name="connsiteY14" fmla="*/ 148499 h 1138785"/>
                <a:gd name="connsiteX15" fmla="*/ 14689 w 1781545"/>
                <a:gd name="connsiteY15" fmla="*/ 159516 h 1138785"/>
                <a:gd name="connsiteX16" fmla="*/ 0 w 1781545"/>
                <a:gd name="connsiteY16" fmla="*/ 181549 h 1138785"/>
                <a:gd name="connsiteX17" fmla="*/ 3672 w 1781545"/>
                <a:gd name="connsiteY17" fmla="*/ 214600 h 1138785"/>
                <a:gd name="connsiteX18" fmla="*/ 7345 w 1781545"/>
                <a:gd name="connsiteY18" fmla="*/ 225617 h 1138785"/>
                <a:gd name="connsiteX19" fmla="*/ 25706 w 1781545"/>
                <a:gd name="connsiteY19" fmla="*/ 240306 h 1138785"/>
                <a:gd name="connsiteX20" fmla="*/ 36723 w 1781545"/>
                <a:gd name="connsiteY20" fmla="*/ 247650 h 1138785"/>
                <a:gd name="connsiteX21" fmla="*/ 47740 w 1781545"/>
                <a:gd name="connsiteY21" fmla="*/ 262340 h 1138785"/>
                <a:gd name="connsiteX22" fmla="*/ 58757 w 1781545"/>
                <a:gd name="connsiteY22" fmla="*/ 266012 h 1138785"/>
                <a:gd name="connsiteX23" fmla="*/ 88135 w 1781545"/>
                <a:gd name="connsiteY23" fmla="*/ 269684 h 1138785"/>
                <a:gd name="connsiteX24" fmla="*/ 165253 w 1781545"/>
                <a:gd name="connsiteY24" fmla="*/ 273356 h 1138785"/>
                <a:gd name="connsiteX25" fmla="*/ 187287 w 1781545"/>
                <a:gd name="connsiteY25" fmla="*/ 277029 h 1138785"/>
                <a:gd name="connsiteX26" fmla="*/ 224010 w 1781545"/>
                <a:gd name="connsiteY26" fmla="*/ 284373 h 1138785"/>
                <a:gd name="connsiteX27" fmla="*/ 352540 w 1781545"/>
                <a:gd name="connsiteY27" fmla="*/ 288046 h 1138785"/>
                <a:gd name="connsiteX28" fmla="*/ 363557 w 1781545"/>
                <a:gd name="connsiteY28" fmla="*/ 291718 h 1138785"/>
                <a:gd name="connsiteX29" fmla="*/ 385591 w 1781545"/>
                <a:gd name="connsiteY29" fmla="*/ 306407 h 1138785"/>
                <a:gd name="connsiteX30" fmla="*/ 392935 w 1781545"/>
                <a:gd name="connsiteY30" fmla="*/ 317424 h 1138785"/>
                <a:gd name="connsiteX31" fmla="*/ 414969 w 1781545"/>
                <a:gd name="connsiteY31" fmla="*/ 343130 h 1138785"/>
                <a:gd name="connsiteX32" fmla="*/ 418641 w 1781545"/>
                <a:gd name="connsiteY32" fmla="*/ 354147 h 1138785"/>
                <a:gd name="connsiteX33" fmla="*/ 437003 w 1781545"/>
                <a:gd name="connsiteY33" fmla="*/ 379853 h 1138785"/>
                <a:gd name="connsiteX34" fmla="*/ 448019 w 1781545"/>
                <a:gd name="connsiteY34" fmla="*/ 387197 h 1138785"/>
                <a:gd name="connsiteX35" fmla="*/ 462709 w 1781545"/>
                <a:gd name="connsiteY35" fmla="*/ 420248 h 1138785"/>
                <a:gd name="connsiteX36" fmla="*/ 466381 w 1781545"/>
                <a:gd name="connsiteY36" fmla="*/ 431265 h 1138785"/>
                <a:gd name="connsiteX37" fmla="*/ 481070 w 1781545"/>
                <a:gd name="connsiteY37" fmla="*/ 453299 h 1138785"/>
                <a:gd name="connsiteX38" fmla="*/ 499431 w 1781545"/>
                <a:gd name="connsiteY38" fmla="*/ 486349 h 1138785"/>
                <a:gd name="connsiteX39" fmla="*/ 506776 w 1781545"/>
                <a:gd name="connsiteY39" fmla="*/ 497366 h 1138785"/>
                <a:gd name="connsiteX40" fmla="*/ 532482 w 1781545"/>
                <a:gd name="connsiteY40" fmla="*/ 530417 h 1138785"/>
                <a:gd name="connsiteX41" fmla="*/ 539827 w 1781545"/>
                <a:gd name="connsiteY41" fmla="*/ 541434 h 1138785"/>
                <a:gd name="connsiteX42" fmla="*/ 572877 w 1781545"/>
                <a:gd name="connsiteY42" fmla="*/ 559795 h 1138785"/>
                <a:gd name="connsiteX43" fmla="*/ 583894 w 1781545"/>
                <a:gd name="connsiteY43" fmla="*/ 567140 h 1138785"/>
                <a:gd name="connsiteX44" fmla="*/ 716097 w 1781545"/>
                <a:gd name="connsiteY44" fmla="*/ 559795 h 1138785"/>
                <a:gd name="connsiteX45" fmla="*/ 727113 w 1781545"/>
                <a:gd name="connsiteY45" fmla="*/ 556123 h 1138785"/>
                <a:gd name="connsiteX46" fmla="*/ 745475 w 1781545"/>
                <a:gd name="connsiteY46" fmla="*/ 537761 h 1138785"/>
                <a:gd name="connsiteX47" fmla="*/ 767509 w 1781545"/>
                <a:gd name="connsiteY47" fmla="*/ 530417 h 1138785"/>
                <a:gd name="connsiteX48" fmla="*/ 778525 w 1781545"/>
                <a:gd name="connsiteY48" fmla="*/ 526744 h 1138785"/>
                <a:gd name="connsiteX49" fmla="*/ 796887 w 1781545"/>
                <a:gd name="connsiteY49" fmla="*/ 515728 h 1138785"/>
                <a:gd name="connsiteX50" fmla="*/ 833610 w 1781545"/>
                <a:gd name="connsiteY50" fmla="*/ 512055 h 1138785"/>
                <a:gd name="connsiteX51" fmla="*/ 851971 w 1781545"/>
                <a:gd name="connsiteY51" fmla="*/ 515728 h 1138785"/>
                <a:gd name="connsiteX52" fmla="*/ 862988 w 1781545"/>
                <a:gd name="connsiteY52" fmla="*/ 523072 h 1138785"/>
                <a:gd name="connsiteX53" fmla="*/ 896039 w 1781545"/>
                <a:gd name="connsiteY53" fmla="*/ 534089 h 1138785"/>
                <a:gd name="connsiteX54" fmla="*/ 910728 w 1781545"/>
                <a:gd name="connsiteY54" fmla="*/ 545106 h 1138785"/>
                <a:gd name="connsiteX55" fmla="*/ 940106 w 1781545"/>
                <a:gd name="connsiteY55" fmla="*/ 552450 h 1138785"/>
                <a:gd name="connsiteX56" fmla="*/ 958468 w 1781545"/>
                <a:gd name="connsiteY56" fmla="*/ 574484 h 1138785"/>
                <a:gd name="connsiteX57" fmla="*/ 969484 w 1781545"/>
                <a:gd name="connsiteY57" fmla="*/ 578156 h 1138785"/>
                <a:gd name="connsiteX58" fmla="*/ 995191 w 1781545"/>
                <a:gd name="connsiteY58" fmla="*/ 600190 h 1138785"/>
                <a:gd name="connsiteX59" fmla="*/ 1002535 w 1781545"/>
                <a:gd name="connsiteY59" fmla="*/ 611207 h 1138785"/>
                <a:gd name="connsiteX60" fmla="*/ 1039258 w 1781545"/>
                <a:gd name="connsiteY60" fmla="*/ 655275 h 1138785"/>
                <a:gd name="connsiteX61" fmla="*/ 1053947 w 1781545"/>
                <a:gd name="connsiteY61" fmla="*/ 677308 h 1138785"/>
                <a:gd name="connsiteX62" fmla="*/ 1061292 w 1781545"/>
                <a:gd name="connsiteY62" fmla="*/ 688325 h 1138785"/>
                <a:gd name="connsiteX63" fmla="*/ 1064964 w 1781545"/>
                <a:gd name="connsiteY63" fmla="*/ 699342 h 1138785"/>
                <a:gd name="connsiteX64" fmla="*/ 1079653 w 1781545"/>
                <a:gd name="connsiteY64" fmla="*/ 710359 h 1138785"/>
                <a:gd name="connsiteX65" fmla="*/ 1090670 w 1781545"/>
                <a:gd name="connsiteY65" fmla="*/ 721376 h 1138785"/>
                <a:gd name="connsiteX66" fmla="*/ 1098015 w 1781545"/>
                <a:gd name="connsiteY66" fmla="*/ 732393 h 1138785"/>
                <a:gd name="connsiteX67" fmla="*/ 1127393 w 1781545"/>
                <a:gd name="connsiteY67" fmla="*/ 747082 h 1138785"/>
                <a:gd name="connsiteX68" fmla="*/ 1149427 w 1781545"/>
                <a:gd name="connsiteY68" fmla="*/ 761771 h 1138785"/>
                <a:gd name="connsiteX69" fmla="*/ 1200839 w 1781545"/>
                <a:gd name="connsiteY69" fmla="*/ 772788 h 1138785"/>
                <a:gd name="connsiteX70" fmla="*/ 1215528 w 1781545"/>
                <a:gd name="connsiteY70" fmla="*/ 776460 h 1138785"/>
                <a:gd name="connsiteX71" fmla="*/ 1248578 w 1781545"/>
                <a:gd name="connsiteY71" fmla="*/ 780132 h 1138785"/>
                <a:gd name="connsiteX72" fmla="*/ 1274284 w 1781545"/>
                <a:gd name="connsiteY72" fmla="*/ 787477 h 1138785"/>
                <a:gd name="connsiteX73" fmla="*/ 1288974 w 1781545"/>
                <a:gd name="connsiteY73" fmla="*/ 791149 h 1138785"/>
                <a:gd name="connsiteX74" fmla="*/ 1377109 w 1781545"/>
                <a:gd name="connsiteY74" fmla="*/ 787477 h 1138785"/>
                <a:gd name="connsiteX75" fmla="*/ 1388125 w 1781545"/>
                <a:gd name="connsiteY75" fmla="*/ 776460 h 1138785"/>
                <a:gd name="connsiteX76" fmla="*/ 1395470 w 1781545"/>
                <a:gd name="connsiteY76" fmla="*/ 754426 h 1138785"/>
                <a:gd name="connsiteX77" fmla="*/ 1402815 w 1781545"/>
                <a:gd name="connsiteY77" fmla="*/ 732393 h 1138785"/>
                <a:gd name="connsiteX78" fmla="*/ 1406487 w 1781545"/>
                <a:gd name="connsiteY78" fmla="*/ 721376 h 1138785"/>
                <a:gd name="connsiteX79" fmla="*/ 1417504 w 1781545"/>
                <a:gd name="connsiteY79" fmla="*/ 699342 h 1138785"/>
                <a:gd name="connsiteX80" fmla="*/ 1432193 w 1781545"/>
                <a:gd name="connsiteY80" fmla="*/ 677308 h 1138785"/>
                <a:gd name="connsiteX81" fmla="*/ 1439538 w 1781545"/>
                <a:gd name="connsiteY81" fmla="*/ 666291 h 1138785"/>
                <a:gd name="connsiteX82" fmla="*/ 1457899 w 1781545"/>
                <a:gd name="connsiteY82" fmla="*/ 644258 h 1138785"/>
                <a:gd name="connsiteX83" fmla="*/ 1468916 w 1781545"/>
                <a:gd name="connsiteY83" fmla="*/ 633241 h 1138785"/>
                <a:gd name="connsiteX84" fmla="*/ 1476260 w 1781545"/>
                <a:gd name="connsiteY84" fmla="*/ 622224 h 1138785"/>
                <a:gd name="connsiteX85" fmla="*/ 1487277 w 1781545"/>
                <a:gd name="connsiteY85" fmla="*/ 607535 h 1138785"/>
                <a:gd name="connsiteX86" fmla="*/ 1509311 w 1781545"/>
                <a:gd name="connsiteY86" fmla="*/ 589173 h 1138785"/>
                <a:gd name="connsiteX87" fmla="*/ 1557051 w 1781545"/>
                <a:gd name="connsiteY87" fmla="*/ 592846 h 1138785"/>
                <a:gd name="connsiteX88" fmla="*/ 1568068 w 1781545"/>
                <a:gd name="connsiteY88" fmla="*/ 600190 h 1138785"/>
                <a:gd name="connsiteX89" fmla="*/ 1579084 w 1781545"/>
                <a:gd name="connsiteY89" fmla="*/ 603863 h 1138785"/>
                <a:gd name="connsiteX90" fmla="*/ 1586429 w 1781545"/>
                <a:gd name="connsiteY90" fmla="*/ 614879 h 1138785"/>
                <a:gd name="connsiteX91" fmla="*/ 1597446 w 1781545"/>
                <a:gd name="connsiteY91" fmla="*/ 622224 h 1138785"/>
                <a:gd name="connsiteX92" fmla="*/ 1601118 w 1781545"/>
                <a:gd name="connsiteY92" fmla="*/ 655275 h 1138785"/>
                <a:gd name="connsiteX93" fmla="*/ 1597446 w 1781545"/>
                <a:gd name="connsiteY93" fmla="*/ 699342 h 1138785"/>
                <a:gd name="connsiteX94" fmla="*/ 1593774 w 1781545"/>
                <a:gd name="connsiteY94" fmla="*/ 721376 h 1138785"/>
                <a:gd name="connsiteX95" fmla="*/ 1597446 w 1781545"/>
                <a:gd name="connsiteY95" fmla="*/ 868267 h 1138785"/>
                <a:gd name="connsiteX96" fmla="*/ 1601118 w 1781545"/>
                <a:gd name="connsiteY96" fmla="*/ 879284 h 1138785"/>
                <a:gd name="connsiteX97" fmla="*/ 1604791 w 1781545"/>
                <a:gd name="connsiteY97" fmla="*/ 893973 h 1138785"/>
                <a:gd name="connsiteX98" fmla="*/ 1623152 w 1781545"/>
                <a:gd name="connsiteY98" fmla="*/ 919679 h 1138785"/>
                <a:gd name="connsiteX99" fmla="*/ 1634169 w 1781545"/>
                <a:gd name="connsiteY99" fmla="*/ 941713 h 1138785"/>
                <a:gd name="connsiteX100" fmla="*/ 1637841 w 1781545"/>
                <a:gd name="connsiteY100" fmla="*/ 952730 h 1138785"/>
                <a:gd name="connsiteX101" fmla="*/ 1648858 w 1781545"/>
                <a:gd name="connsiteY101" fmla="*/ 960075 h 1138785"/>
                <a:gd name="connsiteX102" fmla="*/ 1652530 w 1781545"/>
                <a:gd name="connsiteY102" fmla="*/ 971091 h 1138785"/>
                <a:gd name="connsiteX103" fmla="*/ 1781382 w 1781545"/>
                <a:gd name="connsiteY103" fmla="*/ 1138043 h 1138785"/>
                <a:gd name="connsiteX104" fmla="*/ 1773762 w 1781545"/>
                <a:gd name="connsiteY104" fmla="*/ 1118304 h 1138785"/>
                <a:gd name="connsiteX0" fmla="*/ 73721 w 1781545"/>
                <a:gd name="connsiteY0" fmla="*/ 0 h 1169265"/>
                <a:gd name="connsiteX1" fmla="*/ 57655 w 1781545"/>
                <a:gd name="connsiteY1" fmla="*/ 37550 h 1169265"/>
                <a:gd name="connsiteX2" fmla="*/ 95480 w 1781545"/>
                <a:gd name="connsiteY2" fmla="*/ 63806 h 1169265"/>
                <a:gd name="connsiteX3" fmla="*/ 125547 w 1781545"/>
                <a:gd name="connsiteY3" fmla="*/ 59721 h 1169265"/>
                <a:gd name="connsiteX4" fmla="*/ 124858 w 1781545"/>
                <a:gd name="connsiteY4" fmla="*/ 51275 h 1169265"/>
                <a:gd name="connsiteX5" fmla="*/ 124858 w 1781545"/>
                <a:gd name="connsiteY5" fmla="*/ 68810 h 1169265"/>
                <a:gd name="connsiteX6" fmla="*/ 117513 w 1781545"/>
                <a:gd name="connsiteY6" fmla="*/ 79827 h 1169265"/>
                <a:gd name="connsiteX7" fmla="*/ 113841 w 1781545"/>
                <a:gd name="connsiteY7" fmla="*/ 90844 h 1169265"/>
                <a:gd name="connsiteX8" fmla="*/ 102824 w 1781545"/>
                <a:gd name="connsiteY8" fmla="*/ 94516 h 1169265"/>
                <a:gd name="connsiteX9" fmla="*/ 84463 w 1781545"/>
                <a:gd name="connsiteY9" fmla="*/ 98188 h 1169265"/>
                <a:gd name="connsiteX10" fmla="*/ 73446 w 1781545"/>
                <a:gd name="connsiteY10" fmla="*/ 109205 h 1169265"/>
                <a:gd name="connsiteX11" fmla="*/ 62429 w 1781545"/>
                <a:gd name="connsiteY11" fmla="*/ 116550 h 1169265"/>
                <a:gd name="connsiteX12" fmla="*/ 55084 w 1781545"/>
                <a:gd name="connsiteY12" fmla="*/ 131239 h 1169265"/>
                <a:gd name="connsiteX13" fmla="*/ 36723 w 1781545"/>
                <a:gd name="connsiteY13" fmla="*/ 153273 h 1169265"/>
                <a:gd name="connsiteX14" fmla="*/ 25706 w 1781545"/>
                <a:gd name="connsiteY14" fmla="*/ 178979 h 1169265"/>
                <a:gd name="connsiteX15" fmla="*/ 14689 w 1781545"/>
                <a:gd name="connsiteY15" fmla="*/ 189996 h 1169265"/>
                <a:gd name="connsiteX16" fmla="*/ 0 w 1781545"/>
                <a:gd name="connsiteY16" fmla="*/ 212029 h 1169265"/>
                <a:gd name="connsiteX17" fmla="*/ 3672 w 1781545"/>
                <a:gd name="connsiteY17" fmla="*/ 245080 h 1169265"/>
                <a:gd name="connsiteX18" fmla="*/ 7345 w 1781545"/>
                <a:gd name="connsiteY18" fmla="*/ 256097 h 1169265"/>
                <a:gd name="connsiteX19" fmla="*/ 25706 w 1781545"/>
                <a:gd name="connsiteY19" fmla="*/ 270786 h 1169265"/>
                <a:gd name="connsiteX20" fmla="*/ 36723 w 1781545"/>
                <a:gd name="connsiteY20" fmla="*/ 278130 h 1169265"/>
                <a:gd name="connsiteX21" fmla="*/ 47740 w 1781545"/>
                <a:gd name="connsiteY21" fmla="*/ 292820 h 1169265"/>
                <a:gd name="connsiteX22" fmla="*/ 58757 w 1781545"/>
                <a:gd name="connsiteY22" fmla="*/ 296492 h 1169265"/>
                <a:gd name="connsiteX23" fmla="*/ 88135 w 1781545"/>
                <a:gd name="connsiteY23" fmla="*/ 300164 h 1169265"/>
                <a:gd name="connsiteX24" fmla="*/ 165253 w 1781545"/>
                <a:gd name="connsiteY24" fmla="*/ 303836 h 1169265"/>
                <a:gd name="connsiteX25" fmla="*/ 187287 w 1781545"/>
                <a:gd name="connsiteY25" fmla="*/ 307509 h 1169265"/>
                <a:gd name="connsiteX26" fmla="*/ 224010 w 1781545"/>
                <a:gd name="connsiteY26" fmla="*/ 314853 h 1169265"/>
                <a:gd name="connsiteX27" fmla="*/ 352540 w 1781545"/>
                <a:gd name="connsiteY27" fmla="*/ 318526 h 1169265"/>
                <a:gd name="connsiteX28" fmla="*/ 363557 w 1781545"/>
                <a:gd name="connsiteY28" fmla="*/ 322198 h 1169265"/>
                <a:gd name="connsiteX29" fmla="*/ 385591 w 1781545"/>
                <a:gd name="connsiteY29" fmla="*/ 336887 h 1169265"/>
                <a:gd name="connsiteX30" fmla="*/ 392935 w 1781545"/>
                <a:gd name="connsiteY30" fmla="*/ 347904 h 1169265"/>
                <a:gd name="connsiteX31" fmla="*/ 414969 w 1781545"/>
                <a:gd name="connsiteY31" fmla="*/ 373610 h 1169265"/>
                <a:gd name="connsiteX32" fmla="*/ 418641 w 1781545"/>
                <a:gd name="connsiteY32" fmla="*/ 384627 h 1169265"/>
                <a:gd name="connsiteX33" fmla="*/ 437003 w 1781545"/>
                <a:gd name="connsiteY33" fmla="*/ 410333 h 1169265"/>
                <a:gd name="connsiteX34" fmla="*/ 448019 w 1781545"/>
                <a:gd name="connsiteY34" fmla="*/ 417677 h 1169265"/>
                <a:gd name="connsiteX35" fmla="*/ 462709 w 1781545"/>
                <a:gd name="connsiteY35" fmla="*/ 450728 h 1169265"/>
                <a:gd name="connsiteX36" fmla="*/ 466381 w 1781545"/>
                <a:gd name="connsiteY36" fmla="*/ 461745 h 1169265"/>
                <a:gd name="connsiteX37" fmla="*/ 481070 w 1781545"/>
                <a:gd name="connsiteY37" fmla="*/ 483779 h 1169265"/>
                <a:gd name="connsiteX38" fmla="*/ 499431 w 1781545"/>
                <a:gd name="connsiteY38" fmla="*/ 516829 h 1169265"/>
                <a:gd name="connsiteX39" fmla="*/ 506776 w 1781545"/>
                <a:gd name="connsiteY39" fmla="*/ 527846 h 1169265"/>
                <a:gd name="connsiteX40" fmla="*/ 532482 w 1781545"/>
                <a:gd name="connsiteY40" fmla="*/ 560897 h 1169265"/>
                <a:gd name="connsiteX41" fmla="*/ 539827 w 1781545"/>
                <a:gd name="connsiteY41" fmla="*/ 571914 h 1169265"/>
                <a:gd name="connsiteX42" fmla="*/ 572877 w 1781545"/>
                <a:gd name="connsiteY42" fmla="*/ 590275 h 1169265"/>
                <a:gd name="connsiteX43" fmla="*/ 583894 w 1781545"/>
                <a:gd name="connsiteY43" fmla="*/ 597620 h 1169265"/>
                <a:gd name="connsiteX44" fmla="*/ 716097 w 1781545"/>
                <a:gd name="connsiteY44" fmla="*/ 590275 h 1169265"/>
                <a:gd name="connsiteX45" fmla="*/ 727113 w 1781545"/>
                <a:gd name="connsiteY45" fmla="*/ 586603 h 1169265"/>
                <a:gd name="connsiteX46" fmla="*/ 745475 w 1781545"/>
                <a:gd name="connsiteY46" fmla="*/ 568241 h 1169265"/>
                <a:gd name="connsiteX47" fmla="*/ 767509 w 1781545"/>
                <a:gd name="connsiteY47" fmla="*/ 560897 h 1169265"/>
                <a:gd name="connsiteX48" fmla="*/ 778525 w 1781545"/>
                <a:gd name="connsiteY48" fmla="*/ 557224 h 1169265"/>
                <a:gd name="connsiteX49" fmla="*/ 796887 w 1781545"/>
                <a:gd name="connsiteY49" fmla="*/ 546208 h 1169265"/>
                <a:gd name="connsiteX50" fmla="*/ 833610 w 1781545"/>
                <a:gd name="connsiteY50" fmla="*/ 542535 h 1169265"/>
                <a:gd name="connsiteX51" fmla="*/ 851971 w 1781545"/>
                <a:gd name="connsiteY51" fmla="*/ 546208 h 1169265"/>
                <a:gd name="connsiteX52" fmla="*/ 862988 w 1781545"/>
                <a:gd name="connsiteY52" fmla="*/ 553552 h 1169265"/>
                <a:gd name="connsiteX53" fmla="*/ 896039 w 1781545"/>
                <a:gd name="connsiteY53" fmla="*/ 564569 h 1169265"/>
                <a:gd name="connsiteX54" fmla="*/ 910728 w 1781545"/>
                <a:gd name="connsiteY54" fmla="*/ 575586 h 1169265"/>
                <a:gd name="connsiteX55" fmla="*/ 940106 w 1781545"/>
                <a:gd name="connsiteY55" fmla="*/ 582930 h 1169265"/>
                <a:gd name="connsiteX56" fmla="*/ 958468 w 1781545"/>
                <a:gd name="connsiteY56" fmla="*/ 604964 h 1169265"/>
                <a:gd name="connsiteX57" fmla="*/ 969484 w 1781545"/>
                <a:gd name="connsiteY57" fmla="*/ 608636 h 1169265"/>
                <a:gd name="connsiteX58" fmla="*/ 995191 w 1781545"/>
                <a:gd name="connsiteY58" fmla="*/ 630670 h 1169265"/>
                <a:gd name="connsiteX59" fmla="*/ 1002535 w 1781545"/>
                <a:gd name="connsiteY59" fmla="*/ 641687 h 1169265"/>
                <a:gd name="connsiteX60" fmla="*/ 1039258 w 1781545"/>
                <a:gd name="connsiteY60" fmla="*/ 685755 h 1169265"/>
                <a:gd name="connsiteX61" fmla="*/ 1053947 w 1781545"/>
                <a:gd name="connsiteY61" fmla="*/ 707788 h 1169265"/>
                <a:gd name="connsiteX62" fmla="*/ 1061292 w 1781545"/>
                <a:gd name="connsiteY62" fmla="*/ 718805 h 1169265"/>
                <a:gd name="connsiteX63" fmla="*/ 1064964 w 1781545"/>
                <a:gd name="connsiteY63" fmla="*/ 729822 h 1169265"/>
                <a:gd name="connsiteX64" fmla="*/ 1079653 w 1781545"/>
                <a:gd name="connsiteY64" fmla="*/ 740839 h 1169265"/>
                <a:gd name="connsiteX65" fmla="*/ 1090670 w 1781545"/>
                <a:gd name="connsiteY65" fmla="*/ 751856 h 1169265"/>
                <a:gd name="connsiteX66" fmla="*/ 1098015 w 1781545"/>
                <a:gd name="connsiteY66" fmla="*/ 762873 h 1169265"/>
                <a:gd name="connsiteX67" fmla="*/ 1127393 w 1781545"/>
                <a:gd name="connsiteY67" fmla="*/ 777562 h 1169265"/>
                <a:gd name="connsiteX68" fmla="*/ 1149427 w 1781545"/>
                <a:gd name="connsiteY68" fmla="*/ 792251 h 1169265"/>
                <a:gd name="connsiteX69" fmla="*/ 1200839 w 1781545"/>
                <a:gd name="connsiteY69" fmla="*/ 803268 h 1169265"/>
                <a:gd name="connsiteX70" fmla="*/ 1215528 w 1781545"/>
                <a:gd name="connsiteY70" fmla="*/ 806940 h 1169265"/>
                <a:gd name="connsiteX71" fmla="*/ 1248578 w 1781545"/>
                <a:gd name="connsiteY71" fmla="*/ 810612 h 1169265"/>
                <a:gd name="connsiteX72" fmla="*/ 1274284 w 1781545"/>
                <a:gd name="connsiteY72" fmla="*/ 817957 h 1169265"/>
                <a:gd name="connsiteX73" fmla="*/ 1288974 w 1781545"/>
                <a:gd name="connsiteY73" fmla="*/ 821629 h 1169265"/>
                <a:gd name="connsiteX74" fmla="*/ 1377109 w 1781545"/>
                <a:gd name="connsiteY74" fmla="*/ 817957 h 1169265"/>
                <a:gd name="connsiteX75" fmla="*/ 1388125 w 1781545"/>
                <a:gd name="connsiteY75" fmla="*/ 806940 h 1169265"/>
                <a:gd name="connsiteX76" fmla="*/ 1395470 w 1781545"/>
                <a:gd name="connsiteY76" fmla="*/ 784906 h 1169265"/>
                <a:gd name="connsiteX77" fmla="*/ 1402815 w 1781545"/>
                <a:gd name="connsiteY77" fmla="*/ 762873 h 1169265"/>
                <a:gd name="connsiteX78" fmla="*/ 1406487 w 1781545"/>
                <a:gd name="connsiteY78" fmla="*/ 751856 h 1169265"/>
                <a:gd name="connsiteX79" fmla="*/ 1417504 w 1781545"/>
                <a:gd name="connsiteY79" fmla="*/ 729822 h 1169265"/>
                <a:gd name="connsiteX80" fmla="*/ 1432193 w 1781545"/>
                <a:gd name="connsiteY80" fmla="*/ 707788 h 1169265"/>
                <a:gd name="connsiteX81" fmla="*/ 1439538 w 1781545"/>
                <a:gd name="connsiteY81" fmla="*/ 696771 h 1169265"/>
                <a:gd name="connsiteX82" fmla="*/ 1457899 w 1781545"/>
                <a:gd name="connsiteY82" fmla="*/ 674738 h 1169265"/>
                <a:gd name="connsiteX83" fmla="*/ 1468916 w 1781545"/>
                <a:gd name="connsiteY83" fmla="*/ 663721 h 1169265"/>
                <a:gd name="connsiteX84" fmla="*/ 1476260 w 1781545"/>
                <a:gd name="connsiteY84" fmla="*/ 652704 h 1169265"/>
                <a:gd name="connsiteX85" fmla="*/ 1487277 w 1781545"/>
                <a:gd name="connsiteY85" fmla="*/ 638015 h 1169265"/>
                <a:gd name="connsiteX86" fmla="*/ 1509311 w 1781545"/>
                <a:gd name="connsiteY86" fmla="*/ 619653 h 1169265"/>
                <a:gd name="connsiteX87" fmla="*/ 1557051 w 1781545"/>
                <a:gd name="connsiteY87" fmla="*/ 623326 h 1169265"/>
                <a:gd name="connsiteX88" fmla="*/ 1568068 w 1781545"/>
                <a:gd name="connsiteY88" fmla="*/ 630670 h 1169265"/>
                <a:gd name="connsiteX89" fmla="*/ 1579084 w 1781545"/>
                <a:gd name="connsiteY89" fmla="*/ 634343 h 1169265"/>
                <a:gd name="connsiteX90" fmla="*/ 1586429 w 1781545"/>
                <a:gd name="connsiteY90" fmla="*/ 645359 h 1169265"/>
                <a:gd name="connsiteX91" fmla="*/ 1597446 w 1781545"/>
                <a:gd name="connsiteY91" fmla="*/ 652704 h 1169265"/>
                <a:gd name="connsiteX92" fmla="*/ 1601118 w 1781545"/>
                <a:gd name="connsiteY92" fmla="*/ 685755 h 1169265"/>
                <a:gd name="connsiteX93" fmla="*/ 1597446 w 1781545"/>
                <a:gd name="connsiteY93" fmla="*/ 729822 h 1169265"/>
                <a:gd name="connsiteX94" fmla="*/ 1593774 w 1781545"/>
                <a:gd name="connsiteY94" fmla="*/ 751856 h 1169265"/>
                <a:gd name="connsiteX95" fmla="*/ 1597446 w 1781545"/>
                <a:gd name="connsiteY95" fmla="*/ 898747 h 1169265"/>
                <a:gd name="connsiteX96" fmla="*/ 1601118 w 1781545"/>
                <a:gd name="connsiteY96" fmla="*/ 909764 h 1169265"/>
                <a:gd name="connsiteX97" fmla="*/ 1604791 w 1781545"/>
                <a:gd name="connsiteY97" fmla="*/ 924453 h 1169265"/>
                <a:gd name="connsiteX98" fmla="*/ 1623152 w 1781545"/>
                <a:gd name="connsiteY98" fmla="*/ 950159 h 1169265"/>
                <a:gd name="connsiteX99" fmla="*/ 1634169 w 1781545"/>
                <a:gd name="connsiteY99" fmla="*/ 972193 h 1169265"/>
                <a:gd name="connsiteX100" fmla="*/ 1637841 w 1781545"/>
                <a:gd name="connsiteY100" fmla="*/ 983210 h 1169265"/>
                <a:gd name="connsiteX101" fmla="*/ 1648858 w 1781545"/>
                <a:gd name="connsiteY101" fmla="*/ 990555 h 1169265"/>
                <a:gd name="connsiteX102" fmla="*/ 1652530 w 1781545"/>
                <a:gd name="connsiteY102" fmla="*/ 1001571 h 1169265"/>
                <a:gd name="connsiteX103" fmla="*/ 1781382 w 1781545"/>
                <a:gd name="connsiteY103" fmla="*/ 1168523 h 1169265"/>
                <a:gd name="connsiteX104" fmla="*/ 1773762 w 1781545"/>
                <a:gd name="connsiteY104" fmla="*/ 1148784 h 1169265"/>
                <a:gd name="connsiteX0" fmla="*/ 47051 w 1781545"/>
                <a:gd name="connsiteY0" fmla="*/ 0 h 1169265"/>
                <a:gd name="connsiteX1" fmla="*/ 57655 w 1781545"/>
                <a:gd name="connsiteY1" fmla="*/ 37550 h 1169265"/>
                <a:gd name="connsiteX2" fmla="*/ 95480 w 1781545"/>
                <a:gd name="connsiteY2" fmla="*/ 63806 h 1169265"/>
                <a:gd name="connsiteX3" fmla="*/ 125547 w 1781545"/>
                <a:gd name="connsiteY3" fmla="*/ 59721 h 1169265"/>
                <a:gd name="connsiteX4" fmla="*/ 124858 w 1781545"/>
                <a:gd name="connsiteY4" fmla="*/ 51275 h 1169265"/>
                <a:gd name="connsiteX5" fmla="*/ 124858 w 1781545"/>
                <a:gd name="connsiteY5" fmla="*/ 68810 h 1169265"/>
                <a:gd name="connsiteX6" fmla="*/ 117513 w 1781545"/>
                <a:gd name="connsiteY6" fmla="*/ 79827 h 1169265"/>
                <a:gd name="connsiteX7" fmla="*/ 113841 w 1781545"/>
                <a:gd name="connsiteY7" fmla="*/ 90844 h 1169265"/>
                <a:gd name="connsiteX8" fmla="*/ 102824 w 1781545"/>
                <a:gd name="connsiteY8" fmla="*/ 94516 h 1169265"/>
                <a:gd name="connsiteX9" fmla="*/ 84463 w 1781545"/>
                <a:gd name="connsiteY9" fmla="*/ 98188 h 1169265"/>
                <a:gd name="connsiteX10" fmla="*/ 73446 w 1781545"/>
                <a:gd name="connsiteY10" fmla="*/ 109205 h 1169265"/>
                <a:gd name="connsiteX11" fmla="*/ 62429 w 1781545"/>
                <a:gd name="connsiteY11" fmla="*/ 116550 h 1169265"/>
                <a:gd name="connsiteX12" fmla="*/ 55084 w 1781545"/>
                <a:gd name="connsiteY12" fmla="*/ 131239 h 1169265"/>
                <a:gd name="connsiteX13" fmla="*/ 36723 w 1781545"/>
                <a:gd name="connsiteY13" fmla="*/ 153273 h 1169265"/>
                <a:gd name="connsiteX14" fmla="*/ 25706 w 1781545"/>
                <a:gd name="connsiteY14" fmla="*/ 178979 h 1169265"/>
                <a:gd name="connsiteX15" fmla="*/ 14689 w 1781545"/>
                <a:gd name="connsiteY15" fmla="*/ 189996 h 1169265"/>
                <a:gd name="connsiteX16" fmla="*/ 0 w 1781545"/>
                <a:gd name="connsiteY16" fmla="*/ 212029 h 1169265"/>
                <a:gd name="connsiteX17" fmla="*/ 3672 w 1781545"/>
                <a:gd name="connsiteY17" fmla="*/ 245080 h 1169265"/>
                <a:gd name="connsiteX18" fmla="*/ 7345 w 1781545"/>
                <a:gd name="connsiteY18" fmla="*/ 256097 h 1169265"/>
                <a:gd name="connsiteX19" fmla="*/ 25706 w 1781545"/>
                <a:gd name="connsiteY19" fmla="*/ 270786 h 1169265"/>
                <a:gd name="connsiteX20" fmla="*/ 36723 w 1781545"/>
                <a:gd name="connsiteY20" fmla="*/ 278130 h 1169265"/>
                <a:gd name="connsiteX21" fmla="*/ 47740 w 1781545"/>
                <a:gd name="connsiteY21" fmla="*/ 292820 h 1169265"/>
                <a:gd name="connsiteX22" fmla="*/ 58757 w 1781545"/>
                <a:gd name="connsiteY22" fmla="*/ 296492 h 1169265"/>
                <a:gd name="connsiteX23" fmla="*/ 88135 w 1781545"/>
                <a:gd name="connsiteY23" fmla="*/ 300164 h 1169265"/>
                <a:gd name="connsiteX24" fmla="*/ 165253 w 1781545"/>
                <a:gd name="connsiteY24" fmla="*/ 303836 h 1169265"/>
                <a:gd name="connsiteX25" fmla="*/ 187287 w 1781545"/>
                <a:gd name="connsiteY25" fmla="*/ 307509 h 1169265"/>
                <a:gd name="connsiteX26" fmla="*/ 224010 w 1781545"/>
                <a:gd name="connsiteY26" fmla="*/ 314853 h 1169265"/>
                <a:gd name="connsiteX27" fmla="*/ 352540 w 1781545"/>
                <a:gd name="connsiteY27" fmla="*/ 318526 h 1169265"/>
                <a:gd name="connsiteX28" fmla="*/ 363557 w 1781545"/>
                <a:gd name="connsiteY28" fmla="*/ 322198 h 1169265"/>
                <a:gd name="connsiteX29" fmla="*/ 385591 w 1781545"/>
                <a:gd name="connsiteY29" fmla="*/ 336887 h 1169265"/>
                <a:gd name="connsiteX30" fmla="*/ 392935 w 1781545"/>
                <a:gd name="connsiteY30" fmla="*/ 347904 h 1169265"/>
                <a:gd name="connsiteX31" fmla="*/ 414969 w 1781545"/>
                <a:gd name="connsiteY31" fmla="*/ 373610 h 1169265"/>
                <a:gd name="connsiteX32" fmla="*/ 418641 w 1781545"/>
                <a:gd name="connsiteY32" fmla="*/ 384627 h 1169265"/>
                <a:gd name="connsiteX33" fmla="*/ 437003 w 1781545"/>
                <a:gd name="connsiteY33" fmla="*/ 410333 h 1169265"/>
                <a:gd name="connsiteX34" fmla="*/ 448019 w 1781545"/>
                <a:gd name="connsiteY34" fmla="*/ 417677 h 1169265"/>
                <a:gd name="connsiteX35" fmla="*/ 462709 w 1781545"/>
                <a:gd name="connsiteY35" fmla="*/ 450728 h 1169265"/>
                <a:gd name="connsiteX36" fmla="*/ 466381 w 1781545"/>
                <a:gd name="connsiteY36" fmla="*/ 461745 h 1169265"/>
                <a:gd name="connsiteX37" fmla="*/ 481070 w 1781545"/>
                <a:gd name="connsiteY37" fmla="*/ 483779 h 1169265"/>
                <a:gd name="connsiteX38" fmla="*/ 499431 w 1781545"/>
                <a:gd name="connsiteY38" fmla="*/ 516829 h 1169265"/>
                <a:gd name="connsiteX39" fmla="*/ 506776 w 1781545"/>
                <a:gd name="connsiteY39" fmla="*/ 527846 h 1169265"/>
                <a:gd name="connsiteX40" fmla="*/ 532482 w 1781545"/>
                <a:gd name="connsiteY40" fmla="*/ 560897 h 1169265"/>
                <a:gd name="connsiteX41" fmla="*/ 539827 w 1781545"/>
                <a:gd name="connsiteY41" fmla="*/ 571914 h 1169265"/>
                <a:gd name="connsiteX42" fmla="*/ 572877 w 1781545"/>
                <a:gd name="connsiteY42" fmla="*/ 590275 h 1169265"/>
                <a:gd name="connsiteX43" fmla="*/ 583894 w 1781545"/>
                <a:gd name="connsiteY43" fmla="*/ 597620 h 1169265"/>
                <a:gd name="connsiteX44" fmla="*/ 716097 w 1781545"/>
                <a:gd name="connsiteY44" fmla="*/ 590275 h 1169265"/>
                <a:gd name="connsiteX45" fmla="*/ 727113 w 1781545"/>
                <a:gd name="connsiteY45" fmla="*/ 586603 h 1169265"/>
                <a:gd name="connsiteX46" fmla="*/ 745475 w 1781545"/>
                <a:gd name="connsiteY46" fmla="*/ 568241 h 1169265"/>
                <a:gd name="connsiteX47" fmla="*/ 767509 w 1781545"/>
                <a:gd name="connsiteY47" fmla="*/ 560897 h 1169265"/>
                <a:gd name="connsiteX48" fmla="*/ 778525 w 1781545"/>
                <a:gd name="connsiteY48" fmla="*/ 557224 h 1169265"/>
                <a:gd name="connsiteX49" fmla="*/ 796887 w 1781545"/>
                <a:gd name="connsiteY49" fmla="*/ 546208 h 1169265"/>
                <a:gd name="connsiteX50" fmla="*/ 833610 w 1781545"/>
                <a:gd name="connsiteY50" fmla="*/ 542535 h 1169265"/>
                <a:gd name="connsiteX51" fmla="*/ 851971 w 1781545"/>
                <a:gd name="connsiteY51" fmla="*/ 546208 h 1169265"/>
                <a:gd name="connsiteX52" fmla="*/ 862988 w 1781545"/>
                <a:gd name="connsiteY52" fmla="*/ 553552 h 1169265"/>
                <a:gd name="connsiteX53" fmla="*/ 896039 w 1781545"/>
                <a:gd name="connsiteY53" fmla="*/ 564569 h 1169265"/>
                <a:gd name="connsiteX54" fmla="*/ 910728 w 1781545"/>
                <a:gd name="connsiteY54" fmla="*/ 575586 h 1169265"/>
                <a:gd name="connsiteX55" fmla="*/ 940106 w 1781545"/>
                <a:gd name="connsiteY55" fmla="*/ 582930 h 1169265"/>
                <a:gd name="connsiteX56" fmla="*/ 958468 w 1781545"/>
                <a:gd name="connsiteY56" fmla="*/ 604964 h 1169265"/>
                <a:gd name="connsiteX57" fmla="*/ 969484 w 1781545"/>
                <a:gd name="connsiteY57" fmla="*/ 608636 h 1169265"/>
                <a:gd name="connsiteX58" fmla="*/ 995191 w 1781545"/>
                <a:gd name="connsiteY58" fmla="*/ 630670 h 1169265"/>
                <a:gd name="connsiteX59" fmla="*/ 1002535 w 1781545"/>
                <a:gd name="connsiteY59" fmla="*/ 641687 h 1169265"/>
                <a:gd name="connsiteX60" fmla="*/ 1039258 w 1781545"/>
                <a:gd name="connsiteY60" fmla="*/ 685755 h 1169265"/>
                <a:gd name="connsiteX61" fmla="*/ 1053947 w 1781545"/>
                <a:gd name="connsiteY61" fmla="*/ 707788 h 1169265"/>
                <a:gd name="connsiteX62" fmla="*/ 1061292 w 1781545"/>
                <a:gd name="connsiteY62" fmla="*/ 718805 h 1169265"/>
                <a:gd name="connsiteX63" fmla="*/ 1064964 w 1781545"/>
                <a:gd name="connsiteY63" fmla="*/ 729822 h 1169265"/>
                <a:gd name="connsiteX64" fmla="*/ 1079653 w 1781545"/>
                <a:gd name="connsiteY64" fmla="*/ 740839 h 1169265"/>
                <a:gd name="connsiteX65" fmla="*/ 1090670 w 1781545"/>
                <a:gd name="connsiteY65" fmla="*/ 751856 h 1169265"/>
                <a:gd name="connsiteX66" fmla="*/ 1098015 w 1781545"/>
                <a:gd name="connsiteY66" fmla="*/ 762873 h 1169265"/>
                <a:gd name="connsiteX67" fmla="*/ 1127393 w 1781545"/>
                <a:gd name="connsiteY67" fmla="*/ 777562 h 1169265"/>
                <a:gd name="connsiteX68" fmla="*/ 1149427 w 1781545"/>
                <a:gd name="connsiteY68" fmla="*/ 792251 h 1169265"/>
                <a:gd name="connsiteX69" fmla="*/ 1200839 w 1781545"/>
                <a:gd name="connsiteY69" fmla="*/ 803268 h 1169265"/>
                <a:gd name="connsiteX70" fmla="*/ 1215528 w 1781545"/>
                <a:gd name="connsiteY70" fmla="*/ 806940 h 1169265"/>
                <a:gd name="connsiteX71" fmla="*/ 1248578 w 1781545"/>
                <a:gd name="connsiteY71" fmla="*/ 810612 h 1169265"/>
                <a:gd name="connsiteX72" fmla="*/ 1274284 w 1781545"/>
                <a:gd name="connsiteY72" fmla="*/ 817957 h 1169265"/>
                <a:gd name="connsiteX73" fmla="*/ 1288974 w 1781545"/>
                <a:gd name="connsiteY73" fmla="*/ 821629 h 1169265"/>
                <a:gd name="connsiteX74" fmla="*/ 1377109 w 1781545"/>
                <a:gd name="connsiteY74" fmla="*/ 817957 h 1169265"/>
                <a:gd name="connsiteX75" fmla="*/ 1388125 w 1781545"/>
                <a:gd name="connsiteY75" fmla="*/ 806940 h 1169265"/>
                <a:gd name="connsiteX76" fmla="*/ 1395470 w 1781545"/>
                <a:gd name="connsiteY76" fmla="*/ 784906 h 1169265"/>
                <a:gd name="connsiteX77" fmla="*/ 1402815 w 1781545"/>
                <a:gd name="connsiteY77" fmla="*/ 762873 h 1169265"/>
                <a:gd name="connsiteX78" fmla="*/ 1406487 w 1781545"/>
                <a:gd name="connsiteY78" fmla="*/ 751856 h 1169265"/>
                <a:gd name="connsiteX79" fmla="*/ 1417504 w 1781545"/>
                <a:gd name="connsiteY79" fmla="*/ 729822 h 1169265"/>
                <a:gd name="connsiteX80" fmla="*/ 1432193 w 1781545"/>
                <a:gd name="connsiteY80" fmla="*/ 707788 h 1169265"/>
                <a:gd name="connsiteX81" fmla="*/ 1439538 w 1781545"/>
                <a:gd name="connsiteY81" fmla="*/ 696771 h 1169265"/>
                <a:gd name="connsiteX82" fmla="*/ 1457899 w 1781545"/>
                <a:gd name="connsiteY82" fmla="*/ 674738 h 1169265"/>
                <a:gd name="connsiteX83" fmla="*/ 1468916 w 1781545"/>
                <a:gd name="connsiteY83" fmla="*/ 663721 h 1169265"/>
                <a:gd name="connsiteX84" fmla="*/ 1476260 w 1781545"/>
                <a:gd name="connsiteY84" fmla="*/ 652704 h 1169265"/>
                <a:gd name="connsiteX85" fmla="*/ 1487277 w 1781545"/>
                <a:gd name="connsiteY85" fmla="*/ 638015 h 1169265"/>
                <a:gd name="connsiteX86" fmla="*/ 1509311 w 1781545"/>
                <a:gd name="connsiteY86" fmla="*/ 619653 h 1169265"/>
                <a:gd name="connsiteX87" fmla="*/ 1557051 w 1781545"/>
                <a:gd name="connsiteY87" fmla="*/ 623326 h 1169265"/>
                <a:gd name="connsiteX88" fmla="*/ 1568068 w 1781545"/>
                <a:gd name="connsiteY88" fmla="*/ 630670 h 1169265"/>
                <a:gd name="connsiteX89" fmla="*/ 1579084 w 1781545"/>
                <a:gd name="connsiteY89" fmla="*/ 634343 h 1169265"/>
                <a:gd name="connsiteX90" fmla="*/ 1586429 w 1781545"/>
                <a:gd name="connsiteY90" fmla="*/ 645359 h 1169265"/>
                <a:gd name="connsiteX91" fmla="*/ 1597446 w 1781545"/>
                <a:gd name="connsiteY91" fmla="*/ 652704 h 1169265"/>
                <a:gd name="connsiteX92" fmla="*/ 1601118 w 1781545"/>
                <a:gd name="connsiteY92" fmla="*/ 685755 h 1169265"/>
                <a:gd name="connsiteX93" fmla="*/ 1597446 w 1781545"/>
                <a:gd name="connsiteY93" fmla="*/ 729822 h 1169265"/>
                <a:gd name="connsiteX94" fmla="*/ 1593774 w 1781545"/>
                <a:gd name="connsiteY94" fmla="*/ 751856 h 1169265"/>
                <a:gd name="connsiteX95" fmla="*/ 1597446 w 1781545"/>
                <a:gd name="connsiteY95" fmla="*/ 898747 h 1169265"/>
                <a:gd name="connsiteX96" fmla="*/ 1601118 w 1781545"/>
                <a:gd name="connsiteY96" fmla="*/ 909764 h 1169265"/>
                <a:gd name="connsiteX97" fmla="*/ 1604791 w 1781545"/>
                <a:gd name="connsiteY97" fmla="*/ 924453 h 1169265"/>
                <a:gd name="connsiteX98" fmla="*/ 1623152 w 1781545"/>
                <a:gd name="connsiteY98" fmla="*/ 950159 h 1169265"/>
                <a:gd name="connsiteX99" fmla="*/ 1634169 w 1781545"/>
                <a:gd name="connsiteY99" fmla="*/ 972193 h 1169265"/>
                <a:gd name="connsiteX100" fmla="*/ 1637841 w 1781545"/>
                <a:gd name="connsiteY100" fmla="*/ 983210 h 1169265"/>
                <a:gd name="connsiteX101" fmla="*/ 1648858 w 1781545"/>
                <a:gd name="connsiteY101" fmla="*/ 990555 h 1169265"/>
                <a:gd name="connsiteX102" fmla="*/ 1652530 w 1781545"/>
                <a:gd name="connsiteY102" fmla="*/ 1001571 h 1169265"/>
                <a:gd name="connsiteX103" fmla="*/ 1781382 w 1781545"/>
                <a:gd name="connsiteY103" fmla="*/ 1168523 h 1169265"/>
                <a:gd name="connsiteX104" fmla="*/ 1773762 w 1781545"/>
                <a:gd name="connsiteY104" fmla="*/ 1148784 h 1169265"/>
                <a:gd name="connsiteX0" fmla="*/ 12761 w 1781545"/>
                <a:gd name="connsiteY0" fmla="*/ 0 h 1154025"/>
                <a:gd name="connsiteX1" fmla="*/ 57655 w 1781545"/>
                <a:gd name="connsiteY1" fmla="*/ 22310 h 1154025"/>
                <a:gd name="connsiteX2" fmla="*/ 95480 w 1781545"/>
                <a:gd name="connsiteY2" fmla="*/ 48566 h 1154025"/>
                <a:gd name="connsiteX3" fmla="*/ 125547 w 1781545"/>
                <a:gd name="connsiteY3" fmla="*/ 44481 h 1154025"/>
                <a:gd name="connsiteX4" fmla="*/ 124858 w 1781545"/>
                <a:gd name="connsiteY4" fmla="*/ 36035 h 1154025"/>
                <a:gd name="connsiteX5" fmla="*/ 124858 w 1781545"/>
                <a:gd name="connsiteY5" fmla="*/ 53570 h 1154025"/>
                <a:gd name="connsiteX6" fmla="*/ 117513 w 1781545"/>
                <a:gd name="connsiteY6" fmla="*/ 64587 h 1154025"/>
                <a:gd name="connsiteX7" fmla="*/ 113841 w 1781545"/>
                <a:gd name="connsiteY7" fmla="*/ 75604 h 1154025"/>
                <a:gd name="connsiteX8" fmla="*/ 102824 w 1781545"/>
                <a:gd name="connsiteY8" fmla="*/ 79276 h 1154025"/>
                <a:gd name="connsiteX9" fmla="*/ 84463 w 1781545"/>
                <a:gd name="connsiteY9" fmla="*/ 82948 h 1154025"/>
                <a:gd name="connsiteX10" fmla="*/ 73446 w 1781545"/>
                <a:gd name="connsiteY10" fmla="*/ 93965 h 1154025"/>
                <a:gd name="connsiteX11" fmla="*/ 62429 w 1781545"/>
                <a:gd name="connsiteY11" fmla="*/ 101310 h 1154025"/>
                <a:gd name="connsiteX12" fmla="*/ 55084 w 1781545"/>
                <a:gd name="connsiteY12" fmla="*/ 115999 h 1154025"/>
                <a:gd name="connsiteX13" fmla="*/ 36723 w 1781545"/>
                <a:gd name="connsiteY13" fmla="*/ 138033 h 1154025"/>
                <a:gd name="connsiteX14" fmla="*/ 25706 w 1781545"/>
                <a:gd name="connsiteY14" fmla="*/ 163739 h 1154025"/>
                <a:gd name="connsiteX15" fmla="*/ 14689 w 1781545"/>
                <a:gd name="connsiteY15" fmla="*/ 174756 h 1154025"/>
                <a:gd name="connsiteX16" fmla="*/ 0 w 1781545"/>
                <a:gd name="connsiteY16" fmla="*/ 196789 h 1154025"/>
                <a:gd name="connsiteX17" fmla="*/ 3672 w 1781545"/>
                <a:gd name="connsiteY17" fmla="*/ 229840 h 1154025"/>
                <a:gd name="connsiteX18" fmla="*/ 7345 w 1781545"/>
                <a:gd name="connsiteY18" fmla="*/ 240857 h 1154025"/>
                <a:gd name="connsiteX19" fmla="*/ 25706 w 1781545"/>
                <a:gd name="connsiteY19" fmla="*/ 255546 h 1154025"/>
                <a:gd name="connsiteX20" fmla="*/ 36723 w 1781545"/>
                <a:gd name="connsiteY20" fmla="*/ 262890 h 1154025"/>
                <a:gd name="connsiteX21" fmla="*/ 47740 w 1781545"/>
                <a:gd name="connsiteY21" fmla="*/ 277580 h 1154025"/>
                <a:gd name="connsiteX22" fmla="*/ 58757 w 1781545"/>
                <a:gd name="connsiteY22" fmla="*/ 281252 h 1154025"/>
                <a:gd name="connsiteX23" fmla="*/ 88135 w 1781545"/>
                <a:gd name="connsiteY23" fmla="*/ 284924 h 1154025"/>
                <a:gd name="connsiteX24" fmla="*/ 165253 w 1781545"/>
                <a:gd name="connsiteY24" fmla="*/ 288596 h 1154025"/>
                <a:gd name="connsiteX25" fmla="*/ 187287 w 1781545"/>
                <a:gd name="connsiteY25" fmla="*/ 292269 h 1154025"/>
                <a:gd name="connsiteX26" fmla="*/ 224010 w 1781545"/>
                <a:gd name="connsiteY26" fmla="*/ 299613 h 1154025"/>
                <a:gd name="connsiteX27" fmla="*/ 352540 w 1781545"/>
                <a:gd name="connsiteY27" fmla="*/ 303286 h 1154025"/>
                <a:gd name="connsiteX28" fmla="*/ 363557 w 1781545"/>
                <a:gd name="connsiteY28" fmla="*/ 306958 h 1154025"/>
                <a:gd name="connsiteX29" fmla="*/ 385591 w 1781545"/>
                <a:gd name="connsiteY29" fmla="*/ 321647 h 1154025"/>
                <a:gd name="connsiteX30" fmla="*/ 392935 w 1781545"/>
                <a:gd name="connsiteY30" fmla="*/ 332664 h 1154025"/>
                <a:gd name="connsiteX31" fmla="*/ 414969 w 1781545"/>
                <a:gd name="connsiteY31" fmla="*/ 358370 h 1154025"/>
                <a:gd name="connsiteX32" fmla="*/ 418641 w 1781545"/>
                <a:gd name="connsiteY32" fmla="*/ 369387 h 1154025"/>
                <a:gd name="connsiteX33" fmla="*/ 437003 w 1781545"/>
                <a:gd name="connsiteY33" fmla="*/ 395093 h 1154025"/>
                <a:gd name="connsiteX34" fmla="*/ 448019 w 1781545"/>
                <a:gd name="connsiteY34" fmla="*/ 402437 h 1154025"/>
                <a:gd name="connsiteX35" fmla="*/ 462709 w 1781545"/>
                <a:gd name="connsiteY35" fmla="*/ 435488 h 1154025"/>
                <a:gd name="connsiteX36" fmla="*/ 466381 w 1781545"/>
                <a:gd name="connsiteY36" fmla="*/ 446505 h 1154025"/>
                <a:gd name="connsiteX37" fmla="*/ 481070 w 1781545"/>
                <a:gd name="connsiteY37" fmla="*/ 468539 h 1154025"/>
                <a:gd name="connsiteX38" fmla="*/ 499431 w 1781545"/>
                <a:gd name="connsiteY38" fmla="*/ 501589 h 1154025"/>
                <a:gd name="connsiteX39" fmla="*/ 506776 w 1781545"/>
                <a:gd name="connsiteY39" fmla="*/ 512606 h 1154025"/>
                <a:gd name="connsiteX40" fmla="*/ 532482 w 1781545"/>
                <a:gd name="connsiteY40" fmla="*/ 545657 h 1154025"/>
                <a:gd name="connsiteX41" fmla="*/ 539827 w 1781545"/>
                <a:gd name="connsiteY41" fmla="*/ 556674 h 1154025"/>
                <a:gd name="connsiteX42" fmla="*/ 572877 w 1781545"/>
                <a:gd name="connsiteY42" fmla="*/ 575035 h 1154025"/>
                <a:gd name="connsiteX43" fmla="*/ 583894 w 1781545"/>
                <a:gd name="connsiteY43" fmla="*/ 582380 h 1154025"/>
                <a:gd name="connsiteX44" fmla="*/ 716097 w 1781545"/>
                <a:gd name="connsiteY44" fmla="*/ 575035 h 1154025"/>
                <a:gd name="connsiteX45" fmla="*/ 727113 w 1781545"/>
                <a:gd name="connsiteY45" fmla="*/ 571363 h 1154025"/>
                <a:gd name="connsiteX46" fmla="*/ 745475 w 1781545"/>
                <a:gd name="connsiteY46" fmla="*/ 553001 h 1154025"/>
                <a:gd name="connsiteX47" fmla="*/ 767509 w 1781545"/>
                <a:gd name="connsiteY47" fmla="*/ 545657 h 1154025"/>
                <a:gd name="connsiteX48" fmla="*/ 778525 w 1781545"/>
                <a:gd name="connsiteY48" fmla="*/ 541984 h 1154025"/>
                <a:gd name="connsiteX49" fmla="*/ 796887 w 1781545"/>
                <a:gd name="connsiteY49" fmla="*/ 530968 h 1154025"/>
                <a:gd name="connsiteX50" fmla="*/ 833610 w 1781545"/>
                <a:gd name="connsiteY50" fmla="*/ 527295 h 1154025"/>
                <a:gd name="connsiteX51" fmla="*/ 851971 w 1781545"/>
                <a:gd name="connsiteY51" fmla="*/ 530968 h 1154025"/>
                <a:gd name="connsiteX52" fmla="*/ 862988 w 1781545"/>
                <a:gd name="connsiteY52" fmla="*/ 538312 h 1154025"/>
                <a:gd name="connsiteX53" fmla="*/ 896039 w 1781545"/>
                <a:gd name="connsiteY53" fmla="*/ 549329 h 1154025"/>
                <a:gd name="connsiteX54" fmla="*/ 910728 w 1781545"/>
                <a:gd name="connsiteY54" fmla="*/ 560346 h 1154025"/>
                <a:gd name="connsiteX55" fmla="*/ 940106 w 1781545"/>
                <a:gd name="connsiteY55" fmla="*/ 567690 h 1154025"/>
                <a:gd name="connsiteX56" fmla="*/ 958468 w 1781545"/>
                <a:gd name="connsiteY56" fmla="*/ 589724 h 1154025"/>
                <a:gd name="connsiteX57" fmla="*/ 969484 w 1781545"/>
                <a:gd name="connsiteY57" fmla="*/ 593396 h 1154025"/>
                <a:gd name="connsiteX58" fmla="*/ 995191 w 1781545"/>
                <a:gd name="connsiteY58" fmla="*/ 615430 h 1154025"/>
                <a:gd name="connsiteX59" fmla="*/ 1002535 w 1781545"/>
                <a:gd name="connsiteY59" fmla="*/ 626447 h 1154025"/>
                <a:gd name="connsiteX60" fmla="*/ 1039258 w 1781545"/>
                <a:gd name="connsiteY60" fmla="*/ 670515 h 1154025"/>
                <a:gd name="connsiteX61" fmla="*/ 1053947 w 1781545"/>
                <a:gd name="connsiteY61" fmla="*/ 692548 h 1154025"/>
                <a:gd name="connsiteX62" fmla="*/ 1061292 w 1781545"/>
                <a:gd name="connsiteY62" fmla="*/ 703565 h 1154025"/>
                <a:gd name="connsiteX63" fmla="*/ 1064964 w 1781545"/>
                <a:gd name="connsiteY63" fmla="*/ 714582 h 1154025"/>
                <a:gd name="connsiteX64" fmla="*/ 1079653 w 1781545"/>
                <a:gd name="connsiteY64" fmla="*/ 725599 h 1154025"/>
                <a:gd name="connsiteX65" fmla="*/ 1090670 w 1781545"/>
                <a:gd name="connsiteY65" fmla="*/ 736616 h 1154025"/>
                <a:gd name="connsiteX66" fmla="*/ 1098015 w 1781545"/>
                <a:gd name="connsiteY66" fmla="*/ 747633 h 1154025"/>
                <a:gd name="connsiteX67" fmla="*/ 1127393 w 1781545"/>
                <a:gd name="connsiteY67" fmla="*/ 762322 h 1154025"/>
                <a:gd name="connsiteX68" fmla="*/ 1149427 w 1781545"/>
                <a:gd name="connsiteY68" fmla="*/ 777011 h 1154025"/>
                <a:gd name="connsiteX69" fmla="*/ 1200839 w 1781545"/>
                <a:gd name="connsiteY69" fmla="*/ 788028 h 1154025"/>
                <a:gd name="connsiteX70" fmla="*/ 1215528 w 1781545"/>
                <a:gd name="connsiteY70" fmla="*/ 791700 h 1154025"/>
                <a:gd name="connsiteX71" fmla="*/ 1248578 w 1781545"/>
                <a:gd name="connsiteY71" fmla="*/ 795372 h 1154025"/>
                <a:gd name="connsiteX72" fmla="*/ 1274284 w 1781545"/>
                <a:gd name="connsiteY72" fmla="*/ 802717 h 1154025"/>
                <a:gd name="connsiteX73" fmla="*/ 1288974 w 1781545"/>
                <a:gd name="connsiteY73" fmla="*/ 806389 h 1154025"/>
                <a:gd name="connsiteX74" fmla="*/ 1377109 w 1781545"/>
                <a:gd name="connsiteY74" fmla="*/ 802717 h 1154025"/>
                <a:gd name="connsiteX75" fmla="*/ 1388125 w 1781545"/>
                <a:gd name="connsiteY75" fmla="*/ 791700 h 1154025"/>
                <a:gd name="connsiteX76" fmla="*/ 1395470 w 1781545"/>
                <a:gd name="connsiteY76" fmla="*/ 769666 h 1154025"/>
                <a:gd name="connsiteX77" fmla="*/ 1402815 w 1781545"/>
                <a:gd name="connsiteY77" fmla="*/ 747633 h 1154025"/>
                <a:gd name="connsiteX78" fmla="*/ 1406487 w 1781545"/>
                <a:gd name="connsiteY78" fmla="*/ 736616 h 1154025"/>
                <a:gd name="connsiteX79" fmla="*/ 1417504 w 1781545"/>
                <a:gd name="connsiteY79" fmla="*/ 714582 h 1154025"/>
                <a:gd name="connsiteX80" fmla="*/ 1432193 w 1781545"/>
                <a:gd name="connsiteY80" fmla="*/ 692548 h 1154025"/>
                <a:gd name="connsiteX81" fmla="*/ 1439538 w 1781545"/>
                <a:gd name="connsiteY81" fmla="*/ 681531 h 1154025"/>
                <a:gd name="connsiteX82" fmla="*/ 1457899 w 1781545"/>
                <a:gd name="connsiteY82" fmla="*/ 659498 h 1154025"/>
                <a:gd name="connsiteX83" fmla="*/ 1468916 w 1781545"/>
                <a:gd name="connsiteY83" fmla="*/ 648481 h 1154025"/>
                <a:gd name="connsiteX84" fmla="*/ 1476260 w 1781545"/>
                <a:gd name="connsiteY84" fmla="*/ 637464 h 1154025"/>
                <a:gd name="connsiteX85" fmla="*/ 1487277 w 1781545"/>
                <a:gd name="connsiteY85" fmla="*/ 622775 h 1154025"/>
                <a:gd name="connsiteX86" fmla="*/ 1509311 w 1781545"/>
                <a:gd name="connsiteY86" fmla="*/ 604413 h 1154025"/>
                <a:gd name="connsiteX87" fmla="*/ 1557051 w 1781545"/>
                <a:gd name="connsiteY87" fmla="*/ 608086 h 1154025"/>
                <a:gd name="connsiteX88" fmla="*/ 1568068 w 1781545"/>
                <a:gd name="connsiteY88" fmla="*/ 615430 h 1154025"/>
                <a:gd name="connsiteX89" fmla="*/ 1579084 w 1781545"/>
                <a:gd name="connsiteY89" fmla="*/ 619103 h 1154025"/>
                <a:gd name="connsiteX90" fmla="*/ 1586429 w 1781545"/>
                <a:gd name="connsiteY90" fmla="*/ 630119 h 1154025"/>
                <a:gd name="connsiteX91" fmla="*/ 1597446 w 1781545"/>
                <a:gd name="connsiteY91" fmla="*/ 637464 h 1154025"/>
                <a:gd name="connsiteX92" fmla="*/ 1601118 w 1781545"/>
                <a:gd name="connsiteY92" fmla="*/ 670515 h 1154025"/>
                <a:gd name="connsiteX93" fmla="*/ 1597446 w 1781545"/>
                <a:gd name="connsiteY93" fmla="*/ 714582 h 1154025"/>
                <a:gd name="connsiteX94" fmla="*/ 1593774 w 1781545"/>
                <a:gd name="connsiteY94" fmla="*/ 736616 h 1154025"/>
                <a:gd name="connsiteX95" fmla="*/ 1597446 w 1781545"/>
                <a:gd name="connsiteY95" fmla="*/ 883507 h 1154025"/>
                <a:gd name="connsiteX96" fmla="*/ 1601118 w 1781545"/>
                <a:gd name="connsiteY96" fmla="*/ 894524 h 1154025"/>
                <a:gd name="connsiteX97" fmla="*/ 1604791 w 1781545"/>
                <a:gd name="connsiteY97" fmla="*/ 909213 h 1154025"/>
                <a:gd name="connsiteX98" fmla="*/ 1623152 w 1781545"/>
                <a:gd name="connsiteY98" fmla="*/ 934919 h 1154025"/>
                <a:gd name="connsiteX99" fmla="*/ 1634169 w 1781545"/>
                <a:gd name="connsiteY99" fmla="*/ 956953 h 1154025"/>
                <a:gd name="connsiteX100" fmla="*/ 1637841 w 1781545"/>
                <a:gd name="connsiteY100" fmla="*/ 967970 h 1154025"/>
                <a:gd name="connsiteX101" fmla="*/ 1648858 w 1781545"/>
                <a:gd name="connsiteY101" fmla="*/ 975315 h 1154025"/>
                <a:gd name="connsiteX102" fmla="*/ 1652530 w 1781545"/>
                <a:gd name="connsiteY102" fmla="*/ 986331 h 1154025"/>
                <a:gd name="connsiteX103" fmla="*/ 1781382 w 1781545"/>
                <a:gd name="connsiteY103" fmla="*/ 1153283 h 1154025"/>
                <a:gd name="connsiteX104" fmla="*/ 1773762 w 1781545"/>
                <a:gd name="connsiteY104" fmla="*/ 1133544 h 1154025"/>
                <a:gd name="connsiteX0" fmla="*/ 0 w 1795454"/>
                <a:gd name="connsiteY0" fmla="*/ 0 h 1184505"/>
                <a:gd name="connsiteX1" fmla="*/ 71564 w 1795454"/>
                <a:gd name="connsiteY1" fmla="*/ 52790 h 1184505"/>
                <a:gd name="connsiteX2" fmla="*/ 109389 w 1795454"/>
                <a:gd name="connsiteY2" fmla="*/ 79046 h 1184505"/>
                <a:gd name="connsiteX3" fmla="*/ 139456 w 1795454"/>
                <a:gd name="connsiteY3" fmla="*/ 74961 h 1184505"/>
                <a:gd name="connsiteX4" fmla="*/ 138767 w 1795454"/>
                <a:gd name="connsiteY4" fmla="*/ 66515 h 1184505"/>
                <a:gd name="connsiteX5" fmla="*/ 138767 w 1795454"/>
                <a:gd name="connsiteY5" fmla="*/ 84050 h 1184505"/>
                <a:gd name="connsiteX6" fmla="*/ 131422 w 1795454"/>
                <a:gd name="connsiteY6" fmla="*/ 95067 h 1184505"/>
                <a:gd name="connsiteX7" fmla="*/ 127750 w 1795454"/>
                <a:gd name="connsiteY7" fmla="*/ 106084 h 1184505"/>
                <a:gd name="connsiteX8" fmla="*/ 116733 w 1795454"/>
                <a:gd name="connsiteY8" fmla="*/ 109756 h 1184505"/>
                <a:gd name="connsiteX9" fmla="*/ 98372 w 1795454"/>
                <a:gd name="connsiteY9" fmla="*/ 113428 h 1184505"/>
                <a:gd name="connsiteX10" fmla="*/ 87355 w 1795454"/>
                <a:gd name="connsiteY10" fmla="*/ 124445 h 1184505"/>
                <a:gd name="connsiteX11" fmla="*/ 76338 w 1795454"/>
                <a:gd name="connsiteY11" fmla="*/ 131790 h 1184505"/>
                <a:gd name="connsiteX12" fmla="*/ 68993 w 1795454"/>
                <a:gd name="connsiteY12" fmla="*/ 146479 h 1184505"/>
                <a:gd name="connsiteX13" fmla="*/ 50632 w 1795454"/>
                <a:gd name="connsiteY13" fmla="*/ 168513 h 1184505"/>
                <a:gd name="connsiteX14" fmla="*/ 39615 w 1795454"/>
                <a:gd name="connsiteY14" fmla="*/ 194219 h 1184505"/>
                <a:gd name="connsiteX15" fmla="*/ 28598 w 1795454"/>
                <a:gd name="connsiteY15" fmla="*/ 205236 h 1184505"/>
                <a:gd name="connsiteX16" fmla="*/ 13909 w 1795454"/>
                <a:gd name="connsiteY16" fmla="*/ 227269 h 1184505"/>
                <a:gd name="connsiteX17" fmla="*/ 17581 w 1795454"/>
                <a:gd name="connsiteY17" fmla="*/ 260320 h 1184505"/>
                <a:gd name="connsiteX18" fmla="*/ 21254 w 1795454"/>
                <a:gd name="connsiteY18" fmla="*/ 271337 h 1184505"/>
                <a:gd name="connsiteX19" fmla="*/ 39615 w 1795454"/>
                <a:gd name="connsiteY19" fmla="*/ 286026 h 1184505"/>
                <a:gd name="connsiteX20" fmla="*/ 50632 w 1795454"/>
                <a:gd name="connsiteY20" fmla="*/ 293370 h 1184505"/>
                <a:gd name="connsiteX21" fmla="*/ 61649 w 1795454"/>
                <a:gd name="connsiteY21" fmla="*/ 308060 h 1184505"/>
                <a:gd name="connsiteX22" fmla="*/ 72666 w 1795454"/>
                <a:gd name="connsiteY22" fmla="*/ 311732 h 1184505"/>
                <a:gd name="connsiteX23" fmla="*/ 102044 w 1795454"/>
                <a:gd name="connsiteY23" fmla="*/ 315404 h 1184505"/>
                <a:gd name="connsiteX24" fmla="*/ 179162 w 1795454"/>
                <a:gd name="connsiteY24" fmla="*/ 319076 h 1184505"/>
                <a:gd name="connsiteX25" fmla="*/ 201196 w 1795454"/>
                <a:gd name="connsiteY25" fmla="*/ 322749 h 1184505"/>
                <a:gd name="connsiteX26" fmla="*/ 237919 w 1795454"/>
                <a:gd name="connsiteY26" fmla="*/ 330093 h 1184505"/>
                <a:gd name="connsiteX27" fmla="*/ 366449 w 1795454"/>
                <a:gd name="connsiteY27" fmla="*/ 333766 h 1184505"/>
                <a:gd name="connsiteX28" fmla="*/ 377466 w 1795454"/>
                <a:gd name="connsiteY28" fmla="*/ 337438 h 1184505"/>
                <a:gd name="connsiteX29" fmla="*/ 399500 w 1795454"/>
                <a:gd name="connsiteY29" fmla="*/ 352127 h 1184505"/>
                <a:gd name="connsiteX30" fmla="*/ 406844 w 1795454"/>
                <a:gd name="connsiteY30" fmla="*/ 363144 h 1184505"/>
                <a:gd name="connsiteX31" fmla="*/ 428878 w 1795454"/>
                <a:gd name="connsiteY31" fmla="*/ 388850 h 1184505"/>
                <a:gd name="connsiteX32" fmla="*/ 432550 w 1795454"/>
                <a:gd name="connsiteY32" fmla="*/ 399867 h 1184505"/>
                <a:gd name="connsiteX33" fmla="*/ 450912 w 1795454"/>
                <a:gd name="connsiteY33" fmla="*/ 425573 h 1184505"/>
                <a:gd name="connsiteX34" fmla="*/ 461928 w 1795454"/>
                <a:gd name="connsiteY34" fmla="*/ 432917 h 1184505"/>
                <a:gd name="connsiteX35" fmla="*/ 476618 w 1795454"/>
                <a:gd name="connsiteY35" fmla="*/ 465968 h 1184505"/>
                <a:gd name="connsiteX36" fmla="*/ 480290 w 1795454"/>
                <a:gd name="connsiteY36" fmla="*/ 476985 h 1184505"/>
                <a:gd name="connsiteX37" fmla="*/ 494979 w 1795454"/>
                <a:gd name="connsiteY37" fmla="*/ 499019 h 1184505"/>
                <a:gd name="connsiteX38" fmla="*/ 513340 w 1795454"/>
                <a:gd name="connsiteY38" fmla="*/ 532069 h 1184505"/>
                <a:gd name="connsiteX39" fmla="*/ 520685 w 1795454"/>
                <a:gd name="connsiteY39" fmla="*/ 543086 h 1184505"/>
                <a:gd name="connsiteX40" fmla="*/ 546391 w 1795454"/>
                <a:gd name="connsiteY40" fmla="*/ 576137 h 1184505"/>
                <a:gd name="connsiteX41" fmla="*/ 553736 w 1795454"/>
                <a:gd name="connsiteY41" fmla="*/ 587154 h 1184505"/>
                <a:gd name="connsiteX42" fmla="*/ 586786 w 1795454"/>
                <a:gd name="connsiteY42" fmla="*/ 605515 h 1184505"/>
                <a:gd name="connsiteX43" fmla="*/ 597803 w 1795454"/>
                <a:gd name="connsiteY43" fmla="*/ 612860 h 1184505"/>
                <a:gd name="connsiteX44" fmla="*/ 730006 w 1795454"/>
                <a:gd name="connsiteY44" fmla="*/ 605515 h 1184505"/>
                <a:gd name="connsiteX45" fmla="*/ 741022 w 1795454"/>
                <a:gd name="connsiteY45" fmla="*/ 601843 h 1184505"/>
                <a:gd name="connsiteX46" fmla="*/ 759384 w 1795454"/>
                <a:gd name="connsiteY46" fmla="*/ 583481 h 1184505"/>
                <a:gd name="connsiteX47" fmla="*/ 781418 w 1795454"/>
                <a:gd name="connsiteY47" fmla="*/ 576137 h 1184505"/>
                <a:gd name="connsiteX48" fmla="*/ 792434 w 1795454"/>
                <a:gd name="connsiteY48" fmla="*/ 572464 h 1184505"/>
                <a:gd name="connsiteX49" fmla="*/ 810796 w 1795454"/>
                <a:gd name="connsiteY49" fmla="*/ 561448 h 1184505"/>
                <a:gd name="connsiteX50" fmla="*/ 847519 w 1795454"/>
                <a:gd name="connsiteY50" fmla="*/ 557775 h 1184505"/>
                <a:gd name="connsiteX51" fmla="*/ 865880 w 1795454"/>
                <a:gd name="connsiteY51" fmla="*/ 561448 h 1184505"/>
                <a:gd name="connsiteX52" fmla="*/ 876897 w 1795454"/>
                <a:gd name="connsiteY52" fmla="*/ 568792 h 1184505"/>
                <a:gd name="connsiteX53" fmla="*/ 909948 w 1795454"/>
                <a:gd name="connsiteY53" fmla="*/ 579809 h 1184505"/>
                <a:gd name="connsiteX54" fmla="*/ 924637 w 1795454"/>
                <a:gd name="connsiteY54" fmla="*/ 590826 h 1184505"/>
                <a:gd name="connsiteX55" fmla="*/ 954015 w 1795454"/>
                <a:gd name="connsiteY55" fmla="*/ 598170 h 1184505"/>
                <a:gd name="connsiteX56" fmla="*/ 972377 w 1795454"/>
                <a:gd name="connsiteY56" fmla="*/ 620204 h 1184505"/>
                <a:gd name="connsiteX57" fmla="*/ 983393 w 1795454"/>
                <a:gd name="connsiteY57" fmla="*/ 623876 h 1184505"/>
                <a:gd name="connsiteX58" fmla="*/ 1009100 w 1795454"/>
                <a:gd name="connsiteY58" fmla="*/ 645910 h 1184505"/>
                <a:gd name="connsiteX59" fmla="*/ 1016444 w 1795454"/>
                <a:gd name="connsiteY59" fmla="*/ 656927 h 1184505"/>
                <a:gd name="connsiteX60" fmla="*/ 1053167 w 1795454"/>
                <a:gd name="connsiteY60" fmla="*/ 700995 h 1184505"/>
                <a:gd name="connsiteX61" fmla="*/ 1067856 w 1795454"/>
                <a:gd name="connsiteY61" fmla="*/ 723028 h 1184505"/>
                <a:gd name="connsiteX62" fmla="*/ 1075201 w 1795454"/>
                <a:gd name="connsiteY62" fmla="*/ 734045 h 1184505"/>
                <a:gd name="connsiteX63" fmla="*/ 1078873 w 1795454"/>
                <a:gd name="connsiteY63" fmla="*/ 745062 h 1184505"/>
                <a:gd name="connsiteX64" fmla="*/ 1093562 w 1795454"/>
                <a:gd name="connsiteY64" fmla="*/ 756079 h 1184505"/>
                <a:gd name="connsiteX65" fmla="*/ 1104579 w 1795454"/>
                <a:gd name="connsiteY65" fmla="*/ 767096 h 1184505"/>
                <a:gd name="connsiteX66" fmla="*/ 1111924 w 1795454"/>
                <a:gd name="connsiteY66" fmla="*/ 778113 h 1184505"/>
                <a:gd name="connsiteX67" fmla="*/ 1141302 w 1795454"/>
                <a:gd name="connsiteY67" fmla="*/ 792802 h 1184505"/>
                <a:gd name="connsiteX68" fmla="*/ 1163336 w 1795454"/>
                <a:gd name="connsiteY68" fmla="*/ 807491 h 1184505"/>
                <a:gd name="connsiteX69" fmla="*/ 1214748 w 1795454"/>
                <a:gd name="connsiteY69" fmla="*/ 818508 h 1184505"/>
                <a:gd name="connsiteX70" fmla="*/ 1229437 w 1795454"/>
                <a:gd name="connsiteY70" fmla="*/ 822180 h 1184505"/>
                <a:gd name="connsiteX71" fmla="*/ 1262487 w 1795454"/>
                <a:gd name="connsiteY71" fmla="*/ 825852 h 1184505"/>
                <a:gd name="connsiteX72" fmla="*/ 1288193 w 1795454"/>
                <a:gd name="connsiteY72" fmla="*/ 833197 h 1184505"/>
                <a:gd name="connsiteX73" fmla="*/ 1302883 w 1795454"/>
                <a:gd name="connsiteY73" fmla="*/ 836869 h 1184505"/>
                <a:gd name="connsiteX74" fmla="*/ 1391018 w 1795454"/>
                <a:gd name="connsiteY74" fmla="*/ 833197 h 1184505"/>
                <a:gd name="connsiteX75" fmla="*/ 1402034 w 1795454"/>
                <a:gd name="connsiteY75" fmla="*/ 822180 h 1184505"/>
                <a:gd name="connsiteX76" fmla="*/ 1409379 w 1795454"/>
                <a:gd name="connsiteY76" fmla="*/ 800146 h 1184505"/>
                <a:gd name="connsiteX77" fmla="*/ 1416724 w 1795454"/>
                <a:gd name="connsiteY77" fmla="*/ 778113 h 1184505"/>
                <a:gd name="connsiteX78" fmla="*/ 1420396 w 1795454"/>
                <a:gd name="connsiteY78" fmla="*/ 767096 h 1184505"/>
                <a:gd name="connsiteX79" fmla="*/ 1431413 w 1795454"/>
                <a:gd name="connsiteY79" fmla="*/ 745062 h 1184505"/>
                <a:gd name="connsiteX80" fmla="*/ 1446102 w 1795454"/>
                <a:gd name="connsiteY80" fmla="*/ 723028 h 1184505"/>
                <a:gd name="connsiteX81" fmla="*/ 1453447 w 1795454"/>
                <a:gd name="connsiteY81" fmla="*/ 712011 h 1184505"/>
                <a:gd name="connsiteX82" fmla="*/ 1471808 w 1795454"/>
                <a:gd name="connsiteY82" fmla="*/ 689978 h 1184505"/>
                <a:gd name="connsiteX83" fmla="*/ 1482825 w 1795454"/>
                <a:gd name="connsiteY83" fmla="*/ 678961 h 1184505"/>
                <a:gd name="connsiteX84" fmla="*/ 1490169 w 1795454"/>
                <a:gd name="connsiteY84" fmla="*/ 667944 h 1184505"/>
                <a:gd name="connsiteX85" fmla="*/ 1501186 w 1795454"/>
                <a:gd name="connsiteY85" fmla="*/ 653255 h 1184505"/>
                <a:gd name="connsiteX86" fmla="*/ 1523220 w 1795454"/>
                <a:gd name="connsiteY86" fmla="*/ 634893 h 1184505"/>
                <a:gd name="connsiteX87" fmla="*/ 1570960 w 1795454"/>
                <a:gd name="connsiteY87" fmla="*/ 638566 h 1184505"/>
                <a:gd name="connsiteX88" fmla="*/ 1581977 w 1795454"/>
                <a:gd name="connsiteY88" fmla="*/ 645910 h 1184505"/>
                <a:gd name="connsiteX89" fmla="*/ 1592993 w 1795454"/>
                <a:gd name="connsiteY89" fmla="*/ 649583 h 1184505"/>
                <a:gd name="connsiteX90" fmla="*/ 1600338 w 1795454"/>
                <a:gd name="connsiteY90" fmla="*/ 660599 h 1184505"/>
                <a:gd name="connsiteX91" fmla="*/ 1611355 w 1795454"/>
                <a:gd name="connsiteY91" fmla="*/ 667944 h 1184505"/>
                <a:gd name="connsiteX92" fmla="*/ 1615027 w 1795454"/>
                <a:gd name="connsiteY92" fmla="*/ 700995 h 1184505"/>
                <a:gd name="connsiteX93" fmla="*/ 1611355 w 1795454"/>
                <a:gd name="connsiteY93" fmla="*/ 745062 h 1184505"/>
                <a:gd name="connsiteX94" fmla="*/ 1607683 w 1795454"/>
                <a:gd name="connsiteY94" fmla="*/ 767096 h 1184505"/>
                <a:gd name="connsiteX95" fmla="*/ 1611355 w 1795454"/>
                <a:gd name="connsiteY95" fmla="*/ 913987 h 1184505"/>
                <a:gd name="connsiteX96" fmla="*/ 1615027 w 1795454"/>
                <a:gd name="connsiteY96" fmla="*/ 925004 h 1184505"/>
                <a:gd name="connsiteX97" fmla="*/ 1618700 w 1795454"/>
                <a:gd name="connsiteY97" fmla="*/ 939693 h 1184505"/>
                <a:gd name="connsiteX98" fmla="*/ 1637061 w 1795454"/>
                <a:gd name="connsiteY98" fmla="*/ 965399 h 1184505"/>
                <a:gd name="connsiteX99" fmla="*/ 1648078 w 1795454"/>
                <a:gd name="connsiteY99" fmla="*/ 987433 h 1184505"/>
                <a:gd name="connsiteX100" fmla="*/ 1651750 w 1795454"/>
                <a:gd name="connsiteY100" fmla="*/ 998450 h 1184505"/>
                <a:gd name="connsiteX101" fmla="*/ 1662767 w 1795454"/>
                <a:gd name="connsiteY101" fmla="*/ 1005795 h 1184505"/>
                <a:gd name="connsiteX102" fmla="*/ 1666439 w 1795454"/>
                <a:gd name="connsiteY102" fmla="*/ 1016811 h 1184505"/>
                <a:gd name="connsiteX103" fmla="*/ 1795291 w 1795454"/>
                <a:gd name="connsiteY103" fmla="*/ 1183763 h 1184505"/>
                <a:gd name="connsiteX104" fmla="*/ 1787671 w 1795454"/>
                <a:gd name="connsiteY104" fmla="*/ 1164024 h 1184505"/>
                <a:gd name="connsiteX0" fmla="*/ 1331 w 1781545"/>
                <a:gd name="connsiteY0" fmla="*/ 0 h 1165455"/>
                <a:gd name="connsiteX1" fmla="*/ 57655 w 1781545"/>
                <a:gd name="connsiteY1" fmla="*/ 33740 h 1165455"/>
                <a:gd name="connsiteX2" fmla="*/ 95480 w 1781545"/>
                <a:gd name="connsiteY2" fmla="*/ 59996 h 1165455"/>
                <a:gd name="connsiteX3" fmla="*/ 125547 w 1781545"/>
                <a:gd name="connsiteY3" fmla="*/ 55911 h 1165455"/>
                <a:gd name="connsiteX4" fmla="*/ 124858 w 1781545"/>
                <a:gd name="connsiteY4" fmla="*/ 47465 h 1165455"/>
                <a:gd name="connsiteX5" fmla="*/ 124858 w 1781545"/>
                <a:gd name="connsiteY5" fmla="*/ 65000 h 1165455"/>
                <a:gd name="connsiteX6" fmla="*/ 117513 w 1781545"/>
                <a:gd name="connsiteY6" fmla="*/ 76017 h 1165455"/>
                <a:gd name="connsiteX7" fmla="*/ 113841 w 1781545"/>
                <a:gd name="connsiteY7" fmla="*/ 87034 h 1165455"/>
                <a:gd name="connsiteX8" fmla="*/ 102824 w 1781545"/>
                <a:gd name="connsiteY8" fmla="*/ 90706 h 1165455"/>
                <a:gd name="connsiteX9" fmla="*/ 84463 w 1781545"/>
                <a:gd name="connsiteY9" fmla="*/ 94378 h 1165455"/>
                <a:gd name="connsiteX10" fmla="*/ 73446 w 1781545"/>
                <a:gd name="connsiteY10" fmla="*/ 105395 h 1165455"/>
                <a:gd name="connsiteX11" fmla="*/ 62429 w 1781545"/>
                <a:gd name="connsiteY11" fmla="*/ 112740 h 1165455"/>
                <a:gd name="connsiteX12" fmla="*/ 55084 w 1781545"/>
                <a:gd name="connsiteY12" fmla="*/ 127429 h 1165455"/>
                <a:gd name="connsiteX13" fmla="*/ 36723 w 1781545"/>
                <a:gd name="connsiteY13" fmla="*/ 149463 h 1165455"/>
                <a:gd name="connsiteX14" fmla="*/ 25706 w 1781545"/>
                <a:gd name="connsiteY14" fmla="*/ 175169 h 1165455"/>
                <a:gd name="connsiteX15" fmla="*/ 14689 w 1781545"/>
                <a:gd name="connsiteY15" fmla="*/ 186186 h 1165455"/>
                <a:gd name="connsiteX16" fmla="*/ 0 w 1781545"/>
                <a:gd name="connsiteY16" fmla="*/ 208219 h 1165455"/>
                <a:gd name="connsiteX17" fmla="*/ 3672 w 1781545"/>
                <a:gd name="connsiteY17" fmla="*/ 241270 h 1165455"/>
                <a:gd name="connsiteX18" fmla="*/ 7345 w 1781545"/>
                <a:gd name="connsiteY18" fmla="*/ 252287 h 1165455"/>
                <a:gd name="connsiteX19" fmla="*/ 25706 w 1781545"/>
                <a:gd name="connsiteY19" fmla="*/ 266976 h 1165455"/>
                <a:gd name="connsiteX20" fmla="*/ 36723 w 1781545"/>
                <a:gd name="connsiteY20" fmla="*/ 274320 h 1165455"/>
                <a:gd name="connsiteX21" fmla="*/ 47740 w 1781545"/>
                <a:gd name="connsiteY21" fmla="*/ 289010 h 1165455"/>
                <a:gd name="connsiteX22" fmla="*/ 58757 w 1781545"/>
                <a:gd name="connsiteY22" fmla="*/ 292682 h 1165455"/>
                <a:gd name="connsiteX23" fmla="*/ 88135 w 1781545"/>
                <a:gd name="connsiteY23" fmla="*/ 296354 h 1165455"/>
                <a:gd name="connsiteX24" fmla="*/ 165253 w 1781545"/>
                <a:gd name="connsiteY24" fmla="*/ 300026 h 1165455"/>
                <a:gd name="connsiteX25" fmla="*/ 187287 w 1781545"/>
                <a:gd name="connsiteY25" fmla="*/ 303699 h 1165455"/>
                <a:gd name="connsiteX26" fmla="*/ 224010 w 1781545"/>
                <a:gd name="connsiteY26" fmla="*/ 311043 h 1165455"/>
                <a:gd name="connsiteX27" fmla="*/ 352540 w 1781545"/>
                <a:gd name="connsiteY27" fmla="*/ 314716 h 1165455"/>
                <a:gd name="connsiteX28" fmla="*/ 363557 w 1781545"/>
                <a:gd name="connsiteY28" fmla="*/ 318388 h 1165455"/>
                <a:gd name="connsiteX29" fmla="*/ 385591 w 1781545"/>
                <a:gd name="connsiteY29" fmla="*/ 333077 h 1165455"/>
                <a:gd name="connsiteX30" fmla="*/ 392935 w 1781545"/>
                <a:gd name="connsiteY30" fmla="*/ 344094 h 1165455"/>
                <a:gd name="connsiteX31" fmla="*/ 414969 w 1781545"/>
                <a:gd name="connsiteY31" fmla="*/ 369800 h 1165455"/>
                <a:gd name="connsiteX32" fmla="*/ 418641 w 1781545"/>
                <a:gd name="connsiteY32" fmla="*/ 380817 h 1165455"/>
                <a:gd name="connsiteX33" fmla="*/ 437003 w 1781545"/>
                <a:gd name="connsiteY33" fmla="*/ 406523 h 1165455"/>
                <a:gd name="connsiteX34" fmla="*/ 448019 w 1781545"/>
                <a:gd name="connsiteY34" fmla="*/ 413867 h 1165455"/>
                <a:gd name="connsiteX35" fmla="*/ 462709 w 1781545"/>
                <a:gd name="connsiteY35" fmla="*/ 446918 h 1165455"/>
                <a:gd name="connsiteX36" fmla="*/ 466381 w 1781545"/>
                <a:gd name="connsiteY36" fmla="*/ 457935 h 1165455"/>
                <a:gd name="connsiteX37" fmla="*/ 481070 w 1781545"/>
                <a:gd name="connsiteY37" fmla="*/ 479969 h 1165455"/>
                <a:gd name="connsiteX38" fmla="*/ 499431 w 1781545"/>
                <a:gd name="connsiteY38" fmla="*/ 513019 h 1165455"/>
                <a:gd name="connsiteX39" fmla="*/ 506776 w 1781545"/>
                <a:gd name="connsiteY39" fmla="*/ 524036 h 1165455"/>
                <a:gd name="connsiteX40" fmla="*/ 532482 w 1781545"/>
                <a:gd name="connsiteY40" fmla="*/ 557087 h 1165455"/>
                <a:gd name="connsiteX41" fmla="*/ 539827 w 1781545"/>
                <a:gd name="connsiteY41" fmla="*/ 568104 h 1165455"/>
                <a:gd name="connsiteX42" fmla="*/ 572877 w 1781545"/>
                <a:gd name="connsiteY42" fmla="*/ 586465 h 1165455"/>
                <a:gd name="connsiteX43" fmla="*/ 583894 w 1781545"/>
                <a:gd name="connsiteY43" fmla="*/ 593810 h 1165455"/>
                <a:gd name="connsiteX44" fmla="*/ 716097 w 1781545"/>
                <a:gd name="connsiteY44" fmla="*/ 586465 h 1165455"/>
                <a:gd name="connsiteX45" fmla="*/ 727113 w 1781545"/>
                <a:gd name="connsiteY45" fmla="*/ 582793 h 1165455"/>
                <a:gd name="connsiteX46" fmla="*/ 745475 w 1781545"/>
                <a:gd name="connsiteY46" fmla="*/ 564431 h 1165455"/>
                <a:gd name="connsiteX47" fmla="*/ 767509 w 1781545"/>
                <a:gd name="connsiteY47" fmla="*/ 557087 h 1165455"/>
                <a:gd name="connsiteX48" fmla="*/ 778525 w 1781545"/>
                <a:gd name="connsiteY48" fmla="*/ 553414 h 1165455"/>
                <a:gd name="connsiteX49" fmla="*/ 796887 w 1781545"/>
                <a:gd name="connsiteY49" fmla="*/ 542398 h 1165455"/>
                <a:gd name="connsiteX50" fmla="*/ 833610 w 1781545"/>
                <a:gd name="connsiteY50" fmla="*/ 538725 h 1165455"/>
                <a:gd name="connsiteX51" fmla="*/ 851971 w 1781545"/>
                <a:gd name="connsiteY51" fmla="*/ 542398 h 1165455"/>
                <a:gd name="connsiteX52" fmla="*/ 862988 w 1781545"/>
                <a:gd name="connsiteY52" fmla="*/ 549742 h 1165455"/>
                <a:gd name="connsiteX53" fmla="*/ 896039 w 1781545"/>
                <a:gd name="connsiteY53" fmla="*/ 560759 h 1165455"/>
                <a:gd name="connsiteX54" fmla="*/ 910728 w 1781545"/>
                <a:gd name="connsiteY54" fmla="*/ 571776 h 1165455"/>
                <a:gd name="connsiteX55" fmla="*/ 940106 w 1781545"/>
                <a:gd name="connsiteY55" fmla="*/ 579120 h 1165455"/>
                <a:gd name="connsiteX56" fmla="*/ 958468 w 1781545"/>
                <a:gd name="connsiteY56" fmla="*/ 601154 h 1165455"/>
                <a:gd name="connsiteX57" fmla="*/ 969484 w 1781545"/>
                <a:gd name="connsiteY57" fmla="*/ 604826 h 1165455"/>
                <a:gd name="connsiteX58" fmla="*/ 995191 w 1781545"/>
                <a:gd name="connsiteY58" fmla="*/ 626860 h 1165455"/>
                <a:gd name="connsiteX59" fmla="*/ 1002535 w 1781545"/>
                <a:gd name="connsiteY59" fmla="*/ 637877 h 1165455"/>
                <a:gd name="connsiteX60" fmla="*/ 1039258 w 1781545"/>
                <a:gd name="connsiteY60" fmla="*/ 681945 h 1165455"/>
                <a:gd name="connsiteX61" fmla="*/ 1053947 w 1781545"/>
                <a:gd name="connsiteY61" fmla="*/ 703978 h 1165455"/>
                <a:gd name="connsiteX62" fmla="*/ 1061292 w 1781545"/>
                <a:gd name="connsiteY62" fmla="*/ 714995 h 1165455"/>
                <a:gd name="connsiteX63" fmla="*/ 1064964 w 1781545"/>
                <a:gd name="connsiteY63" fmla="*/ 726012 h 1165455"/>
                <a:gd name="connsiteX64" fmla="*/ 1079653 w 1781545"/>
                <a:gd name="connsiteY64" fmla="*/ 737029 h 1165455"/>
                <a:gd name="connsiteX65" fmla="*/ 1090670 w 1781545"/>
                <a:gd name="connsiteY65" fmla="*/ 748046 h 1165455"/>
                <a:gd name="connsiteX66" fmla="*/ 1098015 w 1781545"/>
                <a:gd name="connsiteY66" fmla="*/ 759063 h 1165455"/>
                <a:gd name="connsiteX67" fmla="*/ 1127393 w 1781545"/>
                <a:gd name="connsiteY67" fmla="*/ 773752 h 1165455"/>
                <a:gd name="connsiteX68" fmla="*/ 1149427 w 1781545"/>
                <a:gd name="connsiteY68" fmla="*/ 788441 h 1165455"/>
                <a:gd name="connsiteX69" fmla="*/ 1200839 w 1781545"/>
                <a:gd name="connsiteY69" fmla="*/ 799458 h 1165455"/>
                <a:gd name="connsiteX70" fmla="*/ 1215528 w 1781545"/>
                <a:gd name="connsiteY70" fmla="*/ 803130 h 1165455"/>
                <a:gd name="connsiteX71" fmla="*/ 1248578 w 1781545"/>
                <a:gd name="connsiteY71" fmla="*/ 806802 h 1165455"/>
                <a:gd name="connsiteX72" fmla="*/ 1274284 w 1781545"/>
                <a:gd name="connsiteY72" fmla="*/ 814147 h 1165455"/>
                <a:gd name="connsiteX73" fmla="*/ 1288974 w 1781545"/>
                <a:gd name="connsiteY73" fmla="*/ 817819 h 1165455"/>
                <a:gd name="connsiteX74" fmla="*/ 1377109 w 1781545"/>
                <a:gd name="connsiteY74" fmla="*/ 814147 h 1165455"/>
                <a:gd name="connsiteX75" fmla="*/ 1388125 w 1781545"/>
                <a:gd name="connsiteY75" fmla="*/ 803130 h 1165455"/>
                <a:gd name="connsiteX76" fmla="*/ 1395470 w 1781545"/>
                <a:gd name="connsiteY76" fmla="*/ 781096 h 1165455"/>
                <a:gd name="connsiteX77" fmla="*/ 1402815 w 1781545"/>
                <a:gd name="connsiteY77" fmla="*/ 759063 h 1165455"/>
                <a:gd name="connsiteX78" fmla="*/ 1406487 w 1781545"/>
                <a:gd name="connsiteY78" fmla="*/ 748046 h 1165455"/>
                <a:gd name="connsiteX79" fmla="*/ 1417504 w 1781545"/>
                <a:gd name="connsiteY79" fmla="*/ 726012 h 1165455"/>
                <a:gd name="connsiteX80" fmla="*/ 1432193 w 1781545"/>
                <a:gd name="connsiteY80" fmla="*/ 703978 h 1165455"/>
                <a:gd name="connsiteX81" fmla="*/ 1439538 w 1781545"/>
                <a:gd name="connsiteY81" fmla="*/ 692961 h 1165455"/>
                <a:gd name="connsiteX82" fmla="*/ 1457899 w 1781545"/>
                <a:gd name="connsiteY82" fmla="*/ 670928 h 1165455"/>
                <a:gd name="connsiteX83" fmla="*/ 1468916 w 1781545"/>
                <a:gd name="connsiteY83" fmla="*/ 659911 h 1165455"/>
                <a:gd name="connsiteX84" fmla="*/ 1476260 w 1781545"/>
                <a:gd name="connsiteY84" fmla="*/ 648894 h 1165455"/>
                <a:gd name="connsiteX85" fmla="*/ 1487277 w 1781545"/>
                <a:gd name="connsiteY85" fmla="*/ 634205 h 1165455"/>
                <a:gd name="connsiteX86" fmla="*/ 1509311 w 1781545"/>
                <a:gd name="connsiteY86" fmla="*/ 615843 h 1165455"/>
                <a:gd name="connsiteX87" fmla="*/ 1557051 w 1781545"/>
                <a:gd name="connsiteY87" fmla="*/ 619516 h 1165455"/>
                <a:gd name="connsiteX88" fmla="*/ 1568068 w 1781545"/>
                <a:gd name="connsiteY88" fmla="*/ 626860 h 1165455"/>
                <a:gd name="connsiteX89" fmla="*/ 1579084 w 1781545"/>
                <a:gd name="connsiteY89" fmla="*/ 630533 h 1165455"/>
                <a:gd name="connsiteX90" fmla="*/ 1586429 w 1781545"/>
                <a:gd name="connsiteY90" fmla="*/ 641549 h 1165455"/>
                <a:gd name="connsiteX91" fmla="*/ 1597446 w 1781545"/>
                <a:gd name="connsiteY91" fmla="*/ 648894 h 1165455"/>
                <a:gd name="connsiteX92" fmla="*/ 1601118 w 1781545"/>
                <a:gd name="connsiteY92" fmla="*/ 681945 h 1165455"/>
                <a:gd name="connsiteX93" fmla="*/ 1597446 w 1781545"/>
                <a:gd name="connsiteY93" fmla="*/ 726012 h 1165455"/>
                <a:gd name="connsiteX94" fmla="*/ 1593774 w 1781545"/>
                <a:gd name="connsiteY94" fmla="*/ 748046 h 1165455"/>
                <a:gd name="connsiteX95" fmla="*/ 1597446 w 1781545"/>
                <a:gd name="connsiteY95" fmla="*/ 894937 h 1165455"/>
                <a:gd name="connsiteX96" fmla="*/ 1601118 w 1781545"/>
                <a:gd name="connsiteY96" fmla="*/ 905954 h 1165455"/>
                <a:gd name="connsiteX97" fmla="*/ 1604791 w 1781545"/>
                <a:gd name="connsiteY97" fmla="*/ 920643 h 1165455"/>
                <a:gd name="connsiteX98" fmla="*/ 1623152 w 1781545"/>
                <a:gd name="connsiteY98" fmla="*/ 946349 h 1165455"/>
                <a:gd name="connsiteX99" fmla="*/ 1634169 w 1781545"/>
                <a:gd name="connsiteY99" fmla="*/ 968383 h 1165455"/>
                <a:gd name="connsiteX100" fmla="*/ 1637841 w 1781545"/>
                <a:gd name="connsiteY100" fmla="*/ 979400 h 1165455"/>
                <a:gd name="connsiteX101" fmla="*/ 1648858 w 1781545"/>
                <a:gd name="connsiteY101" fmla="*/ 986745 h 1165455"/>
                <a:gd name="connsiteX102" fmla="*/ 1652530 w 1781545"/>
                <a:gd name="connsiteY102" fmla="*/ 997761 h 1165455"/>
                <a:gd name="connsiteX103" fmla="*/ 1781382 w 1781545"/>
                <a:gd name="connsiteY103" fmla="*/ 1164713 h 1165455"/>
                <a:gd name="connsiteX104" fmla="*/ 1773762 w 1781545"/>
                <a:gd name="connsiteY104" fmla="*/ 1144974 h 1165455"/>
                <a:gd name="connsiteX0" fmla="*/ 0 w 1806884"/>
                <a:gd name="connsiteY0" fmla="*/ 0 h 1161645"/>
                <a:gd name="connsiteX1" fmla="*/ 82994 w 1806884"/>
                <a:gd name="connsiteY1" fmla="*/ 29930 h 1161645"/>
                <a:gd name="connsiteX2" fmla="*/ 120819 w 1806884"/>
                <a:gd name="connsiteY2" fmla="*/ 56186 h 1161645"/>
                <a:gd name="connsiteX3" fmla="*/ 150886 w 1806884"/>
                <a:gd name="connsiteY3" fmla="*/ 52101 h 1161645"/>
                <a:gd name="connsiteX4" fmla="*/ 150197 w 1806884"/>
                <a:gd name="connsiteY4" fmla="*/ 43655 h 1161645"/>
                <a:gd name="connsiteX5" fmla="*/ 150197 w 1806884"/>
                <a:gd name="connsiteY5" fmla="*/ 61190 h 1161645"/>
                <a:gd name="connsiteX6" fmla="*/ 142852 w 1806884"/>
                <a:gd name="connsiteY6" fmla="*/ 72207 h 1161645"/>
                <a:gd name="connsiteX7" fmla="*/ 139180 w 1806884"/>
                <a:gd name="connsiteY7" fmla="*/ 83224 h 1161645"/>
                <a:gd name="connsiteX8" fmla="*/ 128163 w 1806884"/>
                <a:gd name="connsiteY8" fmla="*/ 86896 h 1161645"/>
                <a:gd name="connsiteX9" fmla="*/ 109802 w 1806884"/>
                <a:gd name="connsiteY9" fmla="*/ 90568 h 1161645"/>
                <a:gd name="connsiteX10" fmla="*/ 98785 w 1806884"/>
                <a:gd name="connsiteY10" fmla="*/ 101585 h 1161645"/>
                <a:gd name="connsiteX11" fmla="*/ 87768 w 1806884"/>
                <a:gd name="connsiteY11" fmla="*/ 108930 h 1161645"/>
                <a:gd name="connsiteX12" fmla="*/ 80423 w 1806884"/>
                <a:gd name="connsiteY12" fmla="*/ 123619 h 1161645"/>
                <a:gd name="connsiteX13" fmla="*/ 62062 w 1806884"/>
                <a:gd name="connsiteY13" fmla="*/ 145653 h 1161645"/>
                <a:gd name="connsiteX14" fmla="*/ 51045 w 1806884"/>
                <a:gd name="connsiteY14" fmla="*/ 171359 h 1161645"/>
                <a:gd name="connsiteX15" fmla="*/ 40028 w 1806884"/>
                <a:gd name="connsiteY15" fmla="*/ 182376 h 1161645"/>
                <a:gd name="connsiteX16" fmla="*/ 25339 w 1806884"/>
                <a:gd name="connsiteY16" fmla="*/ 204409 h 1161645"/>
                <a:gd name="connsiteX17" fmla="*/ 29011 w 1806884"/>
                <a:gd name="connsiteY17" fmla="*/ 237460 h 1161645"/>
                <a:gd name="connsiteX18" fmla="*/ 32684 w 1806884"/>
                <a:gd name="connsiteY18" fmla="*/ 248477 h 1161645"/>
                <a:gd name="connsiteX19" fmla="*/ 51045 w 1806884"/>
                <a:gd name="connsiteY19" fmla="*/ 263166 h 1161645"/>
                <a:gd name="connsiteX20" fmla="*/ 62062 w 1806884"/>
                <a:gd name="connsiteY20" fmla="*/ 270510 h 1161645"/>
                <a:gd name="connsiteX21" fmla="*/ 73079 w 1806884"/>
                <a:gd name="connsiteY21" fmla="*/ 285200 h 1161645"/>
                <a:gd name="connsiteX22" fmla="*/ 84096 w 1806884"/>
                <a:gd name="connsiteY22" fmla="*/ 288872 h 1161645"/>
                <a:gd name="connsiteX23" fmla="*/ 113474 w 1806884"/>
                <a:gd name="connsiteY23" fmla="*/ 292544 h 1161645"/>
                <a:gd name="connsiteX24" fmla="*/ 190592 w 1806884"/>
                <a:gd name="connsiteY24" fmla="*/ 296216 h 1161645"/>
                <a:gd name="connsiteX25" fmla="*/ 212626 w 1806884"/>
                <a:gd name="connsiteY25" fmla="*/ 299889 h 1161645"/>
                <a:gd name="connsiteX26" fmla="*/ 249349 w 1806884"/>
                <a:gd name="connsiteY26" fmla="*/ 307233 h 1161645"/>
                <a:gd name="connsiteX27" fmla="*/ 377879 w 1806884"/>
                <a:gd name="connsiteY27" fmla="*/ 310906 h 1161645"/>
                <a:gd name="connsiteX28" fmla="*/ 388896 w 1806884"/>
                <a:gd name="connsiteY28" fmla="*/ 314578 h 1161645"/>
                <a:gd name="connsiteX29" fmla="*/ 410930 w 1806884"/>
                <a:gd name="connsiteY29" fmla="*/ 329267 h 1161645"/>
                <a:gd name="connsiteX30" fmla="*/ 418274 w 1806884"/>
                <a:gd name="connsiteY30" fmla="*/ 340284 h 1161645"/>
                <a:gd name="connsiteX31" fmla="*/ 440308 w 1806884"/>
                <a:gd name="connsiteY31" fmla="*/ 365990 h 1161645"/>
                <a:gd name="connsiteX32" fmla="*/ 443980 w 1806884"/>
                <a:gd name="connsiteY32" fmla="*/ 377007 h 1161645"/>
                <a:gd name="connsiteX33" fmla="*/ 462342 w 1806884"/>
                <a:gd name="connsiteY33" fmla="*/ 402713 h 1161645"/>
                <a:gd name="connsiteX34" fmla="*/ 473358 w 1806884"/>
                <a:gd name="connsiteY34" fmla="*/ 410057 h 1161645"/>
                <a:gd name="connsiteX35" fmla="*/ 488048 w 1806884"/>
                <a:gd name="connsiteY35" fmla="*/ 443108 h 1161645"/>
                <a:gd name="connsiteX36" fmla="*/ 491720 w 1806884"/>
                <a:gd name="connsiteY36" fmla="*/ 454125 h 1161645"/>
                <a:gd name="connsiteX37" fmla="*/ 506409 w 1806884"/>
                <a:gd name="connsiteY37" fmla="*/ 476159 h 1161645"/>
                <a:gd name="connsiteX38" fmla="*/ 524770 w 1806884"/>
                <a:gd name="connsiteY38" fmla="*/ 509209 h 1161645"/>
                <a:gd name="connsiteX39" fmla="*/ 532115 w 1806884"/>
                <a:gd name="connsiteY39" fmla="*/ 520226 h 1161645"/>
                <a:gd name="connsiteX40" fmla="*/ 557821 w 1806884"/>
                <a:gd name="connsiteY40" fmla="*/ 553277 h 1161645"/>
                <a:gd name="connsiteX41" fmla="*/ 565166 w 1806884"/>
                <a:gd name="connsiteY41" fmla="*/ 564294 h 1161645"/>
                <a:gd name="connsiteX42" fmla="*/ 598216 w 1806884"/>
                <a:gd name="connsiteY42" fmla="*/ 582655 h 1161645"/>
                <a:gd name="connsiteX43" fmla="*/ 609233 w 1806884"/>
                <a:gd name="connsiteY43" fmla="*/ 590000 h 1161645"/>
                <a:gd name="connsiteX44" fmla="*/ 741436 w 1806884"/>
                <a:gd name="connsiteY44" fmla="*/ 582655 h 1161645"/>
                <a:gd name="connsiteX45" fmla="*/ 752452 w 1806884"/>
                <a:gd name="connsiteY45" fmla="*/ 578983 h 1161645"/>
                <a:gd name="connsiteX46" fmla="*/ 770814 w 1806884"/>
                <a:gd name="connsiteY46" fmla="*/ 560621 h 1161645"/>
                <a:gd name="connsiteX47" fmla="*/ 792848 w 1806884"/>
                <a:gd name="connsiteY47" fmla="*/ 553277 h 1161645"/>
                <a:gd name="connsiteX48" fmla="*/ 803864 w 1806884"/>
                <a:gd name="connsiteY48" fmla="*/ 549604 h 1161645"/>
                <a:gd name="connsiteX49" fmla="*/ 822226 w 1806884"/>
                <a:gd name="connsiteY49" fmla="*/ 538588 h 1161645"/>
                <a:gd name="connsiteX50" fmla="*/ 858949 w 1806884"/>
                <a:gd name="connsiteY50" fmla="*/ 534915 h 1161645"/>
                <a:gd name="connsiteX51" fmla="*/ 877310 w 1806884"/>
                <a:gd name="connsiteY51" fmla="*/ 538588 h 1161645"/>
                <a:gd name="connsiteX52" fmla="*/ 888327 w 1806884"/>
                <a:gd name="connsiteY52" fmla="*/ 545932 h 1161645"/>
                <a:gd name="connsiteX53" fmla="*/ 921378 w 1806884"/>
                <a:gd name="connsiteY53" fmla="*/ 556949 h 1161645"/>
                <a:gd name="connsiteX54" fmla="*/ 936067 w 1806884"/>
                <a:gd name="connsiteY54" fmla="*/ 567966 h 1161645"/>
                <a:gd name="connsiteX55" fmla="*/ 965445 w 1806884"/>
                <a:gd name="connsiteY55" fmla="*/ 575310 h 1161645"/>
                <a:gd name="connsiteX56" fmla="*/ 983807 w 1806884"/>
                <a:gd name="connsiteY56" fmla="*/ 597344 h 1161645"/>
                <a:gd name="connsiteX57" fmla="*/ 994823 w 1806884"/>
                <a:gd name="connsiteY57" fmla="*/ 601016 h 1161645"/>
                <a:gd name="connsiteX58" fmla="*/ 1020530 w 1806884"/>
                <a:gd name="connsiteY58" fmla="*/ 623050 h 1161645"/>
                <a:gd name="connsiteX59" fmla="*/ 1027874 w 1806884"/>
                <a:gd name="connsiteY59" fmla="*/ 634067 h 1161645"/>
                <a:gd name="connsiteX60" fmla="*/ 1064597 w 1806884"/>
                <a:gd name="connsiteY60" fmla="*/ 678135 h 1161645"/>
                <a:gd name="connsiteX61" fmla="*/ 1079286 w 1806884"/>
                <a:gd name="connsiteY61" fmla="*/ 700168 h 1161645"/>
                <a:gd name="connsiteX62" fmla="*/ 1086631 w 1806884"/>
                <a:gd name="connsiteY62" fmla="*/ 711185 h 1161645"/>
                <a:gd name="connsiteX63" fmla="*/ 1090303 w 1806884"/>
                <a:gd name="connsiteY63" fmla="*/ 722202 h 1161645"/>
                <a:gd name="connsiteX64" fmla="*/ 1104992 w 1806884"/>
                <a:gd name="connsiteY64" fmla="*/ 733219 h 1161645"/>
                <a:gd name="connsiteX65" fmla="*/ 1116009 w 1806884"/>
                <a:gd name="connsiteY65" fmla="*/ 744236 h 1161645"/>
                <a:gd name="connsiteX66" fmla="*/ 1123354 w 1806884"/>
                <a:gd name="connsiteY66" fmla="*/ 755253 h 1161645"/>
                <a:gd name="connsiteX67" fmla="*/ 1152732 w 1806884"/>
                <a:gd name="connsiteY67" fmla="*/ 769942 h 1161645"/>
                <a:gd name="connsiteX68" fmla="*/ 1174766 w 1806884"/>
                <a:gd name="connsiteY68" fmla="*/ 784631 h 1161645"/>
                <a:gd name="connsiteX69" fmla="*/ 1226178 w 1806884"/>
                <a:gd name="connsiteY69" fmla="*/ 795648 h 1161645"/>
                <a:gd name="connsiteX70" fmla="*/ 1240867 w 1806884"/>
                <a:gd name="connsiteY70" fmla="*/ 799320 h 1161645"/>
                <a:gd name="connsiteX71" fmla="*/ 1273917 w 1806884"/>
                <a:gd name="connsiteY71" fmla="*/ 802992 h 1161645"/>
                <a:gd name="connsiteX72" fmla="*/ 1299623 w 1806884"/>
                <a:gd name="connsiteY72" fmla="*/ 810337 h 1161645"/>
                <a:gd name="connsiteX73" fmla="*/ 1314313 w 1806884"/>
                <a:gd name="connsiteY73" fmla="*/ 814009 h 1161645"/>
                <a:gd name="connsiteX74" fmla="*/ 1402448 w 1806884"/>
                <a:gd name="connsiteY74" fmla="*/ 810337 h 1161645"/>
                <a:gd name="connsiteX75" fmla="*/ 1413464 w 1806884"/>
                <a:gd name="connsiteY75" fmla="*/ 799320 h 1161645"/>
                <a:gd name="connsiteX76" fmla="*/ 1420809 w 1806884"/>
                <a:gd name="connsiteY76" fmla="*/ 777286 h 1161645"/>
                <a:gd name="connsiteX77" fmla="*/ 1428154 w 1806884"/>
                <a:gd name="connsiteY77" fmla="*/ 755253 h 1161645"/>
                <a:gd name="connsiteX78" fmla="*/ 1431826 w 1806884"/>
                <a:gd name="connsiteY78" fmla="*/ 744236 h 1161645"/>
                <a:gd name="connsiteX79" fmla="*/ 1442843 w 1806884"/>
                <a:gd name="connsiteY79" fmla="*/ 722202 h 1161645"/>
                <a:gd name="connsiteX80" fmla="*/ 1457532 w 1806884"/>
                <a:gd name="connsiteY80" fmla="*/ 700168 h 1161645"/>
                <a:gd name="connsiteX81" fmla="*/ 1464877 w 1806884"/>
                <a:gd name="connsiteY81" fmla="*/ 689151 h 1161645"/>
                <a:gd name="connsiteX82" fmla="*/ 1483238 w 1806884"/>
                <a:gd name="connsiteY82" fmla="*/ 667118 h 1161645"/>
                <a:gd name="connsiteX83" fmla="*/ 1494255 w 1806884"/>
                <a:gd name="connsiteY83" fmla="*/ 656101 h 1161645"/>
                <a:gd name="connsiteX84" fmla="*/ 1501599 w 1806884"/>
                <a:gd name="connsiteY84" fmla="*/ 645084 h 1161645"/>
                <a:gd name="connsiteX85" fmla="*/ 1512616 w 1806884"/>
                <a:gd name="connsiteY85" fmla="*/ 630395 h 1161645"/>
                <a:gd name="connsiteX86" fmla="*/ 1534650 w 1806884"/>
                <a:gd name="connsiteY86" fmla="*/ 612033 h 1161645"/>
                <a:gd name="connsiteX87" fmla="*/ 1582390 w 1806884"/>
                <a:gd name="connsiteY87" fmla="*/ 615706 h 1161645"/>
                <a:gd name="connsiteX88" fmla="*/ 1593407 w 1806884"/>
                <a:gd name="connsiteY88" fmla="*/ 623050 h 1161645"/>
                <a:gd name="connsiteX89" fmla="*/ 1604423 w 1806884"/>
                <a:gd name="connsiteY89" fmla="*/ 626723 h 1161645"/>
                <a:gd name="connsiteX90" fmla="*/ 1611768 w 1806884"/>
                <a:gd name="connsiteY90" fmla="*/ 637739 h 1161645"/>
                <a:gd name="connsiteX91" fmla="*/ 1622785 w 1806884"/>
                <a:gd name="connsiteY91" fmla="*/ 645084 h 1161645"/>
                <a:gd name="connsiteX92" fmla="*/ 1626457 w 1806884"/>
                <a:gd name="connsiteY92" fmla="*/ 678135 h 1161645"/>
                <a:gd name="connsiteX93" fmla="*/ 1622785 w 1806884"/>
                <a:gd name="connsiteY93" fmla="*/ 722202 h 1161645"/>
                <a:gd name="connsiteX94" fmla="*/ 1619113 w 1806884"/>
                <a:gd name="connsiteY94" fmla="*/ 744236 h 1161645"/>
                <a:gd name="connsiteX95" fmla="*/ 1622785 w 1806884"/>
                <a:gd name="connsiteY95" fmla="*/ 891127 h 1161645"/>
                <a:gd name="connsiteX96" fmla="*/ 1626457 w 1806884"/>
                <a:gd name="connsiteY96" fmla="*/ 902144 h 1161645"/>
                <a:gd name="connsiteX97" fmla="*/ 1630130 w 1806884"/>
                <a:gd name="connsiteY97" fmla="*/ 916833 h 1161645"/>
                <a:gd name="connsiteX98" fmla="*/ 1648491 w 1806884"/>
                <a:gd name="connsiteY98" fmla="*/ 942539 h 1161645"/>
                <a:gd name="connsiteX99" fmla="*/ 1659508 w 1806884"/>
                <a:gd name="connsiteY99" fmla="*/ 964573 h 1161645"/>
                <a:gd name="connsiteX100" fmla="*/ 1663180 w 1806884"/>
                <a:gd name="connsiteY100" fmla="*/ 975590 h 1161645"/>
                <a:gd name="connsiteX101" fmla="*/ 1674197 w 1806884"/>
                <a:gd name="connsiteY101" fmla="*/ 982935 h 1161645"/>
                <a:gd name="connsiteX102" fmla="*/ 1677869 w 1806884"/>
                <a:gd name="connsiteY102" fmla="*/ 993951 h 1161645"/>
                <a:gd name="connsiteX103" fmla="*/ 1806721 w 1806884"/>
                <a:gd name="connsiteY103" fmla="*/ 1160903 h 1161645"/>
                <a:gd name="connsiteX104" fmla="*/ 1799101 w 1806884"/>
                <a:gd name="connsiteY104" fmla="*/ 1141164 h 11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806884" h="1161645">
                  <a:moveTo>
                    <a:pt x="0" y="0"/>
                  </a:moveTo>
                  <a:cubicBezTo>
                    <a:pt x="7345" y="4897"/>
                    <a:pt x="62858" y="20566"/>
                    <a:pt x="82994" y="29930"/>
                  </a:cubicBezTo>
                  <a:cubicBezTo>
                    <a:pt x="103130" y="39294"/>
                    <a:pt x="109504" y="52491"/>
                    <a:pt x="120819" y="56186"/>
                  </a:cubicBezTo>
                  <a:cubicBezTo>
                    <a:pt x="132134" y="59881"/>
                    <a:pt x="145990" y="54189"/>
                    <a:pt x="150886" y="52101"/>
                  </a:cubicBezTo>
                  <a:cubicBezTo>
                    <a:pt x="155782" y="50013"/>
                    <a:pt x="142976" y="32824"/>
                    <a:pt x="150197" y="43655"/>
                  </a:cubicBezTo>
                  <a:cubicBezTo>
                    <a:pt x="155931" y="60858"/>
                    <a:pt x="151421" y="56431"/>
                    <a:pt x="150197" y="61190"/>
                  </a:cubicBezTo>
                  <a:cubicBezTo>
                    <a:pt x="148973" y="65949"/>
                    <a:pt x="145300" y="68535"/>
                    <a:pt x="142852" y="72207"/>
                  </a:cubicBezTo>
                  <a:cubicBezTo>
                    <a:pt x="141628" y="75879"/>
                    <a:pt x="141917" y="80487"/>
                    <a:pt x="139180" y="83224"/>
                  </a:cubicBezTo>
                  <a:cubicBezTo>
                    <a:pt x="136443" y="85961"/>
                    <a:pt x="131918" y="85957"/>
                    <a:pt x="128163" y="86896"/>
                  </a:cubicBezTo>
                  <a:cubicBezTo>
                    <a:pt x="122108" y="88410"/>
                    <a:pt x="115922" y="89344"/>
                    <a:pt x="109802" y="90568"/>
                  </a:cubicBezTo>
                  <a:cubicBezTo>
                    <a:pt x="106130" y="94240"/>
                    <a:pt x="102775" y="98260"/>
                    <a:pt x="98785" y="101585"/>
                  </a:cubicBezTo>
                  <a:cubicBezTo>
                    <a:pt x="95394" y="104411"/>
                    <a:pt x="90594" y="105539"/>
                    <a:pt x="87768" y="108930"/>
                  </a:cubicBezTo>
                  <a:cubicBezTo>
                    <a:pt x="84263" y="113135"/>
                    <a:pt x="83139" y="118866"/>
                    <a:pt x="80423" y="123619"/>
                  </a:cubicBezTo>
                  <a:cubicBezTo>
                    <a:pt x="73605" y="135551"/>
                    <a:pt x="72191" y="135524"/>
                    <a:pt x="62062" y="145653"/>
                  </a:cubicBezTo>
                  <a:cubicBezTo>
                    <a:pt x="59065" y="154645"/>
                    <a:pt x="56719" y="163416"/>
                    <a:pt x="51045" y="171359"/>
                  </a:cubicBezTo>
                  <a:cubicBezTo>
                    <a:pt x="48026" y="175585"/>
                    <a:pt x="43217" y="178277"/>
                    <a:pt x="40028" y="182376"/>
                  </a:cubicBezTo>
                  <a:cubicBezTo>
                    <a:pt x="34609" y="189343"/>
                    <a:pt x="25339" y="204409"/>
                    <a:pt x="25339" y="204409"/>
                  </a:cubicBezTo>
                  <a:cubicBezTo>
                    <a:pt x="26563" y="215426"/>
                    <a:pt x="27189" y="226526"/>
                    <a:pt x="29011" y="237460"/>
                  </a:cubicBezTo>
                  <a:cubicBezTo>
                    <a:pt x="29647" y="241278"/>
                    <a:pt x="30165" y="245538"/>
                    <a:pt x="32684" y="248477"/>
                  </a:cubicBezTo>
                  <a:cubicBezTo>
                    <a:pt x="37785" y="254428"/>
                    <a:pt x="44775" y="258463"/>
                    <a:pt x="51045" y="263166"/>
                  </a:cubicBezTo>
                  <a:cubicBezTo>
                    <a:pt x="54576" y="265814"/>
                    <a:pt x="58390" y="268062"/>
                    <a:pt x="62062" y="270510"/>
                  </a:cubicBezTo>
                  <a:cubicBezTo>
                    <a:pt x="65734" y="275407"/>
                    <a:pt x="68377" y="281282"/>
                    <a:pt x="73079" y="285200"/>
                  </a:cubicBezTo>
                  <a:cubicBezTo>
                    <a:pt x="76053" y="287678"/>
                    <a:pt x="80287" y="288180"/>
                    <a:pt x="84096" y="288872"/>
                  </a:cubicBezTo>
                  <a:cubicBezTo>
                    <a:pt x="93806" y="290637"/>
                    <a:pt x="103629" y="291865"/>
                    <a:pt x="113474" y="292544"/>
                  </a:cubicBezTo>
                  <a:cubicBezTo>
                    <a:pt x="139148" y="294314"/>
                    <a:pt x="164886" y="294992"/>
                    <a:pt x="190592" y="296216"/>
                  </a:cubicBezTo>
                  <a:cubicBezTo>
                    <a:pt x="197937" y="297440"/>
                    <a:pt x="205308" y="298517"/>
                    <a:pt x="212626" y="299889"/>
                  </a:cubicBezTo>
                  <a:cubicBezTo>
                    <a:pt x="224896" y="302190"/>
                    <a:pt x="236893" y="306403"/>
                    <a:pt x="249349" y="307233"/>
                  </a:cubicBezTo>
                  <a:cubicBezTo>
                    <a:pt x="292115" y="310084"/>
                    <a:pt x="335036" y="309682"/>
                    <a:pt x="377879" y="310906"/>
                  </a:cubicBezTo>
                  <a:cubicBezTo>
                    <a:pt x="381551" y="312130"/>
                    <a:pt x="385512" y="312698"/>
                    <a:pt x="388896" y="314578"/>
                  </a:cubicBezTo>
                  <a:cubicBezTo>
                    <a:pt x="396612" y="318865"/>
                    <a:pt x="410930" y="329267"/>
                    <a:pt x="410930" y="329267"/>
                  </a:cubicBezTo>
                  <a:cubicBezTo>
                    <a:pt x="413378" y="332939"/>
                    <a:pt x="415402" y="336933"/>
                    <a:pt x="418274" y="340284"/>
                  </a:cubicBezTo>
                  <a:cubicBezTo>
                    <a:pt x="444994" y="371458"/>
                    <a:pt x="423443" y="340693"/>
                    <a:pt x="440308" y="365990"/>
                  </a:cubicBezTo>
                  <a:cubicBezTo>
                    <a:pt x="441532" y="369662"/>
                    <a:pt x="442249" y="373545"/>
                    <a:pt x="443980" y="377007"/>
                  </a:cubicBezTo>
                  <a:cubicBezTo>
                    <a:pt x="446065" y="381177"/>
                    <a:pt x="460679" y="401050"/>
                    <a:pt x="462342" y="402713"/>
                  </a:cubicBezTo>
                  <a:cubicBezTo>
                    <a:pt x="465463" y="405834"/>
                    <a:pt x="469686" y="407609"/>
                    <a:pt x="473358" y="410057"/>
                  </a:cubicBezTo>
                  <a:cubicBezTo>
                    <a:pt x="484997" y="427515"/>
                    <a:pt x="479308" y="416888"/>
                    <a:pt x="488048" y="443108"/>
                  </a:cubicBezTo>
                  <a:cubicBezTo>
                    <a:pt x="489272" y="446780"/>
                    <a:pt x="489573" y="450904"/>
                    <a:pt x="491720" y="454125"/>
                  </a:cubicBezTo>
                  <a:lnTo>
                    <a:pt x="506409" y="476159"/>
                  </a:lnTo>
                  <a:cubicBezTo>
                    <a:pt x="512872" y="495550"/>
                    <a:pt x="507934" y="483956"/>
                    <a:pt x="524770" y="509209"/>
                  </a:cubicBezTo>
                  <a:lnTo>
                    <a:pt x="532115" y="520226"/>
                  </a:lnTo>
                  <a:cubicBezTo>
                    <a:pt x="542147" y="550326"/>
                    <a:pt x="524796" y="503741"/>
                    <a:pt x="557821" y="553277"/>
                  </a:cubicBezTo>
                  <a:cubicBezTo>
                    <a:pt x="560269" y="556949"/>
                    <a:pt x="561844" y="561388"/>
                    <a:pt x="565166" y="564294"/>
                  </a:cubicBezTo>
                  <a:cubicBezTo>
                    <a:pt x="580708" y="577893"/>
                    <a:pt x="583084" y="577612"/>
                    <a:pt x="598216" y="582655"/>
                  </a:cubicBezTo>
                  <a:cubicBezTo>
                    <a:pt x="601888" y="585103"/>
                    <a:pt x="604821" y="589874"/>
                    <a:pt x="609233" y="590000"/>
                  </a:cubicBezTo>
                  <a:cubicBezTo>
                    <a:pt x="661933" y="591506"/>
                    <a:pt x="697723" y="595144"/>
                    <a:pt x="741436" y="582655"/>
                  </a:cubicBezTo>
                  <a:cubicBezTo>
                    <a:pt x="745158" y="581592"/>
                    <a:pt x="748780" y="580207"/>
                    <a:pt x="752452" y="578983"/>
                  </a:cubicBezTo>
                  <a:cubicBezTo>
                    <a:pt x="759152" y="568933"/>
                    <a:pt x="759218" y="565775"/>
                    <a:pt x="770814" y="560621"/>
                  </a:cubicBezTo>
                  <a:cubicBezTo>
                    <a:pt x="777889" y="557477"/>
                    <a:pt x="785503" y="555725"/>
                    <a:pt x="792848" y="553277"/>
                  </a:cubicBezTo>
                  <a:cubicBezTo>
                    <a:pt x="796520" y="552053"/>
                    <a:pt x="800545" y="551595"/>
                    <a:pt x="803864" y="549604"/>
                  </a:cubicBezTo>
                  <a:cubicBezTo>
                    <a:pt x="809985" y="545932"/>
                    <a:pt x="815329" y="540427"/>
                    <a:pt x="822226" y="538588"/>
                  </a:cubicBezTo>
                  <a:cubicBezTo>
                    <a:pt x="834113" y="535418"/>
                    <a:pt x="846708" y="536139"/>
                    <a:pt x="858949" y="534915"/>
                  </a:cubicBezTo>
                  <a:cubicBezTo>
                    <a:pt x="865069" y="536139"/>
                    <a:pt x="871466" y="536396"/>
                    <a:pt x="877310" y="538588"/>
                  </a:cubicBezTo>
                  <a:cubicBezTo>
                    <a:pt x="881442" y="540138"/>
                    <a:pt x="884379" y="543958"/>
                    <a:pt x="888327" y="545932"/>
                  </a:cubicBezTo>
                  <a:cubicBezTo>
                    <a:pt x="902158" y="552847"/>
                    <a:pt x="907350" y="553442"/>
                    <a:pt x="921378" y="556949"/>
                  </a:cubicBezTo>
                  <a:cubicBezTo>
                    <a:pt x="926274" y="560621"/>
                    <a:pt x="930417" y="565612"/>
                    <a:pt x="936067" y="567966"/>
                  </a:cubicBezTo>
                  <a:cubicBezTo>
                    <a:pt x="945385" y="571848"/>
                    <a:pt x="965445" y="575310"/>
                    <a:pt x="965445" y="575310"/>
                  </a:cubicBezTo>
                  <a:cubicBezTo>
                    <a:pt x="1003556" y="600718"/>
                    <a:pt x="946532" y="560069"/>
                    <a:pt x="983807" y="597344"/>
                  </a:cubicBezTo>
                  <a:cubicBezTo>
                    <a:pt x="986544" y="600081"/>
                    <a:pt x="991151" y="599792"/>
                    <a:pt x="994823" y="601016"/>
                  </a:cubicBezTo>
                  <a:cubicBezTo>
                    <a:pt x="1005630" y="609121"/>
                    <a:pt x="1012005" y="612820"/>
                    <a:pt x="1020530" y="623050"/>
                  </a:cubicBezTo>
                  <a:cubicBezTo>
                    <a:pt x="1023355" y="626441"/>
                    <a:pt x="1024942" y="630768"/>
                    <a:pt x="1027874" y="634067"/>
                  </a:cubicBezTo>
                  <a:cubicBezTo>
                    <a:pt x="1065584" y="676491"/>
                    <a:pt x="1036129" y="635434"/>
                    <a:pt x="1064597" y="678135"/>
                  </a:cubicBezTo>
                  <a:lnTo>
                    <a:pt x="1079286" y="700168"/>
                  </a:lnTo>
                  <a:lnTo>
                    <a:pt x="1086631" y="711185"/>
                  </a:lnTo>
                  <a:cubicBezTo>
                    <a:pt x="1087855" y="714857"/>
                    <a:pt x="1087825" y="719228"/>
                    <a:pt x="1090303" y="722202"/>
                  </a:cubicBezTo>
                  <a:cubicBezTo>
                    <a:pt x="1094221" y="726904"/>
                    <a:pt x="1100345" y="729236"/>
                    <a:pt x="1104992" y="733219"/>
                  </a:cubicBezTo>
                  <a:cubicBezTo>
                    <a:pt x="1108935" y="736599"/>
                    <a:pt x="1112684" y="740246"/>
                    <a:pt x="1116009" y="744236"/>
                  </a:cubicBezTo>
                  <a:cubicBezTo>
                    <a:pt x="1118835" y="747627"/>
                    <a:pt x="1120003" y="752381"/>
                    <a:pt x="1123354" y="755253"/>
                  </a:cubicBezTo>
                  <a:cubicBezTo>
                    <a:pt x="1150718" y="778708"/>
                    <a:pt x="1131861" y="758347"/>
                    <a:pt x="1152732" y="769942"/>
                  </a:cubicBezTo>
                  <a:cubicBezTo>
                    <a:pt x="1160448" y="774229"/>
                    <a:pt x="1166392" y="781839"/>
                    <a:pt x="1174766" y="784631"/>
                  </a:cubicBezTo>
                  <a:cubicBezTo>
                    <a:pt x="1206162" y="795097"/>
                    <a:pt x="1189117" y="791016"/>
                    <a:pt x="1226178" y="795648"/>
                  </a:cubicBezTo>
                  <a:cubicBezTo>
                    <a:pt x="1231074" y="796872"/>
                    <a:pt x="1235879" y="798553"/>
                    <a:pt x="1240867" y="799320"/>
                  </a:cubicBezTo>
                  <a:cubicBezTo>
                    <a:pt x="1251823" y="801005"/>
                    <a:pt x="1263022" y="800949"/>
                    <a:pt x="1273917" y="802992"/>
                  </a:cubicBezTo>
                  <a:cubicBezTo>
                    <a:pt x="1282676" y="804634"/>
                    <a:pt x="1291025" y="807992"/>
                    <a:pt x="1299623" y="810337"/>
                  </a:cubicBezTo>
                  <a:cubicBezTo>
                    <a:pt x="1304492" y="811665"/>
                    <a:pt x="1309416" y="812785"/>
                    <a:pt x="1314313" y="814009"/>
                  </a:cubicBezTo>
                  <a:cubicBezTo>
                    <a:pt x="1343691" y="812785"/>
                    <a:pt x="1373362" y="814646"/>
                    <a:pt x="1402448" y="810337"/>
                  </a:cubicBezTo>
                  <a:cubicBezTo>
                    <a:pt x="1407585" y="809576"/>
                    <a:pt x="1410942" y="803860"/>
                    <a:pt x="1413464" y="799320"/>
                  </a:cubicBezTo>
                  <a:cubicBezTo>
                    <a:pt x="1417224" y="792552"/>
                    <a:pt x="1418361" y="784631"/>
                    <a:pt x="1420809" y="777286"/>
                  </a:cubicBezTo>
                  <a:lnTo>
                    <a:pt x="1428154" y="755253"/>
                  </a:lnTo>
                  <a:cubicBezTo>
                    <a:pt x="1429378" y="751581"/>
                    <a:pt x="1429679" y="747457"/>
                    <a:pt x="1431826" y="744236"/>
                  </a:cubicBezTo>
                  <a:cubicBezTo>
                    <a:pt x="1464437" y="695315"/>
                    <a:pt x="1417496" y="767826"/>
                    <a:pt x="1442843" y="722202"/>
                  </a:cubicBezTo>
                  <a:cubicBezTo>
                    <a:pt x="1447130" y="714486"/>
                    <a:pt x="1452636" y="707513"/>
                    <a:pt x="1457532" y="700168"/>
                  </a:cubicBezTo>
                  <a:cubicBezTo>
                    <a:pt x="1459980" y="696496"/>
                    <a:pt x="1461756" y="692272"/>
                    <a:pt x="1464877" y="689151"/>
                  </a:cubicBezTo>
                  <a:cubicBezTo>
                    <a:pt x="1497060" y="656968"/>
                    <a:pt x="1457675" y="697794"/>
                    <a:pt x="1483238" y="667118"/>
                  </a:cubicBezTo>
                  <a:cubicBezTo>
                    <a:pt x="1486563" y="663128"/>
                    <a:pt x="1490930" y="660091"/>
                    <a:pt x="1494255" y="656101"/>
                  </a:cubicBezTo>
                  <a:cubicBezTo>
                    <a:pt x="1497080" y="652710"/>
                    <a:pt x="1499034" y="648675"/>
                    <a:pt x="1501599" y="645084"/>
                  </a:cubicBezTo>
                  <a:cubicBezTo>
                    <a:pt x="1505156" y="640104"/>
                    <a:pt x="1508633" y="635042"/>
                    <a:pt x="1512616" y="630395"/>
                  </a:cubicBezTo>
                  <a:cubicBezTo>
                    <a:pt x="1522041" y="619399"/>
                    <a:pt x="1523317" y="619589"/>
                    <a:pt x="1534650" y="612033"/>
                  </a:cubicBezTo>
                  <a:cubicBezTo>
                    <a:pt x="1550563" y="613257"/>
                    <a:pt x="1566703" y="612765"/>
                    <a:pt x="1582390" y="615706"/>
                  </a:cubicBezTo>
                  <a:cubicBezTo>
                    <a:pt x="1586728" y="616519"/>
                    <a:pt x="1589460" y="621076"/>
                    <a:pt x="1593407" y="623050"/>
                  </a:cubicBezTo>
                  <a:cubicBezTo>
                    <a:pt x="1596869" y="624781"/>
                    <a:pt x="1600751" y="625499"/>
                    <a:pt x="1604423" y="626723"/>
                  </a:cubicBezTo>
                  <a:cubicBezTo>
                    <a:pt x="1606871" y="630395"/>
                    <a:pt x="1608647" y="634618"/>
                    <a:pt x="1611768" y="637739"/>
                  </a:cubicBezTo>
                  <a:cubicBezTo>
                    <a:pt x="1614889" y="640860"/>
                    <a:pt x="1621277" y="640936"/>
                    <a:pt x="1622785" y="645084"/>
                  </a:cubicBezTo>
                  <a:cubicBezTo>
                    <a:pt x="1626573" y="655501"/>
                    <a:pt x="1625233" y="667118"/>
                    <a:pt x="1626457" y="678135"/>
                  </a:cubicBezTo>
                  <a:cubicBezTo>
                    <a:pt x="1625233" y="692824"/>
                    <a:pt x="1624413" y="707552"/>
                    <a:pt x="1622785" y="722202"/>
                  </a:cubicBezTo>
                  <a:cubicBezTo>
                    <a:pt x="1621963" y="729602"/>
                    <a:pt x="1619113" y="736790"/>
                    <a:pt x="1619113" y="744236"/>
                  </a:cubicBezTo>
                  <a:cubicBezTo>
                    <a:pt x="1619113" y="793215"/>
                    <a:pt x="1620510" y="842201"/>
                    <a:pt x="1622785" y="891127"/>
                  </a:cubicBezTo>
                  <a:cubicBezTo>
                    <a:pt x="1622965" y="894994"/>
                    <a:pt x="1625394" y="898422"/>
                    <a:pt x="1626457" y="902144"/>
                  </a:cubicBezTo>
                  <a:cubicBezTo>
                    <a:pt x="1627844" y="906997"/>
                    <a:pt x="1628680" y="911999"/>
                    <a:pt x="1630130" y="916833"/>
                  </a:cubicBezTo>
                  <a:cubicBezTo>
                    <a:pt x="1637747" y="942222"/>
                    <a:pt x="1630605" y="936578"/>
                    <a:pt x="1648491" y="942539"/>
                  </a:cubicBezTo>
                  <a:cubicBezTo>
                    <a:pt x="1657721" y="970230"/>
                    <a:pt x="1645270" y="936097"/>
                    <a:pt x="1659508" y="964573"/>
                  </a:cubicBezTo>
                  <a:cubicBezTo>
                    <a:pt x="1661239" y="968035"/>
                    <a:pt x="1660762" y="972567"/>
                    <a:pt x="1663180" y="975590"/>
                  </a:cubicBezTo>
                  <a:cubicBezTo>
                    <a:pt x="1665937" y="979037"/>
                    <a:pt x="1670525" y="980487"/>
                    <a:pt x="1674197" y="982935"/>
                  </a:cubicBezTo>
                  <a:cubicBezTo>
                    <a:pt x="1675421" y="986607"/>
                    <a:pt x="1655782" y="964290"/>
                    <a:pt x="1677869" y="993951"/>
                  </a:cubicBezTo>
                  <a:cubicBezTo>
                    <a:pt x="1699956" y="1023612"/>
                    <a:pt x="1802715" y="1144879"/>
                    <a:pt x="1806721" y="1160903"/>
                  </a:cubicBezTo>
                  <a:cubicBezTo>
                    <a:pt x="1808205" y="1166841"/>
                    <a:pt x="1799101" y="1135044"/>
                    <a:pt x="1799101" y="1141164"/>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912BB75-E9CD-4EA9-8E2A-F10F046E71CB}"/>
                </a:ext>
              </a:extLst>
            </p:cNvPr>
            <p:cNvSpPr/>
            <p:nvPr/>
          </p:nvSpPr>
          <p:spPr bwMode="gray">
            <a:xfrm>
              <a:off x="7990802" y="4255506"/>
              <a:ext cx="2060909" cy="1371600"/>
            </a:xfrm>
            <a:custGeom>
              <a:avLst/>
              <a:gdLst>
                <a:gd name="connsiteX0" fmla="*/ 0 w 2060909"/>
                <a:gd name="connsiteY0" fmla="*/ 0 h 1371600"/>
                <a:gd name="connsiteX1" fmla="*/ 15875 w 2060909"/>
                <a:gd name="connsiteY1" fmla="*/ 9525 h 1371600"/>
                <a:gd name="connsiteX2" fmla="*/ 34925 w 2060909"/>
                <a:gd name="connsiteY2" fmla="*/ 25400 h 1371600"/>
                <a:gd name="connsiteX3" fmla="*/ 44450 w 2060909"/>
                <a:gd name="connsiteY3" fmla="*/ 28575 h 1371600"/>
                <a:gd name="connsiteX4" fmla="*/ 53975 w 2060909"/>
                <a:gd name="connsiteY4" fmla="*/ 34925 h 1371600"/>
                <a:gd name="connsiteX5" fmla="*/ 63500 w 2060909"/>
                <a:gd name="connsiteY5" fmla="*/ 38100 h 1371600"/>
                <a:gd name="connsiteX6" fmla="*/ 85725 w 2060909"/>
                <a:gd name="connsiteY6" fmla="*/ 47625 h 1371600"/>
                <a:gd name="connsiteX7" fmla="*/ 104775 w 2060909"/>
                <a:gd name="connsiteY7" fmla="*/ 79375 h 1371600"/>
                <a:gd name="connsiteX8" fmla="*/ 107950 w 2060909"/>
                <a:gd name="connsiteY8" fmla="*/ 92075 h 1371600"/>
                <a:gd name="connsiteX9" fmla="*/ 104775 w 2060909"/>
                <a:gd name="connsiteY9" fmla="*/ 155575 h 1371600"/>
                <a:gd name="connsiteX10" fmla="*/ 92075 w 2060909"/>
                <a:gd name="connsiteY10" fmla="*/ 174625 h 1371600"/>
                <a:gd name="connsiteX11" fmla="*/ 95250 w 2060909"/>
                <a:gd name="connsiteY11" fmla="*/ 209550 h 1371600"/>
                <a:gd name="connsiteX12" fmla="*/ 104775 w 2060909"/>
                <a:gd name="connsiteY12" fmla="*/ 215900 h 1371600"/>
                <a:gd name="connsiteX13" fmla="*/ 117475 w 2060909"/>
                <a:gd name="connsiteY13" fmla="*/ 234950 h 1371600"/>
                <a:gd name="connsiteX14" fmla="*/ 130175 w 2060909"/>
                <a:gd name="connsiteY14" fmla="*/ 260350 h 1371600"/>
                <a:gd name="connsiteX15" fmla="*/ 139700 w 2060909"/>
                <a:gd name="connsiteY15" fmla="*/ 279400 h 1371600"/>
                <a:gd name="connsiteX16" fmla="*/ 142875 w 2060909"/>
                <a:gd name="connsiteY16" fmla="*/ 295275 h 1371600"/>
                <a:gd name="connsiteX17" fmla="*/ 146050 w 2060909"/>
                <a:gd name="connsiteY17" fmla="*/ 307975 h 1371600"/>
                <a:gd name="connsiteX18" fmla="*/ 152400 w 2060909"/>
                <a:gd name="connsiteY18" fmla="*/ 349250 h 1371600"/>
                <a:gd name="connsiteX19" fmla="*/ 158750 w 2060909"/>
                <a:gd name="connsiteY19" fmla="*/ 358775 h 1371600"/>
                <a:gd name="connsiteX20" fmla="*/ 168275 w 2060909"/>
                <a:gd name="connsiteY20" fmla="*/ 377825 h 1371600"/>
                <a:gd name="connsiteX21" fmla="*/ 177800 w 2060909"/>
                <a:gd name="connsiteY21" fmla="*/ 384175 h 1371600"/>
                <a:gd name="connsiteX22" fmla="*/ 215900 w 2060909"/>
                <a:gd name="connsiteY22" fmla="*/ 381000 h 1371600"/>
                <a:gd name="connsiteX23" fmla="*/ 228600 w 2060909"/>
                <a:gd name="connsiteY23" fmla="*/ 374650 h 1371600"/>
                <a:gd name="connsiteX24" fmla="*/ 241300 w 2060909"/>
                <a:gd name="connsiteY24" fmla="*/ 371475 h 1371600"/>
                <a:gd name="connsiteX25" fmla="*/ 250825 w 2060909"/>
                <a:gd name="connsiteY25" fmla="*/ 365125 h 1371600"/>
                <a:gd name="connsiteX26" fmla="*/ 260350 w 2060909"/>
                <a:gd name="connsiteY26" fmla="*/ 361950 h 1371600"/>
                <a:gd name="connsiteX27" fmla="*/ 276225 w 2060909"/>
                <a:gd name="connsiteY27" fmla="*/ 355600 h 1371600"/>
                <a:gd name="connsiteX28" fmla="*/ 301625 w 2060909"/>
                <a:gd name="connsiteY28" fmla="*/ 349250 h 1371600"/>
                <a:gd name="connsiteX29" fmla="*/ 330200 w 2060909"/>
                <a:gd name="connsiteY29" fmla="*/ 327025 h 1371600"/>
                <a:gd name="connsiteX30" fmla="*/ 339725 w 2060909"/>
                <a:gd name="connsiteY30" fmla="*/ 323850 h 1371600"/>
                <a:gd name="connsiteX31" fmla="*/ 377825 w 2060909"/>
                <a:gd name="connsiteY31" fmla="*/ 307975 h 1371600"/>
                <a:gd name="connsiteX32" fmla="*/ 393700 w 2060909"/>
                <a:gd name="connsiteY32" fmla="*/ 301625 h 1371600"/>
                <a:gd name="connsiteX33" fmla="*/ 403225 w 2060909"/>
                <a:gd name="connsiteY33" fmla="*/ 298450 h 1371600"/>
                <a:gd name="connsiteX34" fmla="*/ 441325 w 2060909"/>
                <a:gd name="connsiteY34" fmla="*/ 301625 h 1371600"/>
                <a:gd name="connsiteX35" fmla="*/ 501650 w 2060909"/>
                <a:gd name="connsiteY35" fmla="*/ 317500 h 1371600"/>
                <a:gd name="connsiteX36" fmla="*/ 530225 w 2060909"/>
                <a:gd name="connsiteY36" fmla="*/ 349250 h 1371600"/>
                <a:gd name="connsiteX37" fmla="*/ 558800 w 2060909"/>
                <a:gd name="connsiteY37" fmla="*/ 371475 h 1371600"/>
                <a:gd name="connsiteX38" fmla="*/ 574675 w 2060909"/>
                <a:gd name="connsiteY38" fmla="*/ 381000 h 1371600"/>
                <a:gd name="connsiteX39" fmla="*/ 587375 w 2060909"/>
                <a:gd name="connsiteY39" fmla="*/ 384175 h 1371600"/>
                <a:gd name="connsiteX40" fmla="*/ 596900 w 2060909"/>
                <a:gd name="connsiteY40" fmla="*/ 390525 h 1371600"/>
                <a:gd name="connsiteX41" fmla="*/ 663575 w 2060909"/>
                <a:gd name="connsiteY41" fmla="*/ 400050 h 1371600"/>
                <a:gd name="connsiteX42" fmla="*/ 720725 w 2060909"/>
                <a:gd name="connsiteY42" fmla="*/ 400050 h 1371600"/>
                <a:gd name="connsiteX43" fmla="*/ 730250 w 2060909"/>
                <a:gd name="connsiteY43" fmla="*/ 393700 h 1371600"/>
                <a:gd name="connsiteX44" fmla="*/ 749300 w 2060909"/>
                <a:gd name="connsiteY44" fmla="*/ 387350 h 1371600"/>
                <a:gd name="connsiteX45" fmla="*/ 758825 w 2060909"/>
                <a:gd name="connsiteY45" fmla="*/ 384175 h 1371600"/>
                <a:gd name="connsiteX46" fmla="*/ 815975 w 2060909"/>
                <a:gd name="connsiteY46" fmla="*/ 377825 h 1371600"/>
                <a:gd name="connsiteX47" fmla="*/ 835025 w 2060909"/>
                <a:gd name="connsiteY47" fmla="*/ 371475 h 1371600"/>
                <a:gd name="connsiteX48" fmla="*/ 844550 w 2060909"/>
                <a:gd name="connsiteY48" fmla="*/ 365125 h 1371600"/>
                <a:gd name="connsiteX49" fmla="*/ 873125 w 2060909"/>
                <a:gd name="connsiteY49" fmla="*/ 355600 h 1371600"/>
                <a:gd name="connsiteX50" fmla="*/ 882650 w 2060909"/>
                <a:gd name="connsiteY50" fmla="*/ 352425 h 1371600"/>
                <a:gd name="connsiteX51" fmla="*/ 892175 w 2060909"/>
                <a:gd name="connsiteY51" fmla="*/ 346075 h 1371600"/>
                <a:gd name="connsiteX52" fmla="*/ 917575 w 2060909"/>
                <a:gd name="connsiteY52" fmla="*/ 336550 h 1371600"/>
                <a:gd name="connsiteX53" fmla="*/ 936625 w 2060909"/>
                <a:gd name="connsiteY53" fmla="*/ 330200 h 1371600"/>
                <a:gd name="connsiteX54" fmla="*/ 968375 w 2060909"/>
                <a:gd name="connsiteY54" fmla="*/ 342900 h 1371600"/>
                <a:gd name="connsiteX55" fmla="*/ 981075 w 2060909"/>
                <a:gd name="connsiteY55" fmla="*/ 346075 h 1371600"/>
                <a:gd name="connsiteX56" fmla="*/ 993775 w 2060909"/>
                <a:gd name="connsiteY56" fmla="*/ 352425 h 1371600"/>
                <a:gd name="connsiteX57" fmla="*/ 1028700 w 2060909"/>
                <a:gd name="connsiteY57" fmla="*/ 355600 h 1371600"/>
                <a:gd name="connsiteX58" fmla="*/ 1044575 w 2060909"/>
                <a:gd name="connsiteY58" fmla="*/ 352425 h 1371600"/>
                <a:gd name="connsiteX59" fmla="*/ 1054100 w 2060909"/>
                <a:gd name="connsiteY59" fmla="*/ 346075 h 1371600"/>
                <a:gd name="connsiteX60" fmla="*/ 1076325 w 2060909"/>
                <a:gd name="connsiteY60" fmla="*/ 336550 h 1371600"/>
                <a:gd name="connsiteX61" fmla="*/ 1098550 w 2060909"/>
                <a:gd name="connsiteY61" fmla="*/ 333375 h 1371600"/>
                <a:gd name="connsiteX62" fmla="*/ 1117600 w 2060909"/>
                <a:gd name="connsiteY62" fmla="*/ 320675 h 1371600"/>
                <a:gd name="connsiteX63" fmla="*/ 1127125 w 2060909"/>
                <a:gd name="connsiteY63" fmla="*/ 317500 h 1371600"/>
                <a:gd name="connsiteX64" fmla="*/ 1146175 w 2060909"/>
                <a:gd name="connsiteY64" fmla="*/ 301625 h 1371600"/>
                <a:gd name="connsiteX65" fmla="*/ 1155700 w 2060909"/>
                <a:gd name="connsiteY65" fmla="*/ 295275 h 1371600"/>
                <a:gd name="connsiteX66" fmla="*/ 1184275 w 2060909"/>
                <a:gd name="connsiteY66" fmla="*/ 273050 h 1371600"/>
                <a:gd name="connsiteX67" fmla="*/ 1203325 w 2060909"/>
                <a:gd name="connsiteY67" fmla="*/ 266700 h 1371600"/>
                <a:gd name="connsiteX68" fmla="*/ 1228725 w 2060909"/>
                <a:gd name="connsiteY68" fmla="*/ 260350 h 1371600"/>
                <a:gd name="connsiteX69" fmla="*/ 1250950 w 2060909"/>
                <a:gd name="connsiteY69" fmla="*/ 273050 h 1371600"/>
                <a:gd name="connsiteX70" fmla="*/ 1266825 w 2060909"/>
                <a:gd name="connsiteY70" fmla="*/ 279400 h 1371600"/>
                <a:gd name="connsiteX71" fmla="*/ 1285875 w 2060909"/>
                <a:gd name="connsiteY71" fmla="*/ 292100 h 1371600"/>
                <a:gd name="connsiteX72" fmla="*/ 1301750 w 2060909"/>
                <a:gd name="connsiteY72" fmla="*/ 307975 h 1371600"/>
                <a:gd name="connsiteX73" fmla="*/ 1320800 w 2060909"/>
                <a:gd name="connsiteY73" fmla="*/ 327025 h 1371600"/>
                <a:gd name="connsiteX74" fmla="*/ 1343025 w 2060909"/>
                <a:gd name="connsiteY74" fmla="*/ 342900 h 1371600"/>
                <a:gd name="connsiteX75" fmla="*/ 1362075 w 2060909"/>
                <a:gd name="connsiteY75" fmla="*/ 355600 h 1371600"/>
                <a:gd name="connsiteX76" fmla="*/ 1381125 w 2060909"/>
                <a:gd name="connsiteY76" fmla="*/ 365125 h 1371600"/>
                <a:gd name="connsiteX77" fmla="*/ 1438275 w 2060909"/>
                <a:gd name="connsiteY77" fmla="*/ 371475 h 1371600"/>
                <a:gd name="connsiteX78" fmla="*/ 1463675 w 2060909"/>
                <a:gd name="connsiteY78" fmla="*/ 381000 h 1371600"/>
                <a:gd name="connsiteX79" fmla="*/ 1489075 w 2060909"/>
                <a:gd name="connsiteY79" fmla="*/ 390525 h 1371600"/>
                <a:gd name="connsiteX80" fmla="*/ 1501775 w 2060909"/>
                <a:gd name="connsiteY80" fmla="*/ 409575 h 1371600"/>
                <a:gd name="connsiteX81" fmla="*/ 1520825 w 2060909"/>
                <a:gd name="connsiteY81" fmla="*/ 444500 h 1371600"/>
                <a:gd name="connsiteX82" fmla="*/ 1555750 w 2060909"/>
                <a:gd name="connsiteY82" fmla="*/ 479425 h 1371600"/>
                <a:gd name="connsiteX83" fmla="*/ 1565275 w 2060909"/>
                <a:gd name="connsiteY83" fmla="*/ 488950 h 1371600"/>
                <a:gd name="connsiteX84" fmla="*/ 1574800 w 2060909"/>
                <a:gd name="connsiteY84" fmla="*/ 495300 h 1371600"/>
                <a:gd name="connsiteX85" fmla="*/ 1593850 w 2060909"/>
                <a:gd name="connsiteY85" fmla="*/ 511175 h 1371600"/>
                <a:gd name="connsiteX86" fmla="*/ 1606550 w 2060909"/>
                <a:gd name="connsiteY86" fmla="*/ 514350 h 1371600"/>
                <a:gd name="connsiteX87" fmla="*/ 1619250 w 2060909"/>
                <a:gd name="connsiteY87" fmla="*/ 520700 h 1371600"/>
                <a:gd name="connsiteX88" fmla="*/ 1638300 w 2060909"/>
                <a:gd name="connsiteY88" fmla="*/ 530225 h 1371600"/>
                <a:gd name="connsiteX89" fmla="*/ 1730375 w 2060909"/>
                <a:gd name="connsiteY89" fmla="*/ 533400 h 1371600"/>
                <a:gd name="connsiteX90" fmla="*/ 1774825 w 2060909"/>
                <a:gd name="connsiteY90" fmla="*/ 546100 h 1371600"/>
                <a:gd name="connsiteX91" fmla="*/ 1787525 w 2060909"/>
                <a:gd name="connsiteY91" fmla="*/ 552450 h 1371600"/>
                <a:gd name="connsiteX92" fmla="*/ 1816100 w 2060909"/>
                <a:gd name="connsiteY92" fmla="*/ 558800 h 1371600"/>
                <a:gd name="connsiteX93" fmla="*/ 1828800 w 2060909"/>
                <a:gd name="connsiteY93" fmla="*/ 565150 h 1371600"/>
                <a:gd name="connsiteX94" fmla="*/ 1841500 w 2060909"/>
                <a:gd name="connsiteY94" fmla="*/ 568325 h 1371600"/>
                <a:gd name="connsiteX95" fmla="*/ 1892300 w 2060909"/>
                <a:gd name="connsiteY95" fmla="*/ 584200 h 1371600"/>
                <a:gd name="connsiteX96" fmla="*/ 1974850 w 2060909"/>
                <a:gd name="connsiteY96" fmla="*/ 590550 h 1371600"/>
                <a:gd name="connsiteX97" fmla="*/ 1987550 w 2060909"/>
                <a:gd name="connsiteY97" fmla="*/ 596900 h 1371600"/>
                <a:gd name="connsiteX98" fmla="*/ 1997075 w 2060909"/>
                <a:gd name="connsiteY98" fmla="*/ 600075 h 1371600"/>
                <a:gd name="connsiteX99" fmla="*/ 2006600 w 2060909"/>
                <a:gd name="connsiteY99" fmla="*/ 612775 h 1371600"/>
                <a:gd name="connsiteX100" fmla="*/ 2025650 w 2060909"/>
                <a:gd name="connsiteY100" fmla="*/ 622300 h 1371600"/>
                <a:gd name="connsiteX101" fmla="*/ 2035175 w 2060909"/>
                <a:gd name="connsiteY101" fmla="*/ 631825 h 1371600"/>
                <a:gd name="connsiteX102" fmla="*/ 2041525 w 2060909"/>
                <a:gd name="connsiteY102" fmla="*/ 641350 h 1371600"/>
                <a:gd name="connsiteX103" fmla="*/ 2051050 w 2060909"/>
                <a:gd name="connsiteY103" fmla="*/ 644525 h 1371600"/>
                <a:gd name="connsiteX104" fmla="*/ 2060575 w 2060909"/>
                <a:gd name="connsiteY104" fmla="*/ 663575 h 1371600"/>
                <a:gd name="connsiteX105" fmla="*/ 2057400 w 2060909"/>
                <a:gd name="connsiteY105" fmla="*/ 711200 h 1371600"/>
                <a:gd name="connsiteX106" fmla="*/ 2038350 w 2060909"/>
                <a:gd name="connsiteY106" fmla="*/ 730250 h 1371600"/>
                <a:gd name="connsiteX107" fmla="*/ 2028825 w 2060909"/>
                <a:gd name="connsiteY107" fmla="*/ 736600 h 1371600"/>
                <a:gd name="connsiteX108" fmla="*/ 1955800 w 2060909"/>
                <a:gd name="connsiteY108" fmla="*/ 739775 h 1371600"/>
                <a:gd name="connsiteX109" fmla="*/ 1946275 w 2060909"/>
                <a:gd name="connsiteY109" fmla="*/ 742950 h 1371600"/>
                <a:gd name="connsiteX110" fmla="*/ 1879600 w 2060909"/>
                <a:gd name="connsiteY110" fmla="*/ 746125 h 1371600"/>
                <a:gd name="connsiteX111" fmla="*/ 1876425 w 2060909"/>
                <a:gd name="connsiteY111" fmla="*/ 755650 h 1371600"/>
                <a:gd name="connsiteX112" fmla="*/ 1870075 w 2060909"/>
                <a:gd name="connsiteY112" fmla="*/ 765175 h 1371600"/>
                <a:gd name="connsiteX113" fmla="*/ 1866900 w 2060909"/>
                <a:gd name="connsiteY113" fmla="*/ 777875 h 1371600"/>
                <a:gd name="connsiteX114" fmla="*/ 1857375 w 2060909"/>
                <a:gd name="connsiteY114" fmla="*/ 787400 h 1371600"/>
                <a:gd name="connsiteX115" fmla="*/ 1851025 w 2060909"/>
                <a:gd name="connsiteY115" fmla="*/ 796925 h 1371600"/>
                <a:gd name="connsiteX116" fmla="*/ 1844675 w 2060909"/>
                <a:gd name="connsiteY116" fmla="*/ 819150 h 1371600"/>
                <a:gd name="connsiteX117" fmla="*/ 1838325 w 2060909"/>
                <a:gd name="connsiteY117" fmla="*/ 835025 h 1371600"/>
                <a:gd name="connsiteX118" fmla="*/ 1831975 w 2060909"/>
                <a:gd name="connsiteY118" fmla="*/ 844550 h 1371600"/>
                <a:gd name="connsiteX119" fmla="*/ 1822450 w 2060909"/>
                <a:gd name="connsiteY119" fmla="*/ 876300 h 1371600"/>
                <a:gd name="connsiteX120" fmla="*/ 1816100 w 2060909"/>
                <a:gd name="connsiteY120" fmla="*/ 908050 h 1371600"/>
                <a:gd name="connsiteX121" fmla="*/ 1809750 w 2060909"/>
                <a:gd name="connsiteY121" fmla="*/ 920750 h 1371600"/>
                <a:gd name="connsiteX122" fmla="*/ 1812925 w 2060909"/>
                <a:gd name="connsiteY122" fmla="*/ 981075 h 1371600"/>
                <a:gd name="connsiteX123" fmla="*/ 1816100 w 2060909"/>
                <a:gd name="connsiteY123" fmla="*/ 990600 h 1371600"/>
                <a:gd name="connsiteX124" fmla="*/ 1825625 w 2060909"/>
                <a:gd name="connsiteY124" fmla="*/ 1000125 h 1371600"/>
                <a:gd name="connsiteX125" fmla="*/ 1828800 w 2060909"/>
                <a:gd name="connsiteY125" fmla="*/ 1012825 h 1371600"/>
                <a:gd name="connsiteX126" fmla="*/ 1822450 w 2060909"/>
                <a:gd name="connsiteY126" fmla="*/ 1098550 h 1371600"/>
                <a:gd name="connsiteX127" fmla="*/ 1819275 w 2060909"/>
                <a:gd name="connsiteY127" fmla="*/ 1127125 h 1371600"/>
                <a:gd name="connsiteX128" fmla="*/ 1812925 w 2060909"/>
                <a:gd name="connsiteY128" fmla="*/ 1146175 h 1371600"/>
                <a:gd name="connsiteX129" fmla="*/ 1806575 w 2060909"/>
                <a:gd name="connsiteY129" fmla="*/ 1238250 h 1371600"/>
                <a:gd name="connsiteX130" fmla="*/ 1803400 w 2060909"/>
                <a:gd name="connsiteY130" fmla="*/ 1260475 h 1371600"/>
                <a:gd name="connsiteX131" fmla="*/ 1790700 w 2060909"/>
                <a:gd name="connsiteY131" fmla="*/ 1289050 h 1371600"/>
                <a:gd name="connsiteX132" fmla="*/ 1762125 w 2060909"/>
                <a:gd name="connsiteY132" fmla="*/ 1314450 h 1371600"/>
                <a:gd name="connsiteX133" fmla="*/ 1743075 w 2060909"/>
                <a:gd name="connsiteY133" fmla="*/ 1333500 h 1371600"/>
                <a:gd name="connsiteX134" fmla="*/ 1711325 w 2060909"/>
                <a:gd name="connsiteY134" fmla="*/ 1349375 h 1371600"/>
                <a:gd name="connsiteX135" fmla="*/ 1587500 w 2060909"/>
                <a:gd name="connsiteY135" fmla="*/ 1358900 h 1371600"/>
                <a:gd name="connsiteX136" fmla="*/ 1524000 w 2060909"/>
                <a:gd name="connsiteY136" fmla="*/ 1355725 h 1371600"/>
                <a:gd name="connsiteX137" fmla="*/ 1489075 w 2060909"/>
                <a:gd name="connsiteY137" fmla="*/ 1349375 h 1371600"/>
                <a:gd name="connsiteX138" fmla="*/ 1470025 w 2060909"/>
                <a:gd name="connsiteY138" fmla="*/ 1343025 h 1371600"/>
                <a:gd name="connsiteX139" fmla="*/ 1457325 w 2060909"/>
                <a:gd name="connsiteY139" fmla="*/ 1339850 h 1371600"/>
                <a:gd name="connsiteX140" fmla="*/ 1447800 w 2060909"/>
                <a:gd name="connsiteY140" fmla="*/ 1333500 h 1371600"/>
                <a:gd name="connsiteX141" fmla="*/ 1428750 w 2060909"/>
                <a:gd name="connsiteY141" fmla="*/ 1314450 h 1371600"/>
                <a:gd name="connsiteX142" fmla="*/ 1419225 w 2060909"/>
                <a:gd name="connsiteY142" fmla="*/ 1311275 h 1371600"/>
                <a:gd name="connsiteX143" fmla="*/ 1409700 w 2060909"/>
                <a:gd name="connsiteY143" fmla="*/ 1301750 h 1371600"/>
                <a:gd name="connsiteX144" fmla="*/ 1365250 w 2060909"/>
                <a:gd name="connsiteY144" fmla="*/ 1285875 h 1371600"/>
                <a:gd name="connsiteX145" fmla="*/ 1343025 w 2060909"/>
                <a:gd name="connsiteY145" fmla="*/ 1279525 h 1371600"/>
                <a:gd name="connsiteX146" fmla="*/ 1289050 w 2060909"/>
                <a:gd name="connsiteY146" fmla="*/ 1285875 h 1371600"/>
                <a:gd name="connsiteX147" fmla="*/ 1279525 w 2060909"/>
                <a:gd name="connsiteY147" fmla="*/ 1295400 h 1371600"/>
                <a:gd name="connsiteX148" fmla="*/ 1260475 w 2060909"/>
                <a:gd name="connsiteY148" fmla="*/ 1301750 h 1371600"/>
                <a:gd name="connsiteX149" fmla="*/ 1235075 w 2060909"/>
                <a:gd name="connsiteY149" fmla="*/ 1311275 h 1371600"/>
                <a:gd name="connsiteX150" fmla="*/ 1225550 w 2060909"/>
                <a:gd name="connsiteY150" fmla="*/ 1314450 h 1371600"/>
                <a:gd name="connsiteX151" fmla="*/ 1200150 w 2060909"/>
                <a:gd name="connsiteY151" fmla="*/ 1320800 h 1371600"/>
                <a:gd name="connsiteX152" fmla="*/ 1177925 w 2060909"/>
                <a:gd name="connsiteY152" fmla="*/ 1333500 h 1371600"/>
                <a:gd name="connsiteX153" fmla="*/ 1168400 w 2060909"/>
                <a:gd name="connsiteY153" fmla="*/ 1339850 h 1371600"/>
                <a:gd name="connsiteX154" fmla="*/ 1149350 w 2060909"/>
                <a:gd name="connsiteY154" fmla="*/ 1346200 h 1371600"/>
                <a:gd name="connsiteX155" fmla="*/ 1139825 w 2060909"/>
                <a:gd name="connsiteY155" fmla="*/ 1349375 h 1371600"/>
                <a:gd name="connsiteX156" fmla="*/ 1130300 w 2060909"/>
                <a:gd name="connsiteY156" fmla="*/ 1352550 h 1371600"/>
                <a:gd name="connsiteX157" fmla="*/ 1117600 w 2060909"/>
                <a:gd name="connsiteY157" fmla="*/ 1355725 h 1371600"/>
                <a:gd name="connsiteX158" fmla="*/ 1095375 w 2060909"/>
                <a:gd name="connsiteY158" fmla="*/ 1368425 h 1371600"/>
                <a:gd name="connsiteX159" fmla="*/ 1073150 w 2060909"/>
                <a:gd name="connsiteY159" fmla="*/ 1371600 h 1371600"/>
                <a:gd name="connsiteX160" fmla="*/ 971550 w 2060909"/>
                <a:gd name="connsiteY160" fmla="*/ 1368425 h 1371600"/>
                <a:gd name="connsiteX161" fmla="*/ 962025 w 2060909"/>
                <a:gd name="connsiteY161" fmla="*/ 1362075 h 1371600"/>
                <a:gd name="connsiteX162" fmla="*/ 946150 w 2060909"/>
                <a:gd name="connsiteY162" fmla="*/ 1358900 h 1371600"/>
                <a:gd name="connsiteX163" fmla="*/ 927100 w 2060909"/>
                <a:gd name="connsiteY163" fmla="*/ 1339850 h 1371600"/>
                <a:gd name="connsiteX164" fmla="*/ 917575 w 2060909"/>
                <a:gd name="connsiteY164" fmla="*/ 1330325 h 1371600"/>
                <a:gd name="connsiteX165" fmla="*/ 901700 w 2060909"/>
                <a:gd name="connsiteY165" fmla="*/ 1314450 h 1371600"/>
                <a:gd name="connsiteX166" fmla="*/ 873125 w 2060909"/>
                <a:gd name="connsiteY166" fmla="*/ 1282700 h 1371600"/>
                <a:gd name="connsiteX167" fmla="*/ 863600 w 2060909"/>
                <a:gd name="connsiteY167" fmla="*/ 1276350 h 1371600"/>
                <a:gd name="connsiteX168" fmla="*/ 854075 w 2060909"/>
                <a:gd name="connsiteY168" fmla="*/ 1273175 h 1371600"/>
                <a:gd name="connsiteX169" fmla="*/ 835025 w 2060909"/>
                <a:gd name="connsiteY169" fmla="*/ 1260475 h 1371600"/>
                <a:gd name="connsiteX170" fmla="*/ 765175 w 2060909"/>
                <a:gd name="connsiteY170" fmla="*/ 1263650 h 1371600"/>
                <a:gd name="connsiteX171" fmla="*/ 742950 w 2060909"/>
                <a:gd name="connsiteY171" fmla="*/ 1270000 h 1371600"/>
                <a:gd name="connsiteX172" fmla="*/ 733425 w 2060909"/>
                <a:gd name="connsiteY172" fmla="*/ 1276350 h 1371600"/>
                <a:gd name="connsiteX173" fmla="*/ 704850 w 2060909"/>
                <a:gd name="connsiteY173" fmla="*/ 1292225 h 1371600"/>
                <a:gd name="connsiteX174" fmla="*/ 692150 w 2060909"/>
                <a:gd name="connsiteY174" fmla="*/ 1301750 h 1371600"/>
                <a:gd name="connsiteX175" fmla="*/ 679450 w 2060909"/>
                <a:gd name="connsiteY175" fmla="*/ 1304925 h 1371600"/>
                <a:gd name="connsiteX176" fmla="*/ 650875 w 2060909"/>
                <a:gd name="connsiteY176" fmla="*/ 1314450 h 1371600"/>
                <a:gd name="connsiteX177" fmla="*/ 641350 w 2060909"/>
                <a:gd name="connsiteY177" fmla="*/ 1317625 h 1371600"/>
                <a:gd name="connsiteX178" fmla="*/ 631825 w 2060909"/>
                <a:gd name="connsiteY178" fmla="*/ 1323975 h 1371600"/>
                <a:gd name="connsiteX179" fmla="*/ 612775 w 2060909"/>
                <a:gd name="connsiteY179" fmla="*/ 1330325 h 1371600"/>
                <a:gd name="connsiteX180" fmla="*/ 549275 w 2060909"/>
                <a:gd name="connsiteY180" fmla="*/ 1327150 h 1371600"/>
                <a:gd name="connsiteX181" fmla="*/ 539750 w 2060909"/>
                <a:gd name="connsiteY181" fmla="*/ 1320800 h 1371600"/>
                <a:gd name="connsiteX182" fmla="*/ 520700 w 2060909"/>
                <a:gd name="connsiteY182" fmla="*/ 1314450 h 1371600"/>
                <a:gd name="connsiteX183" fmla="*/ 482600 w 2060909"/>
                <a:gd name="connsiteY183" fmla="*/ 1298575 h 1371600"/>
                <a:gd name="connsiteX184" fmla="*/ 365125 w 2060909"/>
                <a:gd name="connsiteY184" fmla="*/ 1285875 h 1371600"/>
                <a:gd name="connsiteX185" fmla="*/ 355600 w 2060909"/>
                <a:gd name="connsiteY185" fmla="*/ 1282700 h 1371600"/>
                <a:gd name="connsiteX186" fmla="*/ 336550 w 2060909"/>
                <a:gd name="connsiteY186" fmla="*/ 1273175 h 1371600"/>
                <a:gd name="connsiteX187" fmla="*/ 311150 w 2060909"/>
                <a:gd name="connsiteY187" fmla="*/ 1276350 h 1371600"/>
                <a:gd name="connsiteX188" fmla="*/ 298450 w 2060909"/>
                <a:gd name="connsiteY188" fmla="*/ 1285875 h 1371600"/>
                <a:gd name="connsiteX189" fmla="*/ 288925 w 2060909"/>
                <a:gd name="connsiteY189" fmla="*/ 1292225 h 1371600"/>
                <a:gd name="connsiteX190" fmla="*/ 260350 w 2060909"/>
                <a:gd name="connsiteY190" fmla="*/ 1301750 h 1371600"/>
                <a:gd name="connsiteX191" fmla="*/ 247650 w 2060909"/>
                <a:gd name="connsiteY191" fmla="*/ 1308100 h 1371600"/>
                <a:gd name="connsiteX192" fmla="*/ 234950 w 2060909"/>
                <a:gd name="connsiteY192" fmla="*/ 1311275 h 1371600"/>
                <a:gd name="connsiteX193" fmla="*/ 225425 w 2060909"/>
                <a:gd name="connsiteY193" fmla="*/ 1314450 h 1371600"/>
                <a:gd name="connsiteX194" fmla="*/ 200025 w 2060909"/>
                <a:gd name="connsiteY194" fmla="*/ 1320800 h 1371600"/>
                <a:gd name="connsiteX195" fmla="*/ 180975 w 2060909"/>
                <a:gd name="connsiteY195" fmla="*/ 1333500 h 1371600"/>
                <a:gd name="connsiteX196" fmla="*/ 161925 w 2060909"/>
                <a:gd name="connsiteY196" fmla="*/ 1346200 h 1371600"/>
                <a:gd name="connsiteX197" fmla="*/ 152400 w 2060909"/>
                <a:gd name="connsiteY197" fmla="*/ 1352550 h 1371600"/>
                <a:gd name="connsiteX198" fmla="*/ 142875 w 2060909"/>
                <a:gd name="connsiteY198" fmla="*/ 1358900 h 1371600"/>
                <a:gd name="connsiteX199" fmla="*/ 104775 w 2060909"/>
                <a:gd name="connsiteY199" fmla="*/ 1365250 h 1371600"/>
                <a:gd name="connsiteX200" fmla="*/ 66675 w 2060909"/>
                <a:gd name="connsiteY200" fmla="*/ 1371600 h 1371600"/>
                <a:gd name="connsiteX201" fmla="*/ 57150 w 2060909"/>
                <a:gd name="connsiteY201" fmla="*/ 1368425 h 1371600"/>
                <a:gd name="connsiteX202" fmla="*/ 66675 w 2060909"/>
                <a:gd name="connsiteY202" fmla="*/ 1358900 h 1371600"/>
                <a:gd name="connsiteX203" fmla="*/ 73025 w 2060909"/>
                <a:gd name="connsiteY203" fmla="*/ 1349375 h 1371600"/>
                <a:gd name="connsiteX204" fmla="*/ 73025 w 2060909"/>
                <a:gd name="connsiteY204" fmla="*/ 13017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2060909" h="1371600">
                  <a:moveTo>
                    <a:pt x="0" y="0"/>
                  </a:moveTo>
                  <a:cubicBezTo>
                    <a:pt x="5292" y="3175"/>
                    <a:pt x="10938" y="5822"/>
                    <a:pt x="15875" y="9525"/>
                  </a:cubicBezTo>
                  <a:cubicBezTo>
                    <a:pt x="29919" y="20058"/>
                    <a:pt x="20117" y="17996"/>
                    <a:pt x="34925" y="25400"/>
                  </a:cubicBezTo>
                  <a:cubicBezTo>
                    <a:pt x="37918" y="26897"/>
                    <a:pt x="41457" y="27078"/>
                    <a:pt x="44450" y="28575"/>
                  </a:cubicBezTo>
                  <a:cubicBezTo>
                    <a:pt x="47863" y="30282"/>
                    <a:pt x="50562" y="33218"/>
                    <a:pt x="53975" y="34925"/>
                  </a:cubicBezTo>
                  <a:cubicBezTo>
                    <a:pt x="56968" y="36422"/>
                    <a:pt x="60424" y="36782"/>
                    <a:pt x="63500" y="38100"/>
                  </a:cubicBezTo>
                  <a:cubicBezTo>
                    <a:pt x="90963" y="49870"/>
                    <a:pt x="63387" y="40179"/>
                    <a:pt x="85725" y="47625"/>
                  </a:cubicBezTo>
                  <a:cubicBezTo>
                    <a:pt x="92055" y="57120"/>
                    <a:pt x="100591" y="68217"/>
                    <a:pt x="104775" y="79375"/>
                  </a:cubicBezTo>
                  <a:cubicBezTo>
                    <a:pt x="106307" y="83461"/>
                    <a:pt x="106892" y="87842"/>
                    <a:pt x="107950" y="92075"/>
                  </a:cubicBezTo>
                  <a:cubicBezTo>
                    <a:pt x="106892" y="113242"/>
                    <a:pt x="108777" y="134763"/>
                    <a:pt x="104775" y="155575"/>
                  </a:cubicBezTo>
                  <a:cubicBezTo>
                    <a:pt x="103334" y="163069"/>
                    <a:pt x="92075" y="174625"/>
                    <a:pt x="92075" y="174625"/>
                  </a:cubicBezTo>
                  <a:cubicBezTo>
                    <a:pt x="93133" y="186267"/>
                    <a:pt x="91812" y="198377"/>
                    <a:pt x="95250" y="209550"/>
                  </a:cubicBezTo>
                  <a:cubicBezTo>
                    <a:pt x="96372" y="213197"/>
                    <a:pt x="102262" y="213028"/>
                    <a:pt x="104775" y="215900"/>
                  </a:cubicBezTo>
                  <a:cubicBezTo>
                    <a:pt x="109801" y="221643"/>
                    <a:pt x="115062" y="227710"/>
                    <a:pt x="117475" y="234950"/>
                  </a:cubicBezTo>
                  <a:cubicBezTo>
                    <a:pt x="124635" y="256429"/>
                    <a:pt x="115179" y="230358"/>
                    <a:pt x="130175" y="260350"/>
                  </a:cubicBezTo>
                  <a:cubicBezTo>
                    <a:pt x="143320" y="286640"/>
                    <a:pt x="121502" y="252103"/>
                    <a:pt x="139700" y="279400"/>
                  </a:cubicBezTo>
                  <a:cubicBezTo>
                    <a:pt x="140758" y="284692"/>
                    <a:pt x="141704" y="290007"/>
                    <a:pt x="142875" y="295275"/>
                  </a:cubicBezTo>
                  <a:cubicBezTo>
                    <a:pt x="143822" y="299535"/>
                    <a:pt x="145433" y="303655"/>
                    <a:pt x="146050" y="307975"/>
                  </a:cubicBezTo>
                  <a:cubicBezTo>
                    <a:pt x="147507" y="318173"/>
                    <a:pt x="146507" y="337464"/>
                    <a:pt x="152400" y="349250"/>
                  </a:cubicBezTo>
                  <a:cubicBezTo>
                    <a:pt x="154107" y="352663"/>
                    <a:pt x="157043" y="355362"/>
                    <a:pt x="158750" y="358775"/>
                  </a:cubicBezTo>
                  <a:cubicBezTo>
                    <a:pt x="163915" y="369104"/>
                    <a:pt x="159176" y="368726"/>
                    <a:pt x="168275" y="377825"/>
                  </a:cubicBezTo>
                  <a:cubicBezTo>
                    <a:pt x="170973" y="380523"/>
                    <a:pt x="174625" y="382058"/>
                    <a:pt x="177800" y="384175"/>
                  </a:cubicBezTo>
                  <a:cubicBezTo>
                    <a:pt x="190500" y="383117"/>
                    <a:pt x="203374" y="383349"/>
                    <a:pt x="215900" y="381000"/>
                  </a:cubicBezTo>
                  <a:cubicBezTo>
                    <a:pt x="220552" y="380128"/>
                    <a:pt x="224168" y="376312"/>
                    <a:pt x="228600" y="374650"/>
                  </a:cubicBezTo>
                  <a:cubicBezTo>
                    <a:pt x="232686" y="373118"/>
                    <a:pt x="237067" y="372533"/>
                    <a:pt x="241300" y="371475"/>
                  </a:cubicBezTo>
                  <a:cubicBezTo>
                    <a:pt x="244475" y="369358"/>
                    <a:pt x="247412" y="366832"/>
                    <a:pt x="250825" y="365125"/>
                  </a:cubicBezTo>
                  <a:cubicBezTo>
                    <a:pt x="253818" y="363628"/>
                    <a:pt x="257216" y="363125"/>
                    <a:pt x="260350" y="361950"/>
                  </a:cubicBezTo>
                  <a:cubicBezTo>
                    <a:pt x="265686" y="359949"/>
                    <a:pt x="270778" y="357276"/>
                    <a:pt x="276225" y="355600"/>
                  </a:cubicBezTo>
                  <a:cubicBezTo>
                    <a:pt x="284566" y="353033"/>
                    <a:pt x="301625" y="349250"/>
                    <a:pt x="301625" y="349250"/>
                  </a:cubicBezTo>
                  <a:cubicBezTo>
                    <a:pt x="309843" y="341032"/>
                    <a:pt x="318807" y="330823"/>
                    <a:pt x="330200" y="327025"/>
                  </a:cubicBezTo>
                  <a:cubicBezTo>
                    <a:pt x="333375" y="325967"/>
                    <a:pt x="336799" y="325475"/>
                    <a:pt x="339725" y="323850"/>
                  </a:cubicBezTo>
                  <a:cubicBezTo>
                    <a:pt x="371105" y="306417"/>
                    <a:pt x="345365" y="313385"/>
                    <a:pt x="377825" y="307975"/>
                  </a:cubicBezTo>
                  <a:cubicBezTo>
                    <a:pt x="383117" y="305858"/>
                    <a:pt x="388364" y="303626"/>
                    <a:pt x="393700" y="301625"/>
                  </a:cubicBezTo>
                  <a:cubicBezTo>
                    <a:pt x="396834" y="300450"/>
                    <a:pt x="399878" y="298450"/>
                    <a:pt x="403225" y="298450"/>
                  </a:cubicBezTo>
                  <a:cubicBezTo>
                    <a:pt x="415969" y="298450"/>
                    <a:pt x="428625" y="300567"/>
                    <a:pt x="441325" y="301625"/>
                  </a:cubicBezTo>
                  <a:cubicBezTo>
                    <a:pt x="495372" y="315137"/>
                    <a:pt x="475566" y="308805"/>
                    <a:pt x="501650" y="317500"/>
                  </a:cubicBezTo>
                  <a:cubicBezTo>
                    <a:pt x="513812" y="335742"/>
                    <a:pt x="505302" y="324327"/>
                    <a:pt x="530225" y="349250"/>
                  </a:cubicBezTo>
                  <a:cubicBezTo>
                    <a:pt x="544029" y="363054"/>
                    <a:pt x="537913" y="358183"/>
                    <a:pt x="558800" y="371475"/>
                  </a:cubicBezTo>
                  <a:cubicBezTo>
                    <a:pt x="564006" y="374788"/>
                    <a:pt x="568688" y="379503"/>
                    <a:pt x="574675" y="381000"/>
                  </a:cubicBezTo>
                  <a:lnTo>
                    <a:pt x="587375" y="384175"/>
                  </a:lnTo>
                  <a:cubicBezTo>
                    <a:pt x="590550" y="386292"/>
                    <a:pt x="593280" y="389318"/>
                    <a:pt x="596900" y="390525"/>
                  </a:cubicBezTo>
                  <a:cubicBezTo>
                    <a:pt x="619686" y="398120"/>
                    <a:pt x="639560" y="398049"/>
                    <a:pt x="663575" y="400050"/>
                  </a:cubicBezTo>
                  <a:cubicBezTo>
                    <a:pt x="686050" y="407542"/>
                    <a:pt x="679954" y="406845"/>
                    <a:pt x="720725" y="400050"/>
                  </a:cubicBezTo>
                  <a:cubicBezTo>
                    <a:pt x="724489" y="399423"/>
                    <a:pt x="726763" y="395250"/>
                    <a:pt x="730250" y="393700"/>
                  </a:cubicBezTo>
                  <a:cubicBezTo>
                    <a:pt x="736367" y="390982"/>
                    <a:pt x="742950" y="389467"/>
                    <a:pt x="749300" y="387350"/>
                  </a:cubicBezTo>
                  <a:cubicBezTo>
                    <a:pt x="752475" y="386292"/>
                    <a:pt x="755504" y="384590"/>
                    <a:pt x="758825" y="384175"/>
                  </a:cubicBezTo>
                  <a:cubicBezTo>
                    <a:pt x="794779" y="379681"/>
                    <a:pt x="775735" y="381849"/>
                    <a:pt x="815975" y="377825"/>
                  </a:cubicBezTo>
                  <a:cubicBezTo>
                    <a:pt x="822325" y="375708"/>
                    <a:pt x="829456" y="375188"/>
                    <a:pt x="835025" y="371475"/>
                  </a:cubicBezTo>
                  <a:cubicBezTo>
                    <a:pt x="838200" y="369358"/>
                    <a:pt x="841063" y="366675"/>
                    <a:pt x="844550" y="365125"/>
                  </a:cubicBezTo>
                  <a:lnTo>
                    <a:pt x="873125" y="355600"/>
                  </a:lnTo>
                  <a:cubicBezTo>
                    <a:pt x="876300" y="354542"/>
                    <a:pt x="879865" y="354281"/>
                    <a:pt x="882650" y="352425"/>
                  </a:cubicBezTo>
                  <a:cubicBezTo>
                    <a:pt x="885825" y="350308"/>
                    <a:pt x="888862" y="347968"/>
                    <a:pt x="892175" y="346075"/>
                  </a:cubicBezTo>
                  <a:cubicBezTo>
                    <a:pt x="907864" y="337110"/>
                    <a:pt x="901126" y="341485"/>
                    <a:pt x="917575" y="336550"/>
                  </a:cubicBezTo>
                  <a:cubicBezTo>
                    <a:pt x="923986" y="334627"/>
                    <a:pt x="936625" y="330200"/>
                    <a:pt x="936625" y="330200"/>
                  </a:cubicBezTo>
                  <a:cubicBezTo>
                    <a:pt x="947208" y="334433"/>
                    <a:pt x="957640" y="339066"/>
                    <a:pt x="968375" y="342900"/>
                  </a:cubicBezTo>
                  <a:cubicBezTo>
                    <a:pt x="972484" y="344368"/>
                    <a:pt x="976989" y="344543"/>
                    <a:pt x="981075" y="346075"/>
                  </a:cubicBezTo>
                  <a:cubicBezTo>
                    <a:pt x="985507" y="347737"/>
                    <a:pt x="989134" y="351497"/>
                    <a:pt x="993775" y="352425"/>
                  </a:cubicBezTo>
                  <a:cubicBezTo>
                    <a:pt x="1005238" y="354718"/>
                    <a:pt x="1017058" y="354542"/>
                    <a:pt x="1028700" y="355600"/>
                  </a:cubicBezTo>
                  <a:cubicBezTo>
                    <a:pt x="1033992" y="354542"/>
                    <a:pt x="1039522" y="354320"/>
                    <a:pt x="1044575" y="352425"/>
                  </a:cubicBezTo>
                  <a:cubicBezTo>
                    <a:pt x="1048148" y="351085"/>
                    <a:pt x="1050687" y="347782"/>
                    <a:pt x="1054100" y="346075"/>
                  </a:cubicBezTo>
                  <a:cubicBezTo>
                    <a:pt x="1061309" y="342470"/>
                    <a:pt x="1068575" y="338764"/>
                    <a:pt x="1076325" y="336550"/>
                  </a:cubicBezTo>
                  <a:cubicBezTo>
                    <a:pt x="1083521" y="334494"/>
                    <a:pt x="1091142" y="334433"/>
                    <a:pt x="1098550" y="333375"/>
                  </a:cubicBezTo>
                  <a:cubicBezTo>
                    <a:pt x="1121198" y="325826"/>
                    <a:pt x="1093817" y="336530"/>
                    <a:pt x="1117600" y="320675"/>
                  </a:cubicBezTo>
                  <a:cubicBezTo>
                    <a:pt x="1120385" y="318819"/>
                    <a:pt x="1124132" y="318997"/>
                    <a:pt x="1127125" y="317500"/>
                  </a:cubicBezTo>
                  <a:cubicBezTo>
                    <a:pt x="1138949" y="311588"/>
                    <a:pt x="1135642" y="310402"/>
                    <a:pt x="1146175" y="301625"/>
                  </a:cubicBezTo>
                  <a:cubicBezTo>
                    <a:pt x="1149106" y="299182"/>
                    <a:pt x="1152769" y="297718"/>
                    <a:pt x="1155700" y="295275"/>
                  </a:cubicBezTo>
                  <a:cubicBezTo>
                    <a:pt x="1166658" y="286143"/>
                    <a:pt x="1168226" y="278400"/>
                    <a:pt x="1184275" y="273050"/>
                  </a:cubicBezTo>
                  <a:cubicBezTo>
                    <a:pt x="1190625" y="270933"/>
                    <a:pt x="1196831" y="268323"/>
                    <a:pt x="1203325" y="266700"/>
                  </a:cubicBezTo>
                  <a:lnTo>
                    <a:pt x="1228725" y="260350"/>
                  </a:lnTo>
                  <a:cubicBezTo>
                    <a:pt x="1258036" y="267678"/>
                    <a:pt x="1225729" y="257287"/>
                    <a:pt x="1250950" y="273050"/>
                  </a:cubicBezTo>
                  <a:cubicBezTo>
                    <a:pt x="1255783" y="276071"/>
                    <a:pt x="1261822" y="276671"/>
                    <a:pt x="1266825" y="279400"/>
                  </a:cubicBezTo>
                  <a:cubicBezTo>
                    <a:pt x="1273525" y="283054"/>
                    <a:pt x="1285875" y="292100"/>
                    <a:pt x="1285875" y="292100"/>
                  </a:cubicBezTo>
                  <a:cubicBezTo>
                    <a:pt x="1298960" y="311727"/>
                    <a:pt x="1284432" y="292581"/>
                    <a:pt x="1301750" y="307975"/>
                  </a:cubicBezTo>
                  <a:cubicBezTo>
                    <a:pt x="1308462" y="313941"/>
                    <a:pt x="1313328" y="322044"/>
                    <a:pt x="1320800" y="327025"/>
                  </a:cubicBezTo>
                  <a:cubicBezTo>
                    <a:pt x="1351767" y="347670"/>
                    <a:pt x="1303643" y="315333"/>
                    <a:pt x="1343025" y="342900"/>
                  </a:cubicBezTo>
                  <a:cubicBezTo>
                    <a:pt x="1349277" y="347277"/>
                    <a:pt x="1355725" y="351367"/>
                    <a:pt x="1362075" y="355600"/>
                  </a:cubicBezTo>
                  <a:cubicBezTo>
                    <a:pt x="1371387" y="361808"/>
                    <a:pt x="1370609" y="362496"/>
                    <a:pt x="1381125" y="365125"/>
                  </a:cubicBezTo>
                  <a:cubicBezTo>
                    <a:pt x="1402036" y="370353"/>
                    <a:pt x="1413342" y="369557"/>
                    <a:pt x="1438275" y="371475"/>
                  </a:cubicBezTo>
                  <a:cubicBezTo>
                    <a:pt x="1464256" y="384465"/>
                    <a:pt x="1437737" y="372354"/>
                    <a:pt x="1463675" y="381000"/>
                  </a:cubicBezTo>
                  <a:cubicBezTo>
                    <a:pt x="1472253" y="383859"/>
                    <a:pt x="1480608" y="387350"/>
                    <a:pt x="1489075" y="390525"/>
                  </a:cubicBezTo>
                  <a:cubicBezTo>
                    <a:pt x="1493308" y="396875"/>
                    <a:pt x="1498362" y="402749"/>
                    <a:pt x="1501775" y="409575"/>
                  </a:cubicBezTo>
                  <a:cubicBezTo>
                    <a:pt x="1503591" y="413207"/>
                    <a:pt x="1514300" y="437249"/>
                    <a:pt x="1520825" y="444500"/>
                  </a:cubicBezTo>
                  <a:lnTo>
                    <a:pt x="1555750" y="479425"/>
                  </a:lnTo>
                  <a:cubicBezTo>
                    <a:pt x="1558925" y="482600"/>
                    <a:pt x="1561539" y="486459"/>
                    <a:pt x="1565275" y="488950"/>
                  </a:cubicBezTo>
                  <a:cubicBezTo>
                    <a:pt x="1568450" y="491067"/>
                    <a:pt x="1571869" y="492857"/>
                    <a:pt x="1574800" y="495300"/>
                  </a:cubicBezTo>
                  <a:cubicBezTo>
                    <a:pt x="1582877" y="502031"/>
                    <a:pt x="1584112" y="507002"/>
                    <a:pt x="1593850" y="511175"/>
                  </a:cubicBezTo>
                  <a:cubicBezTo>
                    <a:pt x="1597861" y="512894"/>
                    <a:pt x="1602464" y="512818"/>
                    <a:pt x="1606550" y="514350"/>
                  </a:cubicBezTo>
                  <a:cubicBezTo>
                    <a:pt x="1610982" y="516012"/>
                    <a:pt x="1615141" y="518352"/>
                    <a:pt x="1619250" y="520700"/>
                  </a:cubicBezTo>
                  <a:cubicBezTo>
                    <a:pt x="1625887" y="524493"/>
                    <a:pt x="1630130" y="529714"/>
                    <a:pt x="1638300" y="530225"/>
                  </a:cubicBezTo>
                  <a:cubicBezTo>
                    <a:pt x="1668950" y="532141"/>
                    <a:pt x="1699683" y="532342"/>
                    <a:pt x="1730375" y="533400"/>
                  </a:cubicBezTo>
                  <a:cubicBezTo>
                    <a:pt x="1738513" y="535435"/>
                    <a:pt x="1765715" y="541545"/>
                    <a:pt x="1774825" y="546100"/>
                  </a:cubicBezTo>
                  <a:cubicBezTo>
                    <a:pt x="1779058" y="548217"/>
                    <a:pt x="1783035" y="550953"/>
                    <a:pt x="1787525" y="552450"/>
                  </a:cubicBezTo>
                  <a:cubicBezTo>
                    <a:pt x="1805630" y="558485"/>
                    <a:pt x="1799822" y="552696"/>
                    <a:pt x="1816100" y="558800"/>
                  </a:cubicBezTo>
                  <a:cubicBezTo>
                    <a:pt x="1820532" y="560462"/>
                    <a:pt x="1824368" y="563488"/>
                    <a:pt x="1828800" y="565150"/>
                  </a:cubicBezTo>
                  <a:cubicBezTo>
                    <a:pt x="1832886" y="566682"/>
                    <a:pt x="1837320" y="567071"/>
                    <a:pt x="1841500" y="568325"/>
                  </a:cubicBezTo>
                  <a:cubicBezTo>
                    <a:pt x="1858493" y="573423"/>
                    <a:pt x="1874696" y="582000"/>
                    <a:pt x="1892300" y="584200"/>
                  </a:cubicBezTo>
                  <a:cubicBezTo>
                    <a:pt x="1936632" y="589742"/>
                    <a:pt x="1909181" y="586902"/>
                    <a:pt x="1974850" y="590550"/>
                  </a:cubicBezTo>
                  <a:cubicBezTo>
                    <a:pt x="1979083" y="592667"/>
                    <a:pt x="1983200" y="595036"/>
                    <a:pt x="1987550" y="596900"/>
                  </a:cubicBezTo>
                  <a:cubicBezTo>
                    <a:pt x="1990626" y="598218"/>
                    <a:pt x="1994504" y="597932"/>
                    <a:pt x="1997075" y="600075"/>
                  </a:cubicBezTo>
                  <a:cubicBezTo>
                    <a:pt x="2001140" y="603463"/>
                    <a:pt x="2002858" y="609033"/>
                    <a:pt x="2006600" y="612775"/>
                  </a:cubicBezTo>
                  <a:cubicBezTo>
                    <a:pt x="2012755" y="618930"/>
                    <a:pt x="2017903" y="619718"/>
                    <a:pt x="2025650" y="622300"/>
                  </a:cubicBezTo>
                  <a:cubicBezTo>
                    <a:pt x="2028825" y="625475"/>
                    <a:pt x="2032300" y="628376"/>
                    <a:pt x="2035175" y="631825"/>
                  </a:cubicBezTo>
                  <a:cubicBezTo>
                    <a:pt x="2037618" y="634756"/>
                    <a:pt x="2038545" y="638966"/>
                    <a:pt x="2041525" y="641350"/>
                  </a:cubicBezTo>
                  <a:cubicBezTo>
                    <a:pt x="2044138" y="643441"/>
                    <a:pt x="2047875" y="643467"/>
                    <a:pt x="2051050" y="644525"/>
                  </a:cubicBezTo>
                  <a:cubicBezTo>
                    <a:pt x="2054261" y="649341"/>
                    <a:pt x="2060575" y="657002"/>
                    <a:pt x="2060575" y="663575"/>
                  </a:cubicBezTo>
                  <a:cubicBezTo>
                    <a:pt x="2060575" y="679485"/>
                    <a:pt x="2062431" y="696106"/>
                    <a:pt x="2057400" y="711200"/>
                  </a:cubicBezTo>
                  <a:cubicBezTo>
                    <a:pt x="2054560" y="719719"/>
                    <a:pt x="2045822" y="725269"/>
                    <a:pt x="2038350" y="730250"/>
                  </a:cubicBezTo>
                  <a:cubicBezTo>
                    <a:pt x="2035175" y="732367"/>
                    <a:pt x="2032616" y="736163"/>
                    <a:pt x="2028825" y="736600"/>
                  </a:cubicBezTo>
                  <a:cubicBezTo>
                    <a:pt x="2004621" y="739393"/>
                    <a:pt x="1980142" y="738717"/>
                    <a:pt x="1955800" y="739775"/>
                  </a:cubicBezTo>
                  <a:cubicBezTo>
                    <a:pt x="1952625" y="740833"/>
                    <a:pt x="1949610" y="742672"/>
                    <a:pt x="1946275" y="742950"/>
                  </a:cubicBezTo>
                  <a:cubicBezTo>
                    <a:pt x="1924102" y="744798"/>
                    <a:pt x="1901491" y="742145"/>
                    <a:pt x="1879600" y="746125"/>
                  </a:cubicBezTo>
                  <a:cubicBezTo>
                    <a:pt x="1876307" y="746724"/>
                    <a:pt x="1877922" y="752657"/>
                    <a:pt x="1876425" y="755650"/>
                  </a:cubicBezTo>
                  <a:cubicBezTo>
                    <a:pt x="1874718" y="759063"/>
                    <a:pt x="1872192" y="762000"/>
                    <a:pt x="1870075" y="765175"/>
                  </a:cubicBezTo>
                  <a:cubicBezTo>
                    <a:pt x="1869017" y="769408"/>
                    <a:pt x="1869065" y="774086"/>
                    <a:pt x="1866900" y="777875"/>
                  </a:cubicBezTo>
                  <a:cubicBezTo>
                    <a:pt x="1864672" y="781774"/>
                    <a:pt x="1860250" y="783951"/>
                    <a:pt x="1857375" y="787400"/>
                  </a:cubicBezTo>
                  <a:cubicBezTo>
                    <a:pt x="1854932" y="790331"/>
                    <a:pt x="1852732" y="793512"/>
                    <a:pt x="1851025" y="796925"/>
                  </a:cubicBezTo>
                  <a:cubicBezTo>
                    <a:pt x="1847967" y="803040"/>
                    <a:pt x="1846710" y="813046"/>
                    <a:pt x="1844675" y="819150"/>
                  </a:cubicBezTo>
                  <a:cubicBezTo>
                    <a:pt x="1842873" y="824557"/>
                    <a:pt x="1840874" y="829927"/>
                    <a:pt x="1838325" y="835025"/>
                  </a:cubicBezTo>
                  <a:cubicBezTo>
                    <a:pt x="1836618" y="838438"/>
                    <a:pt x="1833525" y="841063"/>
                    <a:pt x="1831975" y="844550"/>
                  </a:cubicBezTo>
                  <a:cubicBezTo>
                    <a:pt x="1829030" y="851177"/>
                    <a:pt x="1824129" y="867904"/>
                    <a:pt x="1822450" y="876300"/>
                  </a:cubicBezTo>
                  <a:cubicBezTo>
                    <a:pt x="1820882" y="884138"/>
                    <a:pt x="1819261" y="899622"/>
                    <a:pt x="1816100" y="908050"/>
                  </a:cubicBezTo>
                  <a:cubicBezTo>
                    <a:pt x="1814438" y="912482"/>
                    <a:pt x="1811867" y="916517"/>
                    <a:pt x="1809750" y="920750"/>
                  </a:cubicBezTo>
                  <a:cubicBezTo>
                    <a:pt x="1810808" y="940858"/>
                    <a:pt x="1811102" y="961022"/>
                    <a:pt x="1812925" y="981075"/>
                  </a:cubicBezTo>
                  <a:cubicBezTo>
                    <a:pt x="1813228" y="984408"/>
                    <a:pt x="1814244" y="987815"/>
                    <a:pt x="1816100" y="990600"/>
                  </a:cubicBezTo>
                  <a:cubicBezTo>
                    <a:pt x="1818591" y="994336"/>
                    <a:pt x="1822450" y="996950"/>
                    <a:pt x="1825625" y="1000125"/>
                  </a:cubicBezTo>
                  <a:cubicBezTo>
                    <a:pt x="1826683" y="1004358"/>
                    <a:pt x="1828800" y="1008461"/>
                    <a:pt x="1828800" y="1012825"/>
                  </a:cubicBezTo>
                  <a:cubicBezTo>
                    <a:pt x="1828800" y="1082426"/>
                    <a:pt x="1833228" y="1066217"/>
                    <a:pt x="1822450" y="1098550"/>
                  </a:cubicBezTo>
                  <a:cubicBezTo>
                    <a:pt x="1821392" y="1108075"/>
                    <a:pt x="1821155" y="1117727"/>
                    <a:pt x="1819275" y="1127125"/>
                  </a:cubicBezTo>
                  <a:cubicBezTo>
                    <a:pt x="1817962" y="1133689"/>
                    <a:pt x="1812925" y="1146175"/>
                    <a:pt x="1812925" y="1146175"/>
                  </a:cubicBezTo>
                  <a:cubicBezTo>
                    <a:pt x="1810808" y="1176867"/>
                    <a:pt x="1810926" y="1207795"/>
                    <a:pt x="1806575" y="1238250"/>
                  </a:cubicBezTo>
                  <a:cubicBezTo>
                    <a:pt x="1805517" y="1245658"/>
                    <a:pt x="1805083" y="1253183"/>
                    <a:pt x="1803400" y="1260475"/>
                  </a:cubicBezTo>
                  <a:cubicBezTo>
                    <a:pt x="1801047" y="1270672"/>
                    <a:pt x="1797796" y="1281067"/>
                    <a:pt x="1790700" y="1289050"/>
                  </a:cubicBezTo>
                  <a:cubicBezTo>
                    <a:pt x="1742818" y="1342917"/>
                    <a:pt x="1790227" y="1289471"/>
                    <a:pt x="1762125" y="1314450"/>
                  </a:cubicBezTo>
                  <a:cubicBezTo>
                    <a:pt x="1755413" y="1320416"/>
                    <a:pt x="1750872" y="1329045"/>
                    <a:pt x="1743075" y="1333500"/>
                  </a:cubicBezTo>
                  <a:cubicBezTo>
                    <a:pt x="1740405" y="1335026"/>
                    <a:pt x="1720135" y="1348536"/>
                    <a:pt x="1711325" y="1349375"/>
                  </a:cubicBezTo>
                  <a:cubicBezTo>
                    <a:pt x="1670115" y="1353300"/>
                    <a:pt x="1587500" y="1358900"/>
                    <a:pt x="1587500" y="1358900"/>
                  </a:cubicBezTo>
                  <a:cubicBezTo>
                    <a:pt x="1566333" y="1357842"/>
                    <a:pt x="1545095" y="1357766"/>
                    <a:pt x="1524000" y="1355725"/>
                  </a:cubicBezTo>
                  <a:cubicBezTo>
                    <a:pt x="1512222" y="1354585"/>
                    <a:pt x="1500593" y="1352085"/>
                    <a:pt x="1489075" y="1349375"/>
                  </a:cubicBezTo>
                  <a:cubicBezTo>
                    <a:pt x="1482559" y="1347842"/>
                    <a:pt x="1476519" y="1344648"/>
                    <a:pt x="1470025" y="1343025"/>
                  </a:cubicBezTo>
                  <a:lnTo>
                    <a:pt x="1457325" y="1339850"/>
                  </a:lnTo>
                  <a:cubicBezTo>
                    <a:pt x="1454150" y="1337733"/>
                    <a:pt x="1450652" y="1336035"/>
                    <a:pt x="1447800" y="1333500"/>
                  </a:cubicBezTo>
                  <a:cubicBezTo>
                    <a:pt x="1441088" y="1327534"/>
                    <a:pt x="1437269" y="1317290"/>
                    <a:pt x="1428750" y="1314450"/>
                  </a:cubicBezTo>
                  <a:lnTo>
                    <a:pt x="1419225" y="1311275"/>
                  </a:lnTo>
                  <a:cubicBezTo>
                    <a:pt x="1416050" y="1308100"/>
                    <a:pt x="1413244" y="1304507"/>
                    <a:pt x="1409700" y="1301750"/>
                  </a:cubicBezTo>
                  <a:cubicBezTo>
                    <a:pt x="1388001" y="1284873"/>
                    <a:pt x="1393246" y="1289375"/>
                    <a:pt x="1365250" y="1285875"/>
                  </a:cubicBezTo>
                  <a:cubicBezTo>
                    <a:pt x="1357842" y="1283758"/>
                    <a:pt x="1350719" y="1279930"/>
                    <a:pt x="1343025" y="1279525"/>
                  </a:cubicBezTo>
                  <a:cubicBezTo>
                    <a:pt x="1322947" y="1278468"/>
                    <a:pt x="1307513" y="1282182"/>
                    <a:pt x="1289050" y="1285875"/>
                  </a:cubicBezTo>
                  <a:cubicBezTo>
                    <a:pt x="1285875" y="1289050"/>
                    <a:pt x="1283450" y="1293219"/>
                    <a:pt x="1279525" y="1295400"/>
                  </a:cubicBezTo>
                  <a:cubicBezTo>
                    <a:pt x="1273674" y="1298651"/>
                    <a:pt x="1266462" y="1298757"/>
                    <a:pt x="1260475" y="1301750"/>
                  </a:cubicBezTo>
                  <a:cubicBezTo>
                    <a:pt x="1240746" y="1311614"/>
                    <a:pt x="1255249" y="1305511"/>
                    <a:pt x="1235075" y="1311275"/>
                  </a:cubicBezTo>
                  <a:cubicBezTo>
                    <a:pt x="1231857" y="1312194"/>
                    <a:pt x="1228779" y="1313569"/>
                    <a:pt x="1225550" y="1314450"/>
                  </a:cubicBezTo>
                  <a:cubicBezTo>
                    <a:pt x="1217130" y="1316746"/>
                    <a:pt x="1200150" y="1320800"/>
                    <a:pt x="1200150" y="1320800"/>
                  </a:cubicBezTo>
                  <a:cubicBezTo>
                    <a:pt x="1176944" y="1336271"/>
                    <a:pt x="1206123" y="1317387"/>
                    <a:pt x="1177925" y="1333500"/>
                  </a:cubicBezTo>
                  <a:cubicBezTo>
                    <a:pt x="1174612" y="1335393"/>
                    <a:pt x="1171887" y="1338300"/>
                    <a:pt x="1168400" y="1339850"/>
                  </a:cubicBezTo>
                  <a:cubicBezTo>
                    <a:pt x="1162283" y="1342568"/>
                    <a:pt x="1155700" y="1344083"/>
                    <a:pt x="1149350" y="1346200"/>
                  </a:cubicBezTo>
                  <a:lnTo>
                    <a:pt x="1139825" y="1349375"/>
                  </a:lnTo>
                  <a:cubicBezTo>
                    <a:pt x="1136650" y="1350433"/>
                    <a:pt x="1133547" y="1351738"/>
                    <a:pt x="1130300" y="1352550"/>
                  </a:cubicBezTo>
                  <a:lnTo>
                    <a:pt x="1117600" y="1355725"/>
                  </a:lnTo>
                  <a:cubicBezTo>
                    <a:pt x="1111632" y="1359704"/>
                    <a:pt x="1102192" y="1366566"/>
                    <a:pt x="1095375" y="1368425"/>
                  </a:cubicBezTo>
                  <a:cubicBezTo>
                    <a:pt x="1088155" y="1370394"/>
                    <a:pt x="1080558" y="1370542"/>
                    <a:pt x="1073150" y="1371600"/>
                  </a:cubicBezTo>
                  <a:cubicBezTo>
                    <a:pt x="1039283" y="1370542"/>
                    <a:pt x="1005309" y="1371319"/>
                    <a:pt x="971550" y="1368425"/>
                  </a:cubicBezTo>
                  <a:cubicBezTo>
                    <a:pt x="967748" y="1368099"/>
                    <a:pt x="965598" y="1363415"/>
                    <a:pt x="962025" y="1362075"/>
                  </a:cubicBezTo>
                  <a:cubicBezTo>
                    <a:pt x="956972" y="1360180"/>
                    <a:pt x="951442" y="1359958"/>
                    <a:pt x="946150" y="1358900"/>
                  </a:cubicBezTo>
                  <a:lnTo>
                    <a:pt x="927100" y="1339850"/>
                  </a:lnTo>
                  <a:cubicBezTo>
                    <a:pt x="923925" y="1336675"/>
                    <a:pt x="920066" y="1334061"/>
                    <a:pt x="917575" y="1330325"/>
                  </a:cubicBezTo>
                  <a:cubicBezTo>
                    <a:pt x="909108" y="1317625"/>
                    <a:pt x="914400" y="1322917"/>
                    <a:pt x="901700" y="1314450"/>
                  </a:cubicBezTo>
                  <a:cubicBezTo>
                    <a:pt x="893169" y="1301654"/>
                    <a:pt x="888079" y="1292669"/>
                    <a:pt x="873125" y="1282700"/>
                  </a:cubicBezTo>
                  <a:cubicBezTo>
                    <a:pt x="869950" y="1280583"/>
                    <a:pt x="867013" y="1278057"/>
                    <a:pt x="863600" y="1276350"/>
                  </a:cubicBezTo>
                  <a:cubicBezTo>
                    <a:pt x="860607" y="1274853"/>
                    <a:pt x="857001" y="1274800"/>
                    <a:pt x="854075" y="1273175"/>
                  </a:cubicBezTo>
                  <a:cubicBezTo>
                    <a:pt x="847404" y="1269469"/>
                    <a:pt x="835025" y="1260475"/>
                    <a:pt x="835025" y="1260475"/>
                  </a:cubicBezTo>
                  <a:cubicBezTo>
                    <a:pt x="811742" y="1261533"/>
                    <a:pt x="788414" y="1261862"/>
                    <a:pt x="765175" y="1263650"/>
                  </a:cubicBezTo>
                  <a:cubicBezTo>
                    <a:pt x="762771" y="1263835"/>
                    <a:pt x="746228" y="1268361"/>
                    <a:pt x="742950" y="1270000"/>
                  </a:cubicBezTo>
                  <a:cubicBezTo>
                    <a:pt x="739537" y="1271707"/>
                    <a:pt x="736838" y="1274643"/>
                    <a:pt x="733425" y="1276350"/>
                  </a:cubicBezTo>
                  <a:cubicBezTo>
                    <a:pt x="708675" y="1288725"/>
                    <a:pt x="744893" y="1262192"/>
                    <a:pt x="704850" y="1292225"/>
                  </a:cubicBezTo>
                  <a:cubicBezTo>
                    <a:pt x="700617" y="1295400"/>
                    <a:pt x="696883" y="1299383"/>
                    <a:pt x="692150" y="1301750"/>
                  </a:cubicBezTo>
                  <a:cubicBezTo>
                    <a:pt x="688247" y="1303701"/>
                    <a:pt x="683630" y="1303671"/>
                    <a:pt x="679450" y="1304925"/>
                  </a:cubicBezTo>
                  <a:cubicBezTo>
                    <a:pt x="669833" y="1307810"/>
                    <a:pt x="660400" y="1311275"/>
                    <a:pt x="650875" y="1314450"/>
                  </a:cubicBezTo>
                  <a:cubicBezTo>
                    <a:pt x="647700" y="1315508"/>
                    <a:pt x="644135" y="1315769"/>
                    <a:pt x="641350" y="1317625"/>
                  </a:cubicBezTo>
                  <a:cubicBezTo>
                    <a:pt x="638175" y="1319742"/>
                    <a:pt x="635312" y="1322425"/>
                    <a:pt x="631825" y="1323975"/>
                  </a:cubicBezTo>
                  <a:cubicBezTo>
                    <a:pt x="625708" y="1326693"/>
                    <a:pt x="612775" y="1330325"/>
                    <a:pt x="612775" y="1330325"/>
                  </a:cubicBezTo>
                  <a:cubicBezTo>
                    <a:pt x="591608" y="1329267"/>
                    <a:pt x="570290" y="1329891"/>
                    <a:pt x="549275" y="1327150"/>
                  </a:cubicBezTo>
                  <a:cubicBezTo>
                    <a:pt x="545491" y="1326656"/>
                    <a:pt x="543237" y="1322350"/>
                    <a:pt x="539750" y="1320800"/>
                  </a:cubicBezTo>
                  <a:cubicBezTo>
                    <a:pt x="533633" y="1318082"/>
                    <a:pt x="526269" y="1318163"/>
                    <a:pt x="520700" y="1314450"/>
                  </a:cubicBezTo>
                  <a:cubicBezTo>
                    <a:pt x="507040" y="1305344"/>
                    <a:pt x="503693" y="1301906"/>
                    <a:pt x="482600" y="1298575"/>
                  </a:cubicBezTo>
                  <a:cubicBezTo>
                    <a:pt x="403429" y="1286074"/>
                    <a:pt x="442601" y="1290179"/>
                    <a:pt x="365125" y="1285875"/>
                  </a:cubicBezTo>
                  <a:cubicBezTo>
                    <a:pt x="361950" y="1284817"/>
                    <a:pt x="358593" y="1284197"/>
                    <a:pt x="355600" y="1282700"/>
                  </a:cubicBezTo>
                  <a:cubicBezTo>
                    <a:pt x="330981" y="1270390"/>
                    <a:pt x="360491" y="1281155"/>
                    <a:pt x="336550" y="1273175"/>
                  </a:cubicBezTo>
                  <a:cubicBezTo>
                    <a:pt x="328083" y="1274233"/>
                    <a:pt x="319245" y="1273652"/>
                    <a:pt x="311150" y="1276350"/>
                  </a:cubicBezTo>
                  <a:cubicBezTo>
                    <a:pt x="306130" y="1278023"/>
                    <a:pt x="302756" y="1282799"/>
                    <a:pt x="298450" y="1285875"/>
                  </a:cubicBezTo>
                  <a:cubicBezTo>
                    <a:pt x="295345" y="1288093"/>
                    <a:pt x="292447" y="1290757"/>
                    <a:pt x="288925" y="1292225"/>
                  </a:cubicBezTo>
                  <a:cubicBezTo>
                    <a:pt x="279657" y="1296087"/>
                    <a:pt x="269330" y="1297260"/>
                    <a:pt x="260350" y="1301750"/>
                  </a:cubicBezTo>
                  <a:cubicBezTo>
                    <a:pt x="256117" y="1303867"/>
                    <a:pt x="252082" y="1306438"/>
                    <a:pt x="247650" y="1308100"/>
                  </a:cubicBezTo>
                  <a:cubicBezTo>
                    <a:pt x="243564" y="1309632"/>
                    <a:pt x="239146" y="1310076"/>
                    <a:pt x="234950" y="1311275"/>
                  </a:cubicBezTo>
                  <a:cubicBezTo>
                    <a:pt x="231732" y="1312194"/>
                    <a:pt x="228672" y="1313638"/>
                    <a:pt x="225425" y="1314450"/>
                  </a:cubicBezTo>
                  <a:cubicBezTo>
                    <a:pt x="220307" y="1315729"/>
                    <a:pt x="205963" y="1317501"/>
                    <a:pt x="200025" y="1320800"/>
                  </a:cubicBezTo>
                  <a:cubicBezTo>
                    <a:pt x="193354" y="1324506"/>
                    <a:pt x="187325" y="1329267"/>
                    <a:pt x="180975" y="1333500"/>
                  </a:cubicBezTo>
                  <a:lnTo>
                    <a:pt x="161925" y="1346200"/>
                  </a:lnTo>
                  <a:lnTo>
                    <a:pt x="152400" y="1352550"/>
                  </a:lnTo>
                  <a:cubicBezTo>
                    <a:pt x="149225" y="1354667"/>
                    <a:pt x="146495" y="1357693"/>
                    <a:pt x="142875" y="1358900"/>
                  </a:cubicBezTo>
                  <a:cubicBezTo>
                    <a:pt x="122401" y="1365725"/>
                    <a:pt x="141993" y="1359933"/>
                    <a:pt x="104775" y="1365250"/>
                  </a:cubicBezTo>
                  <a:cubicBezTo>
                    <a:pt x="92029" y="1367071"/>
                    <a:pt x="79375" y="1369483"/>
                    <a:pt x="66675" y="1371600"/>
                  </a:cubicBezTo>
                  <a:cubicBezTo>
                    <a:pt x="63500" y="1370542"/>
                    <a:pt x="57150" y="1371772"/>
                    <a:pt x="57150" y="1368425"/>
                  </a:cubicBezTo>
                  <a:cubicBezTo>
                    <a:pt x="57150" y="1363935"/>
                    <a:pt x="63800" y="1362349"/>
                    <a:pt x="66675" y="1358900"/>
                  </a:cubicBezTo>
                  <a:cubicBezTo>
                    <a:pt x="69118" y="1355969"/>
                    <a:pt x="72604" y="1353168"/>
                    <a:pt x="73025" y="1349375"/>
                  </a:cubicBezTo>
                  <a:cubicBezTo>
                    <a:pt x="74778" y="1333597"/>
                    <a:pt x="73025" y="1317625"/>
                    <a:pt x="73025" y="1301750"/>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19F76E1-974F-400A-9BAB-5355ED232CB1}"/>
                </a:ext>
              </a:extLst>
            </p:cNvPr>
            <p:cNvSpPr/>
            <p:nvPr/>
          </p:nvSpPr>
          <p:spPr bwMode="gray">
            <a:xfrm>
              <a:off x="10060902" y="4172956"/>
              <a:ext cx="607266" cy="698500"/>
            </a:xfrm>
            <a:custGeom>
              <a:avLst/>
              <a:gdLst>
                <a:gd name="connsiteX0" fmla="*/ 0 w 607266"/>
                <a:gd name="connsiteY0" fmla="*/ 698500 h 698500"/>
                <a:gd name="connsiteX1" fmla="*/ 9525 w 607266"/>
                <a:gd name="connsiteY1" fmla="*/ 673100 h 698500"/>
                <a:gd name="connsiteX2" fmla="*/ 12700 w 607266"/>
                <a:gd name="connsiteY2" fmla="*/ 657225 h 698500"/>
                <a:gd name="connsiteX3" fmla="*/ 34925 w 607266"/>
                <a:gd name="connsiteY3" fmla="*/ 628650 h 698500"/>
                <a:gd name="connsiteX4" fmla="*/ 44450 w 607266"/>
                <a:gd name="connsiteY4" fmla="*/ 625475 h 698500"/>
                <a:gd name="connsiteX5" fmla="*/ 60325 w 607266"/>
                <a:gd name="connsiteY5" fmla="*/ 615950 h 698500"/>
                <a:gd name="connsiteX6" fmla="*/ 79375 w 607266"/>
                <a:gd name="connsiteY6" fmla="*/ 609600 h 698500"/>
                <a:gd name="connsiteX7" fmla="*/ 107950 w 607266"/>
                <a:gd name="connsiteY7" fmla="*/ 596900 h 698500"/>
                <a:gd name="connsiteX8" fmla="*/ 123825 w 607266"/>
                <a:gd name="connsiteY8" fmla="*/ 587375 h 698500"/>
                <a:gd name="connsiteX9" fmla="*/ 136525 w 607266"/>
                <a:gd name="connsiteY9" fmla="*/ 581025 h 698500"/>
                <a:gd name="connsiteX10" fmla="*/ 168275 w 607266"/>
                <a:gd name="connsiteY10" fmla="*/ 558800 h 698500"/>
                <a:gd name="connsiteX11" fmla="*/ 177800 w 607266"/>
                <a:gd name="connsiteY11" fmla="*/ 552450 h 698500"/>
                <a:gd name="connsiteX12" fmla="*/ 190500 w 607266"/>
                <a:gd name="connsiteY12" fmla="*/ 536575 h 698500"/>
                <a:gd name="connsiteX13" fmla="*/ 215900 w 607266"/>
                <a:gd name="connsiteY13" fmla="*/ 523875 h 698500"/>
                <a:gd name="connsiteX14" fmla="*/ 231775 w 607266"/>
                <a:gd name="connsiteY14" fmla="*/ 504825 h 698500"/>
                <a:gd name="connsiteX15" fmla="*/ 234950 w 607266"/>
                <a:gd name="connsiteY15" fmla="*/ 495300 h 698500"/>
                <a:gd name="connsiteX16" fmla="*/ 238125 w 607266"/>
                <a:gd name="connsiteY16" fmla="*/ 422275 h 698500"/>
                <a:gd name="connsiteX17" fmla="*/ 247650 w 607266"/>
                <a:gd name="connsiteY17" fmla="*/ 412750 h 698500"/>
                <a:gd name="connsiteX18" fmla="*/ 254000 w 607266"/>
                <a:gd name="connsiteY18" fmla="*/ 396875 h 698500"/>
                <a:gd name="connsiteX19" fmla="*/ 260350 w 607266"/>
                <a:gd name="connsiteY19" fmla="*/ 377825 h 698500"/>
                <a:gd name="connsiteX20" fmla="*/ 266700 w 607266"/>
                <a:gd name="connsiteY20" fmla="*/ 368300 h 698500"/>
                <a:gd name="connsiteX21" fmla="*/ 273050 w 607266"/>
                <a:gd name="connsiteY21" fmla="*/ 349250 h 698500"/>
                <a:gd name="connsiteX22" fmla="*/ 276225 w 607266"/>
                <a:gd name="connsiteY22" fmla="*/ 339725 h 698500"/>
                <a:gd name="connsiteX23" fmla="*/ 279400 w 607266"/>
                <a:gd name="connsiteY23" fmla="*/ 330200 h 698500"/>
                <a:gd name="connsiteX24" fmla="*/ 282575 w 607266"/>
                <a:gd name="connsiteY24" fmla="*/ 317500 h 698500"/>
                <a:gd name="connsiteX25" fmla="*/ 285750 w 607266"/>
                <a:gd name="connsiteY25" fmla="*/ 257175 h 698500"/>
                <a:gd name="connsiteX26" fmla="*/ 288925 w 607266"/>
                <a:gd name="connsiteY26" fmla="*/ 203200 h 698500"/>
                <a:gd name="connsiteX27" fmla="*/ 295275 w 607266"/>
                <a:gd name="connsiteY27" fmla="*/ 168275 h 698500"/>
                <a:gd name="connsiteX28" fmla="*/ 317500 w 607266"/>
                <a:gd name="connsiteY28" fmla="*/ 139700 h 698500"/>
                <a:gd name="connsiteX29" fmla="*/ 323850 w 607266"/>
                <a:gd name="connsiteY29" fmla="*/ 130175 h 698500"/>
                <a:gd name="connsiteX30" fmla="*/ 342900 w 607266"/>
                <a:gd name="connsiteY30" fmla="*/ 117475 h 698500"/>
                <a:gd name="connsiteX31" fmla="*/ 365125 w 607266"/>
                <a:gd name="connsiteY31" fmla="*/ 95250 h 698500"/>
                <a:gd name="connsiteX32" fmla="*/ 384175 w 607266"/>
                <a:gd name="connsiteY32" fmla="*/ 76200 h 698500"/>
                <a:gd name="connsiteX33" fmla="*/ 393700 w 607266"/>
                <a:gd name="connsiteY33" fmla="*/ 66675 h 698500"/>
                <a:gd name="connsiteX34" fmla="*/ 412750 w 607266"/>
                <a:gd name="connsiteY34" fmla="*/ 44450 h 698500"/>
                <a:gd name="connsiteX35" fmla="*/ 419100 w 607266"/>
                <a:gd name="connsiteY35" fmla="*/ 34925 h 698500"/>
                <a:gd name="connsiteX36" fmla="*/ 428625 w 607266"/>
                <a:gd name="connsiteY36" fmla="*/ 28575 h 698500"/>
                <a:gd name="connsiteX37" fmla="*/ 438150 w 607266"/>
                <a:gd name="connsiteY37" fmla="*/ 19050 h 698500"/>
                <a:gd name="connsiteX38" fmla="*/ 457200 w 607266"/>
                <a:gd name="connsiteY38" fmla="*/ 6350 h 698500"/>
                <a:gd name="connsiteX39" fmla="*/ 476250 w 607266"/>
                <a:gd name="connsiteY39" fmla="*/ 0 h 698500"/>
                <a:gd name="connsiteX40" fmla="*/ 514350 w 607266"/>
                <a:gd name="connsiteY40" fmla="*/ 3175 h 698500"/>
                <a:gd name="connsiteX41" fmla="*/ 523875 w 607266"/>
                <a:gd name="connsiteY41" fmla="*/ 9525 h 698500"/>
                <a:gd name="connsiteX42" fmla="*/ 542925 w 607266"/>
                <a:gd name="connsiteY42" fmla="*/ 15875 h 698500"/>
                <a:gd name="connsiteX43" fmla="*/ 549275 w 607266"/>
                <a:gd name="connsiteY43" fmla="*/ 25400 h 698500"/>
                <a:gd name="connsiteX44" fmla="*/ 577850 w 607266"/>
                <a:gd name="connsiteY44" fmla="*/ 44450 h 698500"/>
                <a:gd name="connsiteX45" fmla="*/ 587375 w 607266"/>
                <a:gd name="connsiteY45" fmla="*/ 50800 h 698500"/>
                <a:gd name="connsiteX46" fmla="*/ 596900 w 607266"/>
                <a:gd name="connsiteY46" fmla="*/ 60325 h 698500"/>
                <a:gd name="connsiteX47" fmla="*/ 606425 w 607266"/>
                <a:gd name="connsiteY47" fmla="*/ 66675 h 698500"/>
                <a:gd name="connsiteX48" fmla="*/ 606425 w 607266"/>
                <a:gd name="connsiteY48" fmla="*/ 79375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266" h="698500">
                  <a:moveTo>
                    <a:pt x="0" y="698500"/>
                  </a:moveTo>
                  <a:cubicBezTo>
                    <a:pt x="1942" y="693644"/>
                    <a:pt x="7866" y="679736"/>
                    <a:pt x="9525" y="673100"/>
                  </a:cubicBezTo>
                  <a:cubicBezTo>
                    <a:pt x="10834" y="667865"/>
                    <a:pt x="10467" y="662138"/>
                    <a:pt x="12700" y="657225"/>
                  </a:cubicBezTo>
                  <a:cubicBezTo>
                    <a:pt x="15442" y="651192"/>
                    <a:pt x="27327" y="633715"/>
                    <a:pt x="34925" y="628650"/>
                  </a:cubicBezTo>
                  <a:cubicBezTo>
                    <a:pt x="37710" y="626794"/>
                    <a:pt x="41457" y="626972"/>
                    <a:pt x="44450" y="625475"/>
                  </a:cubicBezTo>
                  <a:cubicBezTo>
                    <a:pt x="49970" y="622715"/>
                    <a:pt x="54707" y="618504"/>
                    <a:pt x="60325" y="615950"/>
                  </a:cubicBezTo>
                  <a:cubicBezTo>
                    <a:pt x="66419" y="613180"/>
                    <a:pt x="73281" y="612370"/>
                    <a:pt x="79375" y="609600"/>
                  </a:cubicBezTo>
                  <a:cubicBezTo>
                    <a:pt x="112941" y="594343"/>
                    <a:pt x="79399" y="604038"/>
                    <a:pt x="107950" y="596900"/>
                  </a:cubicBezTo>
                  <a:cubicBezTo>
                    <a:pt x="113242" y="593725"/>
                    <a:pt x="118430" y="590372"/>
                    <a:pt x="123825" y="587375"/>
                  </a:cubicBezTo>
                  <a:cubicBezTo>
                    <a:pt x="127962" y="585076"/>
                    <a:pt x="132466" y="583460"/>
                    <a:pt x="136525" y="581025"/>
                  </a:cubicBezTo>
                  <a:cubicBezTo>
                    <a:pt x="154773" y="570076"/>
                    <a:pt x="153079" y="569654"/>
                    <a:pt x="168275" y="558800"/>
                  </a:cubicBezTo>
                  <a:cubicBezTo>
                    <a:pt x="171380" y="556582"/>
                    <a:pt x="175102" y="555148"/>
                    <a:pt x="177800" y="552450"/>
                  </a:cubicBezTo>
                  <a:cubicBezTo>
                    <a:pt x="182592" y="547658"/>
                    <a:pt x="185079" y="540641"/>
                    <a:pt x="190500" y="536575"/>
                  </a:cubicBezTo>
                  <a:cubicBezTo>
                    <a:pt x="198073" y="530895"/>
                    <a:pt x="209207" y="530568"/>
                    <a:pt x="215900" y="523875"/>
                  </a:cubicBezTo>
                  <a:cubicBezTo>
                    <a:pt x="222922" y="516853"/>
                    <a:pt x="227355" y="513666"/>
                    <a:pt x="231775" y="504825"/>
                  </a:cubicBezTo>
                  <a:cubicBezTo>
                    <a:pt x="233272" y="501832"/>
                    <a:pt x="233892" y="498475"/>
                    <a:pt x="234950" y="495300"/>
                  </a:cubicBezTo>
                  <a:cubicBezTo>
                    <a:pt x="236008" y="470958"/>
                    <a:pt x="234420" y="446356"/>
                    <a:pt x="238125" y="422275"/>
                  </a:cubicBezTo>
                  <a:cubicBezTo>
                    <a:pt x="238808" y="417837"/>
                    <a:pt x="245270" y="416558"/>
                    <a:pt x="247650" y="412750"/>
                  </a:cubicBezTo>
                  <a:cubicBezTo>
                    <a:pt x="250671" y="407917"/>
                    <a:pt x="252052" y="402231"/>
                    <a:pt x="254000" y="396875"/>
                  </a:cubicBezTo>
                  <a:cubicBezTo>
                    <a:pt x="256287" y="390585"/>
                    <a:pt x="256637" y="383394"/>
                    <a:pt x="260350" y="377825"/>
                  </a:cubicBezTo>
                  <a:cubicBezTo>
                    <a:pt x="262467" y="374650"/>
                    <a:pt x="265150" y="371787"/>
                    <a:pt x="266700" y="368300"/>
                  </a:cubicBezTo>
                  <a:cubicBezTo>
                    <a:pt x="269418" y="362183"/>
                    <a:pt x="270933" y="355600"/>
                    <a:pt x="273050" y="349250"/>
                  </a:cubicBezTo>
                  <a:lnTo>
                    <a:pt x="276225" y="339725"/>
                  </a:lnTo>
                  <a:cubicBezTo>
                    <a:pt x="277283" y="336550"/>
                    <a:pt x="278588" y="333447"/>
                    <a:pt x="279400" y="330200"/>
                  </a:cubicBezTo>
                  <a:lnTo>
                    <a:pt x="282575" y="317500"/>
                  </a:lnTo>
                  <a:cubicBezTo>
                    <a:pt x="283633" y="297392"/>
                    <a:pt x="284633" y="277280"/>
                    <a:pt x="285750" y="257175"/>
                  </a:cubicBezTo>
                  <a:cubicBezTo>
                    <a:pt x="286750" y="239180"/>
                    <a:pt x="287488" y="221165"/>
                    <a:pt x="288925" y="203200"/>
                  </a:cubicBezTo>
                  <a:cubicBezTo>
                    <a:pt x="289326" y="198188"/>
                    <a:pt x="290653" y="176595"/>
                    <a:pt x="295275" y="168275"/>
                  </a:cubicBezTo>
                  <a:cubicBezTo>
                    <a:pt x="311324" y="139386"/>
                    <a:pt x="302073" y="158212"/>
                    <a:pt x="317500" y="139700"/>
                  </a:cubicBezTo>
                  <a:cubicBezTo>
                    <a:pt x="319943" y="136769"/>
                    <a:pt x="320978" y="132688"/>
                    <a:pt x="323850" y="130175"/>
                  </a:cubicBezTo>
                  <a:cubicBezTo>
                    <a:pt x="329593" y="125149"/>
                    <a:pt x="337504" y="122871"/>
                    <a:pt x="342900" y="117475"/>
                  </a:cubicBezTo>
                  <a:lnTo>
                    <a:pt x="365125" y="95250"/>
                  </a:lnTo>
                  <a:lnTo>
                    <a:pt x="384175" y="76200"/>
                  </a:lnTo>
                  <a:cubicBezTo>
                    <a:pt x="387350" y="73025"/>
                    <a:pt x="391006" y="70267"/>
                    <a:pt x="393700" y="66675"/>
                  </a:cubicBezTo>
                  <a:cubicBezTo>
                    <a:pt x="429372" y="19113"/>
                    <a:pt x="379583" y="84250"/>
                    <a:pt x="412750" y="44450"/>
                  </a:cubicBezTo>
                  <a:cubicBezTo>
                    <a:pt x="415193" y="41519"/>
                    <a:pt x="416402" y="37623"/>
                    <a:pt x="419100" y="34925"/>
                  </a:cubicBezTo>
                  <a:cubicBezTo>
                    <a:pt x="421798" y="32227"/>
                    <a:pt x="425694" y="31018"/>
                    <a:pt x="428625" y="28575"/>
                  </a:cubicBezTo>
                  <a:cubicBezTo>
                    <a:pt x="432074" y="25700"/>
                    <a:pt x="434606" y="21807"/>
                    <a:pt x="438150" y="19050"/>
                  </a:cubicBezTo>
                  <a:cubicBezTo>
                    <a:pt x="444174" y="14365"/>
                    <a:pt x="449960" y="8763"/>
                    <a:pt x="457200" y="6350"/>
                  </a:cubicBezTo>
                  <a:lnTo>
                    <a:pt x="476250" y="0"/>
                  </a:lnTo>
                  <a:cubicBezTo>
                    <a:pt x="488950" y="1058"/>
                    <a:pt x="501853" y="676"/>
                    <a:pt x="514350" y="3175"/>
                  </a:cubicBezTo>
                  <a:cubicBezTo>
                    <a:pt x="518092" y="3923"/>
                    <a:pt x="520388" y="7975"/>
                    <a:pt x="523875" y="9525"/>
                  </a:cubicBezTo>
                  <a:cubicBezTo>
                    <a:pt x="529992" y="12243"/>
                    <a:pt x="542925" y="15875"/>
                    <a:pt x="542925" y="15875"/>
                  </a:cubicBezTo>
                  <a:cubicBezTo>
                    <a:pt x="545042" y="19050"/>
                    <a:pt x="546403" y="22887"/>
                    <a:pt x="549275" y="25400"/>
                  </a:cubicBezTo>
                  <a:lnTo>
                    <a:pt x="577850" y="44450"/>
                  </a:lnTo>
                  <a:cubicBezTo>
                    <a:pt x="581025" y="46567"/>
                    <a:pt x="584677" y="48102"/>
                    <a:pt x="587375" y="50800"/>
                  </a:cubicBezTo>
                  <a:cubicBezTo>
                    <a:pt x="590550" y="53975"/>
                    <a:pt x="593451" y="57450"/>
                    <a:pt x="596900" y="60325"/>
                  </a:cubicBezTo>
                  <a:cubicBezTo>
                    <a:pt x="599831" y="62768"/>
                    <a:pt x="604718" y="63262"/>
                    <a:pt x="606425" y="66675"/>
                  </a:cubicBezTo>
                  <a:cubicBezTo>
                    <a:pt x="608318" y="70461"/>
                    <a:pt x="606425" y="75142"/>
                    <a:pt x="606425" y="79375"/>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508D662-25B4-4FA2-8CD7-F49E600D7FE9}"/>
                </a:ext>
              </a:extLst>
            </p:cNvPr>
            <p:cNvSpPr/>
            <p:nvPr/>
          </p:nvSpPr>
          <p:spPr bwMode="gray">
            <a:xfrm>
              <a:off x="6841452" y="3807797"/>
              <a:ext cx="688975" cy="203234"/>
            </a:xfrm>
            <a:custGeom>
              <a:avLst/>
              <a:gdLst>
                <a:gd name="connsiteX0" fmla="*/ 0 w 638175"/>
                <a:gd name="connsiteY0" fmla="*/ 28575 h 203200"/>
                <a:gd name="connsiteX1" fmla="*/ 15875 w 638175"/>
                <a:gd name="connsiteY1" fmla="*/ 25400 h 203200"/>
                <a:gd name="connsiteX2" fmla="*/ 25400 w 638175"/>
                <a:gd name="connsiteY2" fmla="*/ 19050 h 203200"/>
                <a:gd name="connsiteX3" fmla="*/ 34925 w 638175"/>
                <a:gd name="connsiteY3" fmla="*/ 15875 h 203200"/>
                <a:gd name="connsiteX4" fmla="*/ 44450 w 638175"/>
                <a:gd name="connsiteY4" fmla="*/ 9525 h 203200"/>
                <a:gd name="connsiteX5" fmla="*/ 63500 w 638175"/>
                <a:gd name="connsiteY5" fmla="*/ 3175 h 203200"/>
                <a:gd name="connsiteX6" fmla="*/ 73025 w 638175"/>
                <a:gd name="connsiteY6" fmla="*/ 0 h 203200"/>
                <a:gd name="connsiteX7" fmla="*/ 111125 w 638175"/>
                <a:gd name="connsiteY7" fmla="*/ 3175 h 203200"/>
                <a:gd name="connsiteX8" fmla="*/ 130175 w 638175"/>
                <a:gd name="connsiteY8" fmla="*/ 9525 h 203200"/>
                <a:gd name="connsiteX9" fmla="*/ 155575 w 638175"/>
                <a:gd name="connsiteY9" fmla="*/ 12700 h 203200"/>
                <a:gd name="connsiteX10" fmla="*/ 215900 w 638175"/>
                <a:gd name="connsiteY10" fmla="*/ 28575 h 203200"/>
                <a:gd name="connsiteX11" fmla="*/ 228600 w 638175"/>
                <a:gd name="connsiteY11" fmla="*/ 31750 h 203200"/>
                <a:gd name="connsiteX12" fmla="*/ 234950 w 638175"/>
                <a:gd name="connsiteY12" fmla="*/ 41275 h 203200"/>
                <a:gd name="connsiteX13" fmla="*/ 269875 w 638175"/>
                <a:gd name="connsiteY13" fmla="*/ 57150 h 203200"/>
                <a:gd name="connsiteX14" fmla="*/ 288925 w 638175"/>
                <a:gd name="connsiteY14" fmla="*/ 73025 h 203200"/>
                <a:gd name="connsiteX15" fmla="*/ 298450 w 638175"/>
                <a:gd name="connsiteY15" fmla="*/ 76200 h 203200"/>
                <a:gd name="connsiteX16" fmla="*/ 317500 w 638175"/>
                <a:gd name="connsiteY16" fmla="*/ 88900 h 203200"/>
                <a:gd name="connsiteX17" fmla="*/ 327025 w 638175"/>
                <a:gd name="connsiteY17" fmla="*/ 98425 h 203200"/>
                <a:gd name="connsiteX18" fmla="*/ 336550 w 638175"/>
                <a:gd name="connsiteY18" fmla="*/ 101600 h 203200"/>
                <a:gd name="connsiteX19" fmla="*/ 365125 w 638175"/>
                <a:gd name="connsiteY19" fmla="*/ 117475 h 203200"/>
                <a:gd name="connsiteX20" fmla="*/ 381000 w 638175"/>
                <a:gd name="connsiteY20" fmla="*/ 120650 h 203200"/>
                <a:gd name="connsiteX21" fmla="*/ 419100 w 638175"/>
                <a:gd name="connsiteY21" fmla="*/ 133350 h 203200"/>
                <a:gd name="connsiteX22" fmla="*/ 431800 w 638175"/>
                <a:gd name="connsiteY22" fmla="*/ 139700 h 203200"/>
                <a:gd name="connsiteX23" fmla="*/ 444500 w 638175"/>
                <a:gd name="connsiteY23" fmla="*/ 142875 h 203200"/>
                <a:gd name="connsiteX24" fmla="*/ 454025 w 638175"/>
                <a:gd name="connsiteY24" fmla="*/ 146050 h 203200"/>
                <a:gd name="connsiteX25" fmla="*/ 473075 w 638175"/>
                <a:gd name="connsiteY25" fmla="*/ 136525 h 203200"/>
                <a:gd name="connsiteX26" fmla="*/ 482600 w 638175"/>
                <a:gd name="connsiteY26" fmla="*/ 142875 h 203200"/>
                <a:gd name="connsiteX27" fmla="*/ 492125 w 638175"/>
                <a:gd name="connsiteY27" fmla="*/ 146050 h 203200"/>
                <a:gd name="connsiteX28" fmla="*/ 504825 w 638175"/>
                <a:gd name="connsiteY28" fmla="*/ 165100 h 203200"/>
                <a:gd name="connsiteX29" fmla="*/ 514350 w 638175"/>
                <a:gd name="connsiteY29" fmla="*/ 184150 h 203200"/>
                <a:gd name="connsiteX30" fmla="*/ 533400 w 638175"/>
                <a:gd name="connsiteY30" fmla="*/ 203200 h 203200"/>
                <a:gd name="connsiteX31" fmla="*/ 539750 w 638175"/>
                <a:gd name="connsiteY31" fmla="*/ 193675 h 203200"/>
                <a:gd name="connsiteX32" fmla="*/ 549275 w 638175"/>
                <a:gd name="connsiteY32" fmla="*/ 187325 h 203200"/>
                <a:gd name="connsiteX33" fmla="*/ 561975 w 638175"/>
                <a:gd name="connsiteY33" fmla="*/ 168275 h 203200"/>
                <a:gd name="connsiteX34" fmla="*/ 571500 w 638175"/>
                <a:gd name="connsiteY34" fmla="*/ 149225 h 203200"/>
                <a:gd name="connsiteX35" fmla="*/ 590550 w 638175"/>
                <a:gd name="connsiteY35" fmla="*/ 130175 h 203200"/>
                <a:gd name="connsiteX36" fmla="*/ 615950 w 638175"/>
                <a:gd name="connsiteY36" fmla="*/ 133350 h 203200"/>
                <a:gd name="connsiteX37" fmla="*/ 625475 w 638175"/>
                <a:gd name="connsiteY37" fmla="*/ 142875 h 203200"/>
                <a:gd name="connsiteX38" fmla="*/ 638175 w 638175"/>
                <a:gd name="connsiteY38" fmla="*/ 158750 h 203200"/>
                <a:gd name="connsiteX0" fmla="*/ 0 w 695325"/>
                <a:gd name="connsiteY0" fmla="*/ 31750 h 203200"/>
                <a:gd name="connsiteX1" fmla="*/ 73025 w 695325"/>
                <a:gd name="connsiteY1" fmla="*/ 25400 h 203200"/>
                <a:gd name="connsiteX2" fmla="*/ 82550 w 695325"/>
                <a:gd name="connsiteY2" fmla="*/ 19050 h 203200"/>
                <a:gd name="connsiteX3" fmla="*/ 92075 w 695325"/>
                <a:gd name="connsiteY3" fmla="*/ 15875 h 203200"/>
                <a:gd name="connsiteX4" fmla="*/ 101600 w 695325"/>
                <a:gd name="connsiteY4" fmla="*/ 9525 h 203200"/>
                <a:gd name="connsiteX5" fmla="*/ 120650 w 695325"/>
                <a:gd name="connsiteY5" fmla="*/ 3175 h 203200"/>
                <a:gd name="connsiteX6" fmla="*/ 130175 w 695325"/>
                <a:gd name="connsiteY6" fmla="*/ 0 h 203200"/>
                <a:gd name="connsiteX7" fmla="*/ 168275 w 695325"/>
                <a:gd name="connsiteY7" fmla="*/ 3175 h 203200"/>
                <a:gd name="connsiteX8" fmla="*/ 187325 w 695325"/>
                <a:gd name="connsiteY8" fmla="*/ 9525 h 203200"/>
                <a:gd name="connsiteX9" fmla="*/ 212725 w 695325"/>
                <a:gd name="connsiteY9" fmla="*/ 12700 h 203200"/>
                <a:gd name="connsiteX10" fmla="*/ 273050 w 695325"/>
                <a:gd name="connsiteY10" fmla="*/ 28575 h 203200"/>
                <a:gd name="connsiteX11" fmla="*/ 285750 w 695325"/>
                <a:gd name="connsiteY11" fmla="*/ 31750 h 203200"/>
                <a:gd name="connsiteX12" fmla="*/ 292100 w 695325"/>
                <a:gd name="connsiteY12" fmla="*/ 41275 h 203200"/>
                <a:gd name="connsiteX13" fmla="*/ 327025 w 695325"/>
                <a:gd name="connsiteY13" fmla="*/ 57150 h 203200"/>
                <a:gd name="connsiteX14" fmla="*/ 346075 w 695325"/>
                <a:gd name="connsiteY14" fmla="*/ 73025 h 203200"/>
                <a:gd name="connsiteX15" fmla="*/ 355600 w 695325"/>
                <a:gd name="connsiteY15" fmla="*/ 76200 h 203200"/>
                <a:gd name="connsiteX16" fmla="*/ 374650 w 695325"/>
                <a:gd name="connsiteY16" fmla="*/ 88900 h 203200"/>
                <a:gd name="connsiteX17" fmla="*/ 384175 w 695325"/>
                <a:gd name="connsiteY17" fmla="*/ 98425 h 203200"/>
                <a:gd name="connsiteX18" fmla="*/ 393700 w 695325"/>
                <a:gd name="connsiteY18" fmla="*/ 101600 h 203200"/>
                <a:gd name="connsiteX19" fmla="*/ 422275 w 695325"/>
                <a:gd name="connsiteY19" fmla="*/ 117475 h 203200"/>
                <a:gd name="connsiteX20" fmla="*/ 438150 w 695325"/>
                <a:gd name="connsiteY20" fmla="*/ 120650 h 203200"/>
                <a:gd name="connsiteX21" fmla="*/ 476250 w 695325"/>
                <a:gd name="connsiteY21" fmla="*/ 133350 h 203200"/>
                <a:gd name="connsiteX22" fmla="*/ 488950 w 695325"/>
                <a:gd name="connsiteY22" fmla="*/ 139700 h 203200"/>
                <a:gd name="connsiteX23" fmla="*/ 501650 w 695325"/>
                <a:gd name="connsiteY23" fmla="*/ 142875 h 203200"/>
                <a:gd name="connsiteX24" fmla="*/ 511175 w 695325"/>
                <a:gd name="connsiteY24" fmla="*/ 146050 h 203200"/>
                <a:gd name="connsiteX25" fmla="*/ 530225 w 695325"/>
                <a:gd name="connsiteY25" fmla="*/ 136525 h 203200"/>
                <a:gd name="connsiteX26" fmla="*/ 539750 w 695325"/>
                <a:gd name="connsiteY26" fmla="*/ 142875 h 203200"/>
                <a:gd name="connsiteX27" fmla="*/ 549275 w 695325"/>
                <a:gd name="connsiteY27" fmla="*/ 146050 h 203200"/>
                <a:gd name="connsiteX28" fmla="*/ 561975 w 695325"/>
                <a:gd name="connsiteY28" fmla="*/ 165100 h 203200"/>
                <a:gd name="connsiteX29" fmla="*/ 571500 w 695325"/>
                <a:gd name="connsiteY29" fmla="*/ 184150 h 203200"/>
                <a:gd name="connsiteX30" fmla="*/ 590550 w 695325"/>
                <a:gd name="connsiteY30" fmla="*/ 203200 h 203200"/>
                <a:gd name="connsiteX31" fmla="*/ 596900 w 695325"/>
                <a:gd name="connsiteY31" fmla="*/ 193675 h 203200"/>
                <a:gd name="connsiteX32" fmla="*/ 606425 w 695325"/>
                <a:gd name="connsiteY32" fmla="*/ 187325 h 203200"/>
                <a:gd name="connsiteX33" fmla="*/ 619125 w 695325"/>
                <a:gd name="connsiteY33" fmla="*/ 168275 h 203200"/>
                <a:gd name="connsiteX34" fmla="*/ 628650 w 695325"/>
                <a:gd name="connsiteY34" fmla="*/ 149225 h 203200"/>
                <a:gd name="connsiteX35" fmla="*/ 647700 w 695325"/>
                <a:gd name="connsiteY35" fmla="*/ 130175 h 203200"/>
                <a:gd name="connsiteX36" fmla="*/ 673100 w 695325"/>
                <a:gd name="connsiteY36" fmla="*/ 133350 h 203200"/>
                <a:gd name="connsiteX37" fmla="*/ 682625 w 695325"/>
                <a:gd name="connsiteY37" fmla="*/ 142875 h 203200"/>
                <a:gd name="connsiteX38" fmla="*/ 695325 w 695325"/>
                <a:gd name="connsiteY38" fmla="*/ 158750 h 203200"/>
                <a:gd name="connsiteX0" fmla="*/ 0 w 688975"/>
                <a:gd name="connsiteY0" fmla="*/ 34 h 203234"/>
                <a:gd name="connsiteX1" fmla="*/ 66675 w 688975"/>
                <a:gd name="connsiteY1" fmla="*/ 25434 h 203234"/>
                <a:gd name="connsiteX2" fmla="*/ 76200 w 688975"/>
                <a:gd name="connsiteY2" fmla="*/ 19084 h 203234"/>
                <a:gd name="connsiteX3" fmla="*/ 85725 w 688975"/>
                <a:gd name="connsiteY3" fmla="*/ 15909 h 203234"/>
                <a:gd name="connsiteX4" fmla="*/ 95250 w 688975"/>
                <a:gd name="connsiteY4" fmla="*/ 9559 h 203234"/>
                <a:gd name="connsiteX5" fmla="*/ 114300 w 688975"/>
                <a:gd name="connsiteY5" fmla="*/ 3209 h 203234"/>
                <a:gd name="connsiteX6" fmla="*/ 123825 w 688975"/>
                <a:gd name="connsiteY6" fmla="*/ 34 h 203234"/>
                <a:gd name="connsiteX7" fmla="*/ 161925 w 688975"/>
                <a:gd name="connsiteY7" fmla="*/ 3209 h 203234"/>
                <a:gd name="connsiteX8" fmla="*/ 180975 w 688975"/>
                <a:gd name="connsiteY8" fmla="*/ 9559 h 203234"/>
                <a:gd name="connsiteX9" fmla="*/ 206375 w 688975"/>
                <a:gd name="connsiteY9" fmla="*/ 12734 h 203234"/>
                <a:gd name="connsiteX10" fmla="*/ 266700 w 688975"/>
                <a:gd name="connsiteY10" fmla="*/ 28609 h 203234"/>
                <a:gd name="connsiteX11" fmla="*/ 279400 w 688975"/>
                <a:gd name="connsiteY11" fmla="*/ 31784 h 203234"/>
                <a:gd name="connsiteX12" fmla="*/ 285750 w 688975"/>
                <a:gd name="connsiteY12" fmla="*/ 41309 h 203234"/>
                <a:gd name="connsiteX13" fmla="*/ 320675 w 688975"/>
                <a:gd name="connsiteY13" fmla="*/ 57184 h 203234"/>
                <a:gd name="connsiteX14" fmla="*/ 339725 w 688975"/>
                <a:gd name="connsiteY14" fmla="*/ 73059 h 203234"/>
                <a:gd name="connsiteX15" fmla="*/ 349250 w 688975"/>
                <a:gd name="connsiteY15" fmla="*/ 76234 h 203234"/>
                <a:gd name="connsiteX16" fmla="*/ 368300 w 688975"/>
                <a:gd name="connsiteY16" fmla="*/ 88934 h 203234"/>
                <a:gd name="connsiteX17" fmla="*/ 377825 w 688975"/>
                <a:gd name="connsiteY17" fmla="*/ 98459 h 203234"/>
                <a:gd name="connsiteX18" fmla="*/ 387350 w 688975"/>
                <a:gd name="connsiteY18" fmla="*/ 101634 h 203234"/>
                <a:gd name="connsiteX19" fmla="*/ 415925 w 688975"/>
                <a:gd name="connsiteY19" fmla="*/ 117509 h 203234"/>
                <a:gd name="connsiteX20" fmla="*/ 431800 w 688975"/>
                <a:gd name="connsiteY20" fmla="*/ 120684 h 203234"/>
                <a:gd name="connsiteX21" fmla="*/ 469900 w 688975"/>
                <a:gd name="connsiteY21" fmla="*/ 133384 h 203234"/>
                <a:gd name="connsiteX22" fmla="*/ 482600 w 688975"/>
                <a:gd name="connsiteY22" fmla="*/ 139734 h 203234"/>
                <a:gd name="connsiteX23" fmla="*/ 495300 w 688975"/>
                <a:gd name="connsiteY23" fmla="*/ 142909 h 203234"/>
                <a:gd name="connsiteX24" fmla="*/ 504825 w 688975"/>
                <a:gd name="connsiteY24" fmla="*/ 146084 h 203234"/>
                <a:gd name="connsiteX25" fmla="*/ 523875 w 688975"/>
                <a:gd name="connsiteY25" fmla="*/ 136559 h 203234"/>
                <a:gd name="connsiteX26" fmla="*/ 533400 w 688975"/>
                <a:gd name="connsiteY26" fmla="*/ 142909 h 203234"/>
                <a:gd name="connsiteX27" fmla="*/ 542925 w 688975"/>
                <a:gd name="connsiteY27" fmla="*/ 146084 h 203234"/>
                <a:gd name="connsiteX28" fmla="*/ 555625 w 688975"/>
                <a:gd name="connsiteY28" fmla="*/ 165134 h 203234"/>
                <a:gd name="connsiteX29" fmla="*/ 565150 w 688975"/>
                <a:gd name="connsiteY29" fmla="*/ 184184 h 203234"/>
                <a:gd name="connsiteX30" fmla="*/ 584200 w 688975"/>
                <a:gd name="connsiteY30" fmla="*/ 203234 h 203234"/>
                <a:gd name="connsiteX31" fmla="*/ 590550 w 688975"/>
                <a:gd name="connsiteY31" fmla="*/ 193709 h 203234"/>
                <a:gd name="connsiteX32" fmla="*/ 600075 w 688975"/>
                <a:gd name="connsiteY32" fmla="*/ 187359 h 203234"/>
                <a:gd name="connsiteX33" fmla="*/ 612775 w 688975"/>
                <a:gd name="connsiteY33" fmla="*/ 168309 h 203234"/>
                <a:gd name="connsiteX34" fmla="*/ 622300 w 688975"/>
                <a:gd name="connsiteY34" fmla="*/ 149259 h 203234"/>
                <a:gd name="connsiteX35" fmla="*/ 641350 w 688975"/>
                <a:gd name="connsiteY35" fmla="*/ 130209 h 203234"/>
                <a:gd name="connsiteX36" fmla="*/ 666750 w 688975"/>
                <a:gd name="connsiteY36" fmla="*/ 133384 h 203234"/>
                <a:gd name="connsiteX37" fmla="*/ 676275 w 688975"/>
                <a:gd name="connsiteY37" fmla="*/ 142909 h 203234"/>
                <a:gd name="connsiteX38" fmla="*/ 688975 w 688975"/>
                <a:gd name="connsiteY38" fmla="*/ 158784 h 20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8975" h="203234">
                  <a:moveTo>
                    <a:pt x="0" y="34"/>
                  </a:moveTo>
                  <a:cubicBezTo>
                    <a:pt x="5292" y="-1024"/>
                    <a:pt x="53975" y="22259"/>
                    <a:pt x="66675" y="25434"/>
                  </a:cubicBezTo>
                  <a:cubicBezTo>
                    <a:pt x="79375" y="28609"/>
                    <a:pt x="72787" y="20791"/>
                    <a:pt x="76200" y="19084"/>
                  </a:cubicBezTo>
                  <a:cubicBezTo>
                    <a:pt x="79193" y="17587"/>
                    <a:pt x="82732" y="17406"/>
                    <a:pt x="85725" y="15909"/>
                  </a:cubicBezTo>
                  <a:cubicBezTo>
                    <a:pt x="89138" y="14202"/>
                    <a:pt x="91763" y="11109"/>
                    <a:pt x="95250" y="9559"/>
                  </a:cubicBezTo>
                  <a:cubicBezTo>
                    <a:pt x="101367" y="6841"/>
                    <a:pt x="107950" y="5326"/>
                    <a:pt x="114300" y="3209"/>
                  </a:cubicBezTo>
                  <a:lnTo>
                    <a:pt x="123825" y="34"/>
                  </a:lnTo>
                  <a:cubicBezTo>
                    <a:pt x="136525" y="1092"/>
                    <a:pt x="149354" y="1114"/>
                    <a:pt x="161925" y="3209"/>
                  </a:cubicBezTo>
                  <a:cubicBezTo>
                    <a:pt x="168527" y="4309"/>
                    <a:pt x="174430" y="8157"/>
                    <a:pt x="180975" y="9559"/>
                  </a:cubicBezTo>
                  <a:cubicBezTo>
                    <a:pt x="189318" y="11347"/>
                    <a:pt x="197908" y="11676"/>
                    <a:pt x="206375" y="12734"/>
                  </a:cubicBezTo>
                  <a:cubicBezTo>
                    <a:pt x="241187" y="22680"/>
                    <a:pt x="221125" y="17215"/>
                    <a:pt x="266700" y="28609"/>
                  </a:cubicBezTo>
                  <a:lnTo>
                    <a:pt x="279400" y="31784"/>
                  </a:lnTo>
                  <a:cubicBezTo>
                    <a:pt x="281517" y="34959"/>
                    <a:pt x="282624" y="39121"/>
                    <a:pt x="285750" y="41309"/>
                  </a:cubicBezTo>
                  <a:cubicBezTo>
                    <a:pt x="298656" y="50343"/>
                    <a:pt x="307645" y="52841"/>
                    <a:pt x="320675" y="57184"/>
                  </a:cubicBezTo>
                  <a:cubicBezTo>
                    <a:pt x="327697" y="64206"/>
                    <a:pt x="330884" y="68639"/>
                    <a:pt x="339725" y="73059"/>
                  </a:cubicBezTo>
                  <a:cubicBezTo>
                    <a:pt x="342718" y="74556"/>
                    <a:pt x="346075" y="75176"/>
                    <a:pt x="349250" y="76234"/>
                  </a:cubicBezTo>
                  <a:cubicBezTo>
                    <a:pt x="379636" y="106620"/>
                    <a:pt x="340731" y="70554"/>
                    <a:pt x="368300" y="88934"/>
                  </a:cubicBezTo>
                  <a:cubicBezTo>
                    <a:pt x="372036" y="91425"/>
                    <a:pt x="374089" y="95968"/>
                    <a:pt x="377825" y="98459"/>
                  </a:cubicBezTo>
                  <a:cubicBezTo>
                    <a:pt x="380610" y="100315"/>
                    <a:pt x="384424" y="100009"/>
                    <a:pt x="387350" y="101634"/>
                  </a:cubicBezTo>
                  <a:cubicBezTo>
                    <a:pt x="406698" y="112383"/>
                    <a:pt x="400250" y="113590"/>
                    <a:pt x="415925" y="117509"/>
                  </a:cubicBezTo>
                  <a:cubicBezTo>
                    <a:pt x="421160" y="118818"/>
                    <a:pt x="426508" y="119626"/>
                    <a:pt x="431800" y="120684"/>
                  </a:cubicBezTo>
                  <a:cubicBezTo>
                    <a:pt x="460439" y="135003"/>
                    <a:pt x="424912" y="118388"/>
                    <a:pt x="469900" y="133384"/>
                  </a:cubicBezTo>
                  <a:cubicBezTo>
                    <a:pt x="474390" y="134881"/>
                    <a:pt x="478168" y="138072"/>
                    <a:pt x="482600" y="139734"/>
                  </a:cubicBezTo>
                  <a:cubicBezTo>
                    <a:pt x="486686" y="141266"/>
                    <a:pt x="491104" y="141710"/>
                    <a:pt x="495300" y="142909"/>
                  </a:cubicBezTo>
                  <a:cubicBezTo>
                    <a:pt x="498518" y="143828"/>
                    <a:pt x="501650" y="145026"/>
                    <a:pt x="504825" y="146084"/>
                  </a:cubicBezTo>
                  <a:cubicBezTo>
                    <a:pt x="508142" y="143873"/>
                    <a:pt x="518617" y="135683"/>
                    <a:pt x="523875" y="136559"/>
                  </a:cubicBezTo>
                  <a:cubicBezTo>
                    <a:pt x="527639" y="137186"/>
                    <a:pt x="529987" y="141202"/>
                    <a:pt x="533400" y="142909"/>
                  </a:cubicBezTo>
                  <a:cubicBezTo>
                    <a:pt x="536393" y="144406"/>
                    <a:pt x="539750" y="145026"/>
                    <a:pt x="542925" y="146084"/>
                  </a:cubicBezTo>
                  <a:cubicBezTo>
                    <a:pt x="547158" y="152434"/>
                    <a:pt x="553212" y="157894"/>
                    <a:pt x="555625" y="165134"/>
                  </a:cubicBezTo>
                  <a:cubicBezTo>
                    <a:pt x="558567" y="173961"/>
                    <a:pt x="558585" y="176798"/>
                    <a:pt x="565150" y="184184"/>
                  </a:cubicBezTo>
                  <a:cubicBezTo>
                    <a:pt x="571116" y="190896"/>
                    <a:pt x="584200" y="203234"/>
                    <a:pt x="584200" y="203234"/>
                  </a:cubicBezTo>
                  <a:cubicBezTo>
                    <a:pt x="586317" y="200059"/>
                    <a:pt x="587852" y="196407"/>
                    <a:pt x="590550" y="193709"/>
                  </a:cubicBezTo>
                  <a:cubicBezTo>
                    <a:pt x="593248" y="191011"/>
                    <a:pt x="597562" y="190231"/>
                    <a:pt x="600075" y="187359"/>
                  </a:cubicBezTo>
                  <a:cubicBezTo>
                    <a:pt x="605101" y="181616"/>
                    <a:pt x="610362" y="175549"/>
                    <a:pt x="612775" y="168309"/>
                  </a:cubicBezTo>
                  <a:cubicBezTo>
                    <a:pt x="615717" y="159482"/>
                    <a:pt x="615735" y="156645"/>
                    <a:pt x="622300" y="149259"/>
                  </a:cubicBezTo>
                  <a:cubicBezTo>
                    <a:pt x="628266" y="142547"/>
                    <a:pt x="641350" y="130209"/>
                    <a:pt x="641350" y="130209"/>
                  </a:cubicBezTo>
                  <a:cubicBezTo>
                    <a:pt x="649817" y="131267"/>
                    <a:pt x="658731" y="130468"/>
                    <a:pt x="666750" y="133384"/>
                  </a:cubicBezTo>
                  <a:cubicBezTo>
                    <a:pt x="670970" y="134918"/>
                    <a:pt x="673400" y="139460"/>
                    <a:pt x="676275" y="142909"/>
                  </a:cubicBezTo>
                  <a:cubicBezTo>
                    <a:pt x="696301" y="166940"/>
                    <a:pt x="670501" y="140310"/>
                    <a:pt x="688975" y="158784"/>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8D17578-8808-4C50-B966-45BB02EC3013}"/>
                </a:ext>
              </a:extLst>
            </p:cNvPr>
            <p:cNvSpPr/>
            <p:nvPr/>
          </p:nvSpPr>
          <p:spPr bwMode="gray">
            <a:xfrm rot="18635022">
              <a:off x="7566255" y="3855088"/>
              <a:ext cx="399189" cy="503198"/>
            </a:xfrm>
            <a:prstGeom prst="ellipse">
              <a:avLst/>
            </a:prstGeom>
            <a:pattFill prst="wdUpDiag">
              <a:fgClr>
                <a:srgbClr val="00B050"/>
              </a:fgClr>
              <a:bgClr>
                <a:schemeClr val="bg1"/>
              </a:bgClr>
            </a:pattFill>
            <a:ln cmpd="sng">
              <a:solidFill>
                <a:srgbClr val="00B05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E3B10C87-2A65-4E88-9BA2-33C8666CBC09}"/>
              </a:ext>
            </a:extLst>
          </p:cNvPr>
          <p:cNvCxnSpPr/>
          <p:nvPr/>
        </p:nvCxnSpPr>
        <p:spPr bwMode="gray">
          <a:xfrm>
            <a:off x="6818755" y="1639135"/>
            <a:ext cx="0" cy="423080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DB7774-CA92-44AA-A35D-039B52D7CE74}"/>
              </a:ext>
            </a:extLst>
          </p:cNvPr>
          <p:cNvCxnSpPr>
            <a:cxnSpLocks/>
          </p:cNvCxnSpPr>
          <p:nvPr/>
        </p:nvCxnSpPr>
        <p:spPr bwMode="gray">
          <a:xfrm flipV="1">
            <a:off x="10251167" y="1625487"/>
            <a:ext cx="0" cy="13579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2E05BD-03B8-4DF9-BB7C-30E8C219000A}"/>
              </a:ext>
            </a:extLst>
          </p:cNvPr>
          <p:cNvSpPr/>
          <p:nvPr/>
        </p:nvSpPr>
        <p:spPr bwMode="gray">
          <a:xfrm>
            <a:off x="8164285" y="1365447"/>
            <a:ext cx="728505"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1BEF2D-B9D0-4E5C-8E9F-1370DA677CF1}"/>
              </a:ext>
            </a:extLst>
          </p:cNvPr>
          <p:cNvSpPr txBox="1"/>
          <p:nvPr/>
        </p:nvSpPr>
        <p:spPr bwMode="gray">
          <a:xfrm>
            <a:off x="11186811" y="3618692"/>
            <a:ext cx="642026" cy="330740"/>
          </a:xfrm>
          <a:prstGeom prst="rect">
            <a:avLst/>
          </a:prstGeom>
          <a:noFill/>
        </p:spPr>
        <p:txBody>
          <a:bodyPr wrap="square" lIns="0" tIns="0" rIns="0" bIns="0" rtlCol="0">
            <a:noAutofit/>
          </a:bodyPr>
          <a:lstStyle/>
          <a:p>
            <a:r>
              <a:rPr lang="en-US" dirty="0">
                <a:solidFill>
                  <a:schemeClr val="bg1"/>
                </a:solidFill>
              </a:rPr>
              <a:t>Lake</a:t>
            </a:r>
          </a:p>
        </p:txBody>
      </p:sp>
      <p:sp>
        <p:nvSpPr>
          <p:cNvPr id="27" name="TextBox 26">
            <a:extLst>
              <a:ext uri="{FF2B5EF4-FFF2-40B4-BE49-F238E27FC236}">
                <a16:creationId xmlns:a16="http://schemas.microsoft.com/office/drawing/2014/main" id="{DE7ADA0C-1EFF-4725-89CD-C88A77ECBB8B}"/>
              </a:ext>
            </a:extLst>
          </p:cNvPr>
          <p:cNvSpPr txBox="1"/>
          <p:nvPr/>
        </p:nvSpPr>
        <p:spPr bwMode="gray">
          <a:xfrm rot="20473079">
            <a:off x="6225780" y="4950179"/>
            <a:ext cx="642026" cy="330740"/>
          </a:xfrm>
          <a:prstGeom prst="rect">
            <a:avLst/>
          </a:prstGeom>
          <a:noFill/>
        </p:spPr>
        <p:txBody>
          <a:bodyPr wrap="square" lIns="0" tIns="0" rIns="0" bIns="0" rtlCol="0">
            <a:noAutofit/>
          </a:bodyPr>
          <a:lstStyle/>
          <a:p>
            <a:r>
              <a:rPr lang="en-US" dirty="0">
                <a:solidFill>
                  <a:schemeClr val="bg1"/>
                </a:solidFill>
              </a:rPr>
              <a:t>Crop</a:t>
            </a:r>
          </a:p>
        </p:txBody>
      </p:sp>
    </p:spTree>
    <p:extLst>
      <p:ext uri="{BB962C8B-B14F-4D97-AF65-F5344CB8AC3E}">
        <p14:creationId xmlns:p14="http://schemas.microsoft.com/office/powerpoint/2010/main" val="15551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id="{03FE95AD-DF90-4DC8-B36F-C4DBE73C11E4}"/>
              </a:ext>
            </a:extLst>
          </p:cNvPr>
          <p:cNvPicPr>
            <a:picLocks noChangeAspect="1"/>
          </p:cNvPicPr>
          <p:nvPr/>
        </p:nvPicPr>
        <p:blipFill rotWithShape="1">
          <a:blip r:embed="rId2"/>
          <a:srcRect r="38561"/>
          <a:stretch/>
        </p:blipFill>
        <p:spPr>
          <a:xfrm>
            <a:off x="5535474" y="1632947"/>
            <a:ext cx="6541160" cy="5114925"/>
          </a:xfrm>
          <a:prstGeom prst="rect">
            <a:avLst/>
          </a:prstGeom>
        </p:spPr>
      </p:pic>
      <p:sp>
        <p:nvSpPr>
          <p:cNvPr id="2" name="Text Placeholder 3">
            <a:extLst>
              <a:ext uri="{FF2B5EF4-FFF2-40B4-BE49-F238E27FC236}">
                <a16:creationId xmlns:a16="http://schemas.microsoft.com/office/drawing/2014/main" id="{E130423B-CD51-401A-B543-F581A2FE4B3A}"/>
              </a:ext>
            </a:extLst>
          </p:cNvPr>
          <p:cNvSpPr txBox="1">
            <a:spLocks/>
          </p:cNvSpPr>
          <p:nvPr/>
        </p:nvSpPr>
        <p:spPr>
          <a:xfrm>
            <a:off x="735291" y="1657349"/>
            <a:ext cx="4666049" cy="466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cap="all" dirty="0"/>
              <a:t>Non-free-flowing water bodies (ponds, lakes, etc.) located wholly on the treatment site:</a:t>
            </a:r>
          </a:p>
          <a:p>
            <a:pPr marL="342900" indent="-342900">
              <a:spcBef>
                <a:spcPts val="600"/>
              </a:spcBef>
              <a:spcAft>
                <a:spcPts val="600"/>
              </a:spcAft>
            </a:pPr>
            <a:r>
              <a:rPr lang="en-US" sz="2000" dirty="0"/>
              <a:t>Aerial broadcast, ground broadcast, individual plant treatments are permissible up to the water’s edge.</a:t>
            </a:r>
          </a:p>
          <a:p>
            <a:pPr marL="342900" indent="-342900">
              <a:spcBef>
                <a:spcPts val="600"/>
              </a:spcBef>
              <a:spcAft>
                <a:spcPts val="600"/>
              </a:spcAft>
            </a:pPr>
            <a:r>
              <a:rPr lang="en-US" sz="2000" dirty="0"/>
              <a:t>DO NOT apply this product directly to or allow this product to drift into water.</a:t>
            </a:r>
          </a:p>
          <a:p>
            <a:pPr>
              <a:spcBef>
                <a:spcPts val="600"/>
              </a:spcBef>
              <a:spcAft>
                <a:spcPts val="600"/>
              </a:spcAft>
            </a:pPr>
            <a:endParaRPr lang="en-US" sz="2000" dirty="0"/>
          </a:p>
          <a:p>
            <a:pPr marL="342900" indent="-342900"/>
            <a:endParaRPr lang="en-US" sz="2000" dirty="0"/>
          </a:p>
        </p:txBody>
      </p:sp>
      <p:sp>
        <p:nvSpPr>
          <p:cNvPr id="3" name="Subtitle 1">
            <a:extLst>
              <a:ext uri="{FF2B5EF4-FFF2-40B4-BE49-F238E27FC236}">
                <a16:creationId xmlns:a16="http://schemas.microsoft.com/office/drawing/2014/main" id="{A202C688-4936-4BE0-A235-D75ABC0112FD}"/>
              </a:ext>
            </a:extLst>
          </p:cNvPr>
          <p:cNvSpPr txBox="1">
            <a:spLocks/>
          </p:cNvSpPr>
          <p:nvPr/>
        </p:nvSpPr>
        <p:spPr>
          <a:xfrm>
            <a:off x="893812"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Water Bodies</a:t>
            </a:r>
          </a:p>
        </p:txBody>
      </p:sp>
      <p:sp>
        <p:nvSpPr>
          <p:cNvPr id="13" name="Freeform: Shape 12">
            <a:extLst>
              <a:ext uri="{FF2B5EF4-FFF2-40B4-BE49-F238E27FC236}">
                <a16:creationId xmlns:a16="http://schemas.microsoft.com/office/drawing/2014/main" id="{A68D9C78-1F9A-4ACE-B342-E984E1E6013C}"/>
              </a:ext>
            </a:extLst>
          </p:cNvPr>
          <p:cNvSpPr/>
          <p:nvPr/>
        </p:nvSpPr>
        <p:spPr bwMode="gray">
          <a:xfrm>
            <a:off x="7352021" y="3538597"/>
            <a:ext cx="182035" cy="123416"/>
          </a:xfrm>
          <a:custGeom>
            <a:avLst/>
            <a:gdLst>
              <a:gd name="connsiteX0" fmla="*/ 54608 w 182035"/>
              <a:gd name="connsiteY0" fmla="*/ 16829 h 123416"/>
              <a:gd name="connsiteX1" fmla="*/ 74243 w 182035"/>
              <a:gd name="connsiteY1" fmla="*/ 5610 h 123416"/>
              <a:gd name="connsiteX2" fmla="*/ 119121 w 182035"/>
              <a:gd name="connsiteY2" fmla="*/ 0 h 123416"/>
              <a:gd name="connsiteX3" fmla="*/ 155585 w 182035"/>
              <a:gd name="connsiteY3" fmla="*/ 2805 h 123416"/>
              <a:gd name="connsiteX4" fmla="*/ 164000 w 182035"/>
              <a:gd name="connsiteY4" fmla="*/ 11219 h 123416"/>
              <a:gd name="connsiteX5" fmla="*/ 178024 w 182035"/>
              <a:gd name="connsiteY5" fmla="*/ 28049 h 123416"/>
              <a:gd name="connsiteX6" fmla="*/ 178024 w 182035"/>
              <a:gd name="connsiteY6" fmla="*/ 72927 h 123416"/>
              <a:gd name="connsiteX7" fmla="*/ 169610 w 182035"/>
              <a:gd name="connsiteY7" fmla="*/ 92562 h 123416"/>
              <a:gd name="connsiteX8" fmla="*/ 144366 w 182035"/>
              <a:gd name="connsiteY8" fmla="*/ 112196 h 123416"/>
              <a:gd name="connsiteX9" fmla="*/ 135951 w 182035"/>
              <a:gd name="connsiteY9" fmla="*/ 117806 h 123416"/>
              <a:gd name="connsiteX10" fmla="*/ 107902 w 182035"/>
              <a:gd name="connsiteY10" fmla="*/ 123416 h 123416"/>
              <a:gd name="connsiteX11" fmla="*/ 60218 w 182035"/>
              <a:gd name="connsiteY11" fmla="*/ 120611 h 123416"/>
              <a:gd name="connsiteX12" fmla="*/ 43389 w 182035"/>
              <a:gd name="connsiteY12" fmla="*/ 112196 h 123416"/>
              <a:gd name="connsiteX13" fmla="*/ 32169 w 182035"/>
              <a:gd name="connsiteY13" fmla="*/ 106586 h 123416"/>
              <a:gd name="connsiteX14" fmla="*/ 6925 w 182035"/>
              <a:gd name="connsiteY14" fmla="*/ 86952 h 123416"/>
              <a:gd name="connsiteX15" fmla="*/ 4120 w 182035"/>
              <a:gd name="connsiteY15" fmla="*/ 39268 h 123416"/>
              <a:gd name="connsiteX16" fmla="*/ 12535 w 182035"/>
              <a:gd name="connsiteY16" fmla="*/ 33659 h 123416"/>
              <a:gd name="connsiteX17" fmla="*/ 29364 w 182035"/>
              <a:gd name="connsiteY17" fmla="*/ 28049 h 123416"/>
              <a:gd name="connsiteX18" fmla="*/ 46194 w 182035"/>
              <a:gd name="connsiteY18" fmla="*/ 19634 h 123416"/>
              <a:gd name="connsiteX19" fmla="*/ 54608 w 182035"/>
              <a:gd name="connsiteY19" fmla="*/ 16829 h 123416"/>
              <a:gd name="connsiteX20" fmla="*/ 54608 w 182035"/>
              <a:gd name="connsiteY20" fmla="*/ 16829 h 1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035" h="123416">
                <a:moveTo>
                  <a:pt x="54608" y="16829"/>
                </a:moveTo>
                <a:cubicBezTo>
                  <a:pt x="57880" y="14959"/>
                  <a:pt x="67501" y="8981"/>
                  <a:pt x="74243" y="5610"/>
                </a:cubicBezTo>
                <a:cubicBezTo>
                  <a:pt x="86353" y="-444"/>
                  <a:pt x="112156" y="536"/>
                  <a:pt x="119121" y="0"/>
                </a:cubicBezTo>
                <a:cubicBezTo>
                  <a:pt x="131276" y="935"/>
                  <a:pt x="143758" y="-151"/>
                  <a:pt x="155585" y="2805"/>
                </a:cubicBezTo>
                <a:cubicBezTo>
                  <a:pt x="159433" y="3767"/>
                  <a:pt x="161461" y="8172"/>
                  <a:pt x="164000" y="11219"/>
                </a:cubicBezTo>
                <a:cubicBezTo>
                  <a:pt x="183540" y="34665"/>
                  <a:pt x="153425" y="3447"/>
                  <a:pt x="178024" y="28049"/>
                </a:cubicBezTo>
                <a:cubicBezTo>
                  <a:pt x="184396" y="47166"/>
                  <a:pt x="182242" y="37073"/>
                  <a:pt x="178024" y="72927"/>
                </a:cubicBezTo>
                <a:cubicBezTo>
                  <a:pt x="176999" y="81644"/>
                  <a:pt x="175088" y="85989"/>
                  <a:pt x="169610" y="92562"/>
                </a:cubicBezTo>
                <a:cubicBezTo>
                  <a:pt x="161373" y="102446"/>
                  <a:pt x="156089" y="104380"/>
                  <a:pt x="144366" y="112196"/>
                </a:cubicBezTo>
                <a:cubicBezTo>
                  <a:pt x="141561" y="114066"/>
                  <a:pt x="139149" y="116740"/>
                  <a:pt x="135951" y="117806"/>
                </a:cubicBezTo>
                <a:cubicBezTo>
                  <a:pt x="121264" y="122702"/>
                  <a:pt x="130463" y="120193"/>
                  <a:pt x="107902" y="123416"/>
                </a:cubicBezTo>
                <a:cubicBezTo>
                  <a:pt x="92007" y="122481"/>
                  <a:pt x="76061" y="122195"/>
                  <a:pt x="60218" y="120611"/>
                </a:cubicBezTo>
                <a:cubicBezTo>
                  <a:pt x="52428" y="119832"/>
                  <a:pt x="49906" y="115920"/>
                  <a:pt x="43389" y="112196"/>
                </a:cubicBezTo>
                <a:cubicBezTo>
                  <a:pt x="39758" y="110121"/>
                  <a:pt x="35755" y="108737"/>
                  <a:pt x="32169" y="106586"/>
                </a:cubicBezTo>
                <a:cubicBezTo>
                  <a:pt x="15394" y="96521"/>
                  <a:pt x="18133" y="98160"/>
                  <a:pt x="6925" y="86952"/>
                </a:cubicBezTo>
                <a:cubicBezTo>
                  <a:pt x="421" y="67440"/>
                  <a:pt x="-3363" y="63585"/>
                  <a:pt x="4120" y="39268"/>
                </a:cubicBezTo>
                <a:cubicBezTo>
                  <a:pt x="5111" y="36046"/>
                  <a:pt x="9455" y="35028"/>
                  <a:pt x="12535" y="33659"/>
                </a:cubicBezTo>
                <a:cubicBezTo>
                  <a:pt x="17939" y="31258"/>
                  <a:pt x="23754" y="29919"/>
                  <a:pt x="29364" y="28049"/>
                </a:cubicBezTo>
                <a:cubicBezTo>
                  <a:pt x="50514" y="20999"/>
                  <a:pt x="24446" y="30509"/>
                  <a:pt x="46194" y="19634"/>
                </a:cubicBezTo>
                <a:cubicBezTo>
                  <a:pt x="48838" y="18312"/>
                  <a:pt x="52024" y="18265"/>
                  <a:pt x="54608" y="16829"/>
                </a:cubicBezTo>
                <a:lnTo>
                  <a:pt x="54608" y="1682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B2DD7FA-6F7A-4207-B22A-F088B9D4B0CC}"/>
              </a:ext>
            </a:extLst>
          </p:cNvPr>
          <p:cNvCxnSpPr>
            <a:cxnSpLocks/>
          </p:cNvCxnSpPr>
          <p:nvPr/>
        </p:nvCxnSpPr>
        <p:spPr bwMode="gray">
          <a:xfrm>
            <a:off x="10569357" y="2998934"/>
            <a:ext cx="1108953" cy="1819072"/>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ACAC6598-0EC8-4A55-B55E-873596C628E9}"/>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cxnSp>
        <p:nvCxnSpPr>
          <p:cNvPr id="18" name="Straight Connector 17">
            <a:extLst>
              <a:ext uri="{FF2B5EF4-FFF2-40B4-BE49-F238E27FC236}">
                <a16:creationId xmlns:a16="http://schemas.microsoft.com/office/drawing/2014/main" id="{C342AEA7-5CB7-4921-9E84-F1FB2C0EE509}"/>
              </a:ext>
            </a:extLst>
          </p:cNvPr>
          <p:cNvCxnSpPr>
            <a:cxnSpLocks/>
          </p:cNvCxnSpPr>
          <p:nvPr/>
        </p:nvCxnSpPr>
        <p:spPr bwMode="gray">
          <a:xfrm flipH="1">
            <a:off x="6805108" y="5876764"/>
            <a:ext cx="34119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C2E23D-5FF0-4B5B-83CE-46DDF3B782BE}"/>
              </a:ext>
            </a:extLst>
          </p:cNvPr>
          <p:cNvCxnSpPr>
            <a:cxnSpLocks/>
          </p:cNvCxnSpPr>
          <p:nvPr/>
        </p:nvCxnSpPr>
        <p:spPr bwMode="gray">
          <a:xfrm flipV="1">
            <a:off x="10217048" y="5358149"/>
            <a:ext cx="0" cy="52543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783846-B6C0-4912-AD4D-2157052EB10A}"/>
              </a:ext>
            </a:extLst>
          </p:cNvPr>
          <p:cNvCxnSpPr>
            <a:cxnSpLocks/>
          </p:cNvCxnSpPr>
          <p:nvPr/>
        </p:nvCxnSpPr>
        <p:spPr bwMode="gray">
          <a:xfrm flipV="1">
            <a:off x="10212496" y="5360418"/>
            <a:ext cx="1239674"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5B140C-B539-4879-89F1-86D20861C75F}"/>
              </a:ext>
            </a:extLst>
          </p:cNvPr>
          <p:cNvCxnSpPr>
            <a:cxnSpLocks/>
          </p:cNvCxnSpPr>
          <p:nvPr/>
        </p:nvCxnSpPr>
        <p:spPr bwMode="gray">
          <a:xfrm flipV="1">
            <a:off x="11443071" y="4812239"/>
            <a:ext cx="227463" cy="5504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88DBA2-7EEE-4550-BF2D-CDCB8F49A0EC}"/>
              </a:ext>
            </a:extLst>
          </p:cNvPr>
          <p:cNvCxnSpPr>
            <a:cxnSpLocks/>
          </p:cNvCxnSpPr>
          <p:nvPr/>
        </p:nvCxnSpPr>
        <p:spPr bwMode="gray">
          <a:xfrm flipH="1">
            <a:off x="10253439" y="2976615"/>
            <a:ext cx="250212" cy="22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D4150C-40AA-438A-AC1F-49C188C62A1F}"/>
              </a:ext>
            </a:extLst>
          </p:cNvPr>
          <p:cNvCxnSpPr/>
          <p:nvPr/>
        </p:nvCxnSpPr>
        <p:spPr bwMode="gray">
          <a:xfrm>
            <a:off x="6818755" y="1639135"/>
            <a:ext cx="0" cy="423080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37D950-2E9C-4B93-8995-75BC46E688E2}"/>
              </a:ext>
            </a:extLst>
          </p:cNvPr>
          <p:cNvCxnSpPr>
            <a:cxnSpLocks/>
          </p:cNvCxnSpPr>
          <p:nvPr/>
        </p:nvCxnSpPr>
        <p:spPr bwMode="gray">
          <a:xfrm flipV="1">
            <a:off x="10251167" y="1625487"/>
            <a:ext cx="0" cy="13579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58DCFC2-C723-414B-B8A0-B9CF7D9D834E}"/>
              </a:ext>
            </a:extLst>
          </p:cNvPr>
          <p:cNvSpPr/>
          <p:nvPr/>
        </p:nvSpPr>
        <p:spPr bwMode="gray">
          <a:xfrm>
            <a:off x="8164285" y="1365447"/>
            <a:ext cx="728505"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930D4D3-D144-4F7C-B053-40DEBB5EEC8F}"/>
              </a:ext>
            </a:extLst>
          </p:cNvPr>
          <p:cNvSpPr txBox="1"/>
          <p:nvPr/>
        </p:nvSpPr>
        <p:spPr bwMode="gray">
          <a:xfrm>
            <a:off x="11186811" y="3618692"/>
            <a:ext cx="642026" cy="330740"/>
          </a:xfrm>
          <a:prstGeom prst="rect">
            <a:avLst/>
          </a:prstGeom>
          <a:noFill/>
        </p:spPr>
        <p:txBody>
          <a:bodyPr wrap="square" lIns="0" tIns="0" rIns="0" bIns="0" rtlCol="0">
            <a:noAutofit/>
          </a:bodyPr>
          <a:lstStyle/>
          <a:p>
            <a:r>
              <a:rPr lang="en-US" dirty="0">
                <a:solidFill>
                  <a:schemeClr val="bg1"/>
                </a:solidFill>
              </a:rPr>
              <a:t>Lake</a:t>
            </a:r>
          </a:p>
        </p:txBody>
      </p:sp>
      <p:sp>
        <p:nvSpPr>
          <p:cNvPr id="36" name="TextBox 35">
            <a:extLst>
              <a:ext uri="{FF2B5EF4-FFF2-40B4-BE49-F238E27FC236}">
                <a16:creationId xmlns:a16="http://schemas.microsoft.com/office/drawing/2014/main" id="{8AC5ACB1-B562-4944-A9C4-F28A6279B237}"/>
              </a:ext>
            </a:extLst>
          </p:cNvPr>
          <p:cNvSpPr txBox="1"/>
          <p:nvPr/>
        </p:nvSpPr>
        <p:spPr bwMode="gray">
          <a:xfrm rot="20473079">
            <a:off x="6225780" y="4950179"/>
            <a:ext cx="642026" cy="330740"/>
          </a:xfrm>
          <a:prstGeom prst="rect">
            <a:avLst/>
          </a:prstGeom>
          <a:noFill/>
        </p:spPr>
        <p:txBody>
          <a:bodyPr wrap="square" lIns="0" tIns="0" rIns="0" bIns="0" rtlCol="0">
            <a:noAutofit/>
          </a:bodyPr>
          <a:lstStyle/>
          <a:p>
            <a:r>
              <a:rPr lang="en-US" dirty="0">
                <a:solidFill>
                  <a:schemeClr val="bg1"/>
                </a:solidFill>
              </a:rPr>
              <a:t>Crop</a:t>
            </a:r>
          </a:p>
        </p:txBody>
      </p:sp>
    </p:spTree>
    <p:extLst>
      <p:ext uri="{BB962C8B-B14F-4D97-AF65-F5344CB8AC3E}">
        <p14:creationId xmlns:p14="http://schemas.microsoft.com/office/powerpoint/2010/main" val="15857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id="{945EFADA-7DBB-41C4-89E8-E866686C8740}"/>
              </a:ext>
            </a:extLst>
          </p:cNvPr>
          <p:cNvPicPr>
            <a:picLocks noChangeAspect="1"/>
          </p:cNvPicPr>
          <p:nvPr/>
        </p:nvPicPr>
        <p:blipFill rotWithShape="1">
          <a:blip r:embed="rId2"/>
          <a:srcRect r="38561"/>
          <a:stretch/>
        </p:blipFill>
        <p:spPr>
          <a:xfrm>
            <a:off x="5535474" y="1632947"/>
            <a:ext cx="6541160" cy="5114925"/>
          </a:xfrm>
          <a:prstGeom prst="rect">
            <a:avLst/>
          </a:prstGeom>
        </p:spPr>
      </p:pic>
      <p:cxnSp>
        <p:nvCxnSpPr>
          <p:cNvPr id="18" name="Straight Connector 17">
            <a:extLst>
              <a:ext uri="{FF2B5EF4-FFF2-40B4-BE49-F238E27FC236}">
                <a16:creationId xmlns:a16="http://schemas.microsoft.com/office/drawing/2014/main" id="{2C6B3AF0-14AD-44E1-968D-B791D2D90C18}"/>
              </a:ext>
            </a:extLst>
          </p:cNvPr>
          <p:cNvCxnSpPr>
            <a:cxnSpLocks/>
          </p:cNvCxnSpPr>
          <p:nvPr/>
        </p:nvCxnSpPr>
        <p:spPr bwMode="gray">
          <a:xfrm>
            <a:off x="10569357" y="2998934"/>
            <a:ext cx="1108953" cy="1819072"/>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433309-36AF-4D2D-A2CB-2CC9382BECE6}"/>
              </a:ext>
            </a:extLst>
          </p:cNvPr>
          <p:cNvCxnSpPr>
            <a:cxnSpLocks/>
          </p:cNvCxnSpPr>
          <p:nvPr/>
        </p:nvCxnSpPr>
        <p:spPr bwMode="gray">
          <a:xfrm flipH="1">
            <a:off x="6805108" y="5876764"/>
            <a:ext cx="34119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46163D9-4AE3-4C1C-B64E-2CF441E8B454}"/>
              </a:ext>
            </a:extLst>
          </p:cNvPr>
          <p:cNvCxnSpPr>
            <a:cxnSpLocks/>
          </p:cNvCxnSpPr>
          <p:nvPr/>
        </p:nvCxnSpPr>
        <p:spPr bwMode="gray">
          <a:xfrm flipV="1">
            <a:off x="10217048" y="5358149"/>
            <a:ext cx="0" cy="525439"/>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609B62-63A7-43F0-ABC5-97AB64746F66}"/>
              </a:ext>
            </a:extLst>
          </p:cNvPr>
          <p:cNvCxnSpPr>
            <a:cxnSpLocks/>
          </p:cNvCxnSpPr>
          <p:nvPr/>
        </p:nvCxnSpPr>
        <p:spPr bwMode="gray">
          <a:xfrm flipV="1">
            <a:off x="10212496" y="5360418"/>
            <a:ext cx="1239674" cy="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072C0B-BD65-4D30-8DA3-B197FEBB4ABD}"/>
              </a:ext>
            </a:extLst>
          </p:cNvPr>
          <p:cNvCxnSpPr>
            <a:cxnSpLocks/>
          </p:cNvCxnSpPr>
          <p:nvPr/>
        </p:nvCxnSpPr>
        <p:spPr bwMode="gray">
          <a:xfrm flipV="1">
            <a:off x="11443071" y="4812239"/>
            <a:ext cx="227463" cy="55045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6FC237-A632-45F3-8996-8618FAFAE83C}"/>
              </a:ext>
            </a:extLst>
          </p:cNvPr>
          <p:cNvCxnSpPr>
            <a:cxnSpLocks/>
          </p:cNvCxnSpPr>
          <p:nvPr/>
        </p:nvCxnSpPr>
        <p:spPr bwMode="gray">
          <a:xfrm flipH="1">
            <a:off x="10253439" y="2976615"/>
            <a:ext cx="250212" cy="227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95F7E8-9EB8-47EE-8E4A-2EF4DB096AE9}"/>
              </a:ext>
            </a:extLst>
          </p:cNvPr>
          <p:cNvCxnSpPr/>
          <p:nvPr/>
        </p:nvCxnSpPr>
        <p:spPr bwMode="gray">
          <a:xfrm>
            <a:off x="6818755" y="1639135"/>
            <a:ext cx="0" cy="423080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A8DFED7-3C6E-41DC-8B0E-E13DC8ADE8AE}"/>
              </a:ext>
            </a:extLst>
          </p:cNvPr>
          <p:cNvCxnSpPr>
            <a:cxnSpLocks/>
          </p:cNvCxnSpPr>
          <p:nvPr/>
        </p:nvCxnSpPr>
        <p:spPr bwMode="gray">
          <a:xfrm flipV="1">
            <a:off x="10251167" y="1625487"/>
            <a:ext cx="0" cy="135794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F2AD1C6D-2973-46EB-8407-7BAB20F623AB}"/>
              </a:ext>
            </a:extLst>
          </p:cNvPr>
          <p:cNvSpPr txBox="1">
            <a:spLocks/>
          </p:cNvSpPr>
          <p:nvPr/>
        </p:nvSpPr>
        <p:spPr>
          <a:xfrm>
            <a:off x="735292" y="1657349"/>
            <a:ext cx="4697946" cy="466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cap="all" dirty="0"/>
              <a:t>Non-free-flowing water bodies (ponds, lakes, etc.) </a:t>
            </a:r>
            <a:r>
              <a:rPr lang="en-US" sz="2000" b="1" u="sng" cap="all" dirty="0"/>
              <a:t>NOT</a:t>
            </a:r>
            <a:r>
              <a:rPr lang="en-US" sz="2000" b="1" cap="all" dirty="0"/>
              <a:t> located wholly on the treatment site:</a:t>
            </a:r>
          </a:p>
          <a:p>
            <a:pPr marL="342900" indent="-342900">
              <a:spcBef>
                <a:spcPts val="600"/>
              </a:spcBef>
              <a:spcAft>
                <a:spcPts val="600"/>
              </a:spcAft>
            </a:pPr>
            <a:r>
              <a:rPr lang="en-US" sz="2000" dirty="0"/>
              <a:t>DO NOT apply broadcast within 100 ft of water's edge.</a:t>
            </a:r>
          </a:p>
          <a:p>
            <a:pPr marL="342900" indent="-342900">
              <a:spcBef>
                <a:spcPts val="600"/>
              </a:spcBef>
              <a:spcAft>
                <a:spcPts val="600"/>
              </a:spcAft>
            </a:pPr>
            <a:r>
              <a:rPr lang="en-US" sz="2000" dirty="0"/>
              <a:t>Individual plant treatments may be made up to water’s edge.</a:t>
            </a:r>
          </a:p>
          <a:p>
            <a:pPr marL="342900" indent="-342900">
              <a:spcBef>
                <a:spcPts val="600"/>
              </a:spcBef>
              <a:spcAft>
                <a:spcPts val="600"/>
              </a:spcAft>
            </a:pPr>
            <a:r>
              <a:rPr lang="en-US" sz="2000" dirty="0"/>
              <a:t>DO NOT apply this product directly to or allow this product to drift into water.</a:t>
            </a:r>
          </a:p>
          <a:p>
            <a:pPr marL="342900" indent="-342900"/>
            <a:endParaRPr lang="en-US" sz="2000" dirty="0"/>
          </a:p>
        </p:txBody>
      </p:sp>
      <p:sp>
        <p:nvSpPr>
          <p:cNvPr id="3" name="Subtitle 1">
            <a:extLst>
              <a:ext uri="{FF2B5EF4-FFF2-40B4-BE49-F238E27FC236}">
                <a16:creationId xmlns:a16="http://schemas.microsoft.com/office/drawing/2014/main" id="{66DB35E1-EFD3-4EC9-ADD2-1DAEB713C0FA}"/>
              </a:ext>
            </a:extLst>
          </p:cNvPr>
          <p:cNvSpPr txBox="1">
            <a:spLocks/>
          </p:cNvSpPr>
          <p:nvPr/>
        </p:nvSpPr>
        <p:spPr>
          <a:xfrm>
            <a:off x="860761" y="1149315"/>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Water Bodies</a:t>
            </a:r>
          </a:p>
        </p:txBody>
      </p:sp>
      <p:sp>
        <p:nvSpPr>
          <p:cNvPr id="13" name="Freeform: Shape 12">
            <a:extLst>
              <a:ext uri="{FF2B5EF4-FFF2-40B4-BE49-F238E27FC236}">
                <a16:creationId xmlns:a16="http://schemas.microsoft.com/office/drawing/2014/main" id="{435B8715-166A-400B-80B6-C888C0583471}"/>
              </a:ext>
            </a:extLst>
          </p:cNvPr>
          <p:cNvSpPr/>
          <p:nvPr/>
        </p:nvSpPr>
        <p:spPr bwMode="gray">
          <a:xfrm>
            <a:off x="10530707" y="3016114"/>
            <a:ext cx="1032679" cy="1781613"/>
          </a:xfrm>
          <a:custGeom>
            <a:avLst/>
            <a:gdLst>
              <a:gd name="connsiteX0" fmla="*/ 22033 w 1032679"/>
              <a:gd name="connsiteY0" fmla="*/ 0 h 1781613"/>
              <a:gd name="connsiteX1" fmla="*/ 14689 w 1032679"/>
              <a:gd name="connsiteY1" fmla="*/ 18362 h 1781613"/>
              <a:gd name="connsiteX2" fmla="*/ 7344 w 1032679"/>
              <a:gd name="connsiteY2" fmla="*/ 40395 h 1781613"/>
              <a:gd name="connsiteX3" fmla="*/ 0 w 1032679"/>
              <a:gd name="connsiteY3" fmla="*/ 58757 h 1781613"/>
              <a:gd name="connsiteX4" fmla="*/ 14689 w 1032679"/>
              <a:gd name="connsiteY4" fmla="*/ 106497 h 1781613"/>
              <a:gd name="connsiteX5" fmla="*/ 29378 w 1032679"/>
              <a:gd name="connsiteY5" fmla="*/ 128530 h 1781613"/>
              <a:gd name="connsiteX6" fmla="*/ 51412 w 1032679"/>
              <a:gd name="connsiteY6" fmla="*/ 143219 h 1781613"/>
              <a:gd name="connsiteX7" fmla="*/ 58756 w 1032679"/>
              <a:gd name="connsiteY7" fmla="*/ 172598 h 1781613"/>
              <a:gd name="connsiteX8" fmla="*/ 62429 w 1032679"/>
              <a:gd name="connsiteY8" fmla="*/ 187287 h 1781613"/>
              <a:gd name="connsiteX9" fmla="*/ 69773 w 1032679"/>
              <a:gd name="connsiteY9" fmla="*/ 198304 h 1781613"/>
              <a:gd name="connsiteX10" fmla="*/ 80790 w 1032679"/>
              <a:gd name="connsiteY10" fmla="*/ 238699 h 1781613"/>
              <a:gd name="connsiteX11" fmla="*/ 88135 w 1032679"/>
              <a:gd name="connsiteY11" fmla="*/ 268077 h 1781613"/>
              <a:gd name="connsiteX12" fmla="*/ 91807 w 1032679"/>
              <a:gd name="connsiteY12" fmla="*/ 297456 h 1781613"/>
              <a:gd name="connsiteX13" fmla="*/ 95479 w 1032679"/>
              <a:gd name="connsiteY13" fmla="*/ 308472 h 1781613"/>
              <a:gd name="connsiteX14" fmla="*/ 99151 w 1032679"/>
              <a:gd name="connsiteY14" fmla="*/ 367229 h 1781613"/>
              <a:gd name="connsiteX15" fmla="*/ 80790 w 1032679"/>
              <a:gd name="connsiteY15" fmla="*/ 492087 h 1781613"/>
              <a:gd name="connsiteX16" fmla="*/ 69773 w 1032679"/>
              <a:gd name="connsiteY16" fmla="*/ 506776 h 1781613"/>
              <a:gd name="connsiteX17" fmla="*/ 69773 w 1032679"/>
              <a:gd name="connsiteY17" fmla="*/ 550843 h 1781613"/>
              <a:gd name="connsiteX18" fmla="*/ 80790 w 1032679"/>
              <a:gd name="connsiteY18" fmla="*/ 558188 h 1781613"/>
              <a:gd name="connsiteX19" fmla="*/ 91807 w 1032679"/>
              <a:gd name="connsiteY19" fmla="*/ 583894 h 1781613"/>
              <a:gd name="connsiteX20" fmla="*/ 102824 w 1032679"/>
              <a:gd name="connsiteY20" fmla="*/ 598583 h 1781613"/>
              <a:gd name="connsiteX21" fmla="*/ 128530 w 1032679"/>
              <a:gd name="connsiteY21" fmla="*/ 631634 h 1781613"/>
              <a:gd name="connsiteX22" fmla="*/ 143219 w 1032679"/>
              <a:gd name="connsiteY22" fmla="*/ 653668 h 1781613"/>
              <a:gd name="connsiteX23" fmla="*/ 161580 w 1032679"/>
              <a:gd name="connsiteY23" fmla="*/ 675701 h 1781613"/>
              <a:gd name="connsiteX24" fmla="*/ 172597 w 1032679"/>
              <a:gd name="connsiteY24" fmla="*/ 679374 h 1781613"/>
              <a:gd name="connsiteX25" fmla="*/ 194631 w 1032679"/>
              <a:gd name="connsiteY25" fmla="*/ 690390 h 1781613"/>
              <a:gd name="connsiteX26" fmla="*/ 216665 w 1032679"/>
              <a:gd name="connsiteY26" fmla="*/ 708752 h 1781613"/>
              <a:gd name="connsiteX27" fmla="*/ 220337 w 1032679"/>
              <a:gd name="connsiteY27" fmla="*/ 719769 h 1781613"/>
              <a:gd name="connsiteX28" fmla="*/ 227682 w 1032679"/>
              <a:gd name="connsiteY28" fmla="*/ 730786 h 1781613"/>
              <a:gd name="connsiteX29" fmla="*/ 235026 w 1032679"/>
              <a:gd name="connsiteY29" fmla="*/ 752819 h 1781613"/>
              <a:gd name="connsiteX30" fmla="*/ 242371 w 1032679"/>
              <a:gd name="connsiteY30" fmla="*/ 785870 h 1781613"/>
              <a:gd name="connsiteX31" fmla="*/ 238698 w 1032679"/>
              <a:gd name="connsiteY31" fmla="*/ 1120048 h 1781613"/>
              <a:gd name="connsiteX32" fmla="*/ 235026 w 1032679"/>
              <a:gd name="connsiteY32" fmla="*/ 1156771 h 1781613"/>
              <a:gd name="connsiteX33" fmla="*/ 227682 w 1032679"/>
              <a:gd name="connsiteY33" fmla="*/ 1178805 h 1781613"/>
              <a:gd name="connsiteX34" fmla="*/ 220337 w 1032679"/>
              <a:gd name="connsiteY34" fmla="*/ 1208183 h 1781613"/>
              <a:gd name="connsiteX35" fmla="*/ 212992 w 1032679"/>
              <a:gd name="connsiteY35" fmla="*/ 1244906 h 1781613"/>
              <a:gd name="connsiteX36" fmla="*/ 216665 w 1032679"/>
              <a:gd name="connsiteY36" fmla="*/ 1336713 h 1781613"/>
              <a:gd name="connsiteX37" fmla="*/ 224009 w 1032679"/>
              <a:gd name="connsiteY37" fmla="*/ 1347730 h 1781613"/>
              <a:gd name="connsiteX38" fmla="*/ 246043 w 1032679"/>
              <a:gd name="connsiteY38" fmla="*/ 1369764 h 1781613"/>
              <a:gd name="connsiteX39" fmla="*/ 330506 w 1032679"/>
              <a:gd name="connsiteY39" fmla="*/ 1377109 h 1781613"/>
              <a:gd name="connsiteX40" fmla="*/ 352539 w 1032679"/>
              <a:gd name="connsiteY40" fmla="*/ 1391798 h 1781613"/>
              <a:gd name="connsiteX41" fmla="*/ 356212 w 1032679"/>
              <a:gd name="connsiteY41" fmla="*/ 1402815 h 1781613"/>
              <a:gd name="connsiteX42" fmla="*/ 363556 w 1032679"/>
              <a:gd name="connsiteY42" fmla="*/ 1413831 h 1781613"/>
              <a:gd name="connsiteX43" fmla="*/ 370901 w 1032679"/>
              <a:gd name="connsiteY43" fmla="*/ 1435865 h 1781613"/>
              <a:gd name="connsiteX44" fmla="*/ 389262 w 1032679"/>
              <a:gd name="connsiteY44" fmla="*/ 1468916 h 1781613"/>
              <a:gd name="connsiteX45" fmla="*/ 422313 w 1032679"/>
              <a:gd name="connsiteY45" fmla="*/ 1501966 h 1781613"/>
              <a:gd name="connsiteX46" fmla="*/ 433330 w 1032679"/>
              <a:gd name="connsiteY46" fmla="*/ 1512983 h 1781613"/>
              <a:gd name="connsiteX47" fmla="*/ 444347 w 1032679"/>
              <a:gd name="connsiteY47" fmla="*/ 1520328 h 1781613"/>
              <a:gd name="connsiteX48" fmla="*/ 466380 w 1032679"/>
              <a:gd name="connsiteY48" fmla="*/ 1527672 h 1781613"/>
              <a:gd name="connsiteX49" fmla="*/ 503103 w 1032679"/>
              <a:gd name="connsiteY49" fmla="*/ 1524000 h 1781613"/>
              <a:gd name="connsiteX50" fmla="*/ 536154 w 1032679"/>
              <a:gd name="connsiteY50" fmla="*/ 1509311 h 1781613"/>
              <a:gd name="connsiteX51" fmla="*/ 649995 w 1032679"/>
              <a:gd name="connsiteY51" fmla="*/ 1505639 h 1781613"/>
              <a:gd name="connsiteX52" fmla="*/ 672029 w 1032679"/>
              <a:gd name="connsiteY52" fmla="*/ 1498294 h 1781613"/>
              <a:gd name="connsiteX53" fmla="*/ 796886 w 1032679"/>
              <a:gd name="connsiteY53" fmla="*/ 1505639 h 1781613"/>
              <a:gd name="connsiteX54" fmla="*/ 815248 w 1032679"/>
              <a:gd name="connsiteY54" fmla="*/ 1538689 h 1781613"/>
              <a:gd name="connsiteX55" fmla="*/ 826265 w 1032679"/>
              <a:gd name="connsiteY55" fmla="*/ 1575412 h 1781613"/>
              <a:gd name="connsiteX56" fmla="*/ 829937 w 1032679"/>
              <a:gd name="connsiteY56" fmla="*/ 1586429 h 1781613"/>
              <a:gd name="connsiteX57" fmla="*/ 840954 w 1032679"/>
              <a:gd name="connsiteY57" fmla="*/ 1593774 h 1781613"/>
              <a:gd name="connsiteX58" fmla="*/ 851971 w 1032679"/>
              <a:gd name="connsiteY58" fmla="*/ 1623152 h 1781613"/>
              <a:gd name="connsiteX59" fmla="*/ 870332 w 1032679"/>
              <a:gd name="connsiteY59" fmla="*/ 1645186 h 1781613"/>
              <a:gd name="connsiteX60" fmla="*/ 877677 w 1032679"/>
              <a:gd name="connsiteY60" fmla="*/ 1656203 h 1781613"/>
              <a:gd name="connsiteX61" fmla="*/ 896038 w 1032679"/>
              <a:gd name="connsiteY61" fmla="*/ 1689253 h 1781613"/>
              <a:gd name="connsiteX62" fmla="*/ 903383 w 1032679"/>
              <a:gd name="connsiteY62" fmla="*/ 1700270 h 1781613"/>
              <a:gd name="connsiteX63" fmla="*/ 914400 w 1032679"/>
              <a:gd name="connsiteY63" fmla="*/ 1707615 h 1781613"/>
              <a:gd name="connsiteX64" fmla="*/ 940106 w 1032679"/>
              <a:gd name="connsiteY64" fmla="*/ 1736993 h 1781613"/>
              <a:gd name="connsiteX65" fmla="*/ 965812 w 1032679"/>
              <a:gd name="connsiteY65" fmla="*/ 1751682 h 1781613"/>
              <a:gd name="connsiteX66" fmla="*/ 976829 w 1032679"/>
              <a:gd name="connsiteY66" fmla="*/ 1759027 h 1781613"/>
              <a:gd name="connsiteX67" fmla="*/ 991518 w 1032679"/>
              <a:gd name="connsiteY67" fmla="*/ 1762699 h 1781613"/>
              <a:gd name="connsiteX68" fmla="*/ 1017224 w 1032679"/>
              <a:gd name="connsiteY68" fmla="*/ 1770043 h 1781613"/>
              <a:gd name="connsiteX69" fmla="*/ 1031913 w 1032679"/>
              <a:gd name="connsiteY69" fmla="*/ 1766371 h 1781613"/>
              <a:gd name="connsiteX70" fmla="*/ 1013551 w 1032679"/>
              <a:gd name="connsiteY70" fmla="*/ 1744337 h 1781613"/>
              <a:gd name="connsiteX71" fmla="*/ 1009879 w 1032679"/>
              <a:gd name="connsiteY71" fmla="*/ 1733321 h 17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32679" h="1781613">
                <a:moveTo>
                  <a:pt x="22033" y="0"/>
                </a:moveTo>
                <a:cubicBezTo>
                  <a:pt x="19585" y="6121"/>
                  <a:pt x="16942" y="12167"/>
                  <a:pt x="14689" y="18362"/>
                </a:cubicBezTo>
                <a:cubicBezTo>
                  <a:pt x="12043" y="25638"/>
                  <a:pt x="10219" y="33207"/>
                  <a:pt x="7344" y="40395"/>
                </a:cubicBezTo>
                <a:lnTo>
                  <a:pt x="0" y="58757"/>
                </a:lnTo>
                <a:cubicBezTo>
                  <a:pt x="5720" y="115958"/>
                  <a:pt x="-5673" y="80318"/>
                  <a:pt x="14689" y="106497"/>
                </a:cubicBezTo>
                <a:cubicBezTo>
                  <a:pt x="20108" y="113464"/>
                  <a:pt x="22034" y="123634"/>
                  <a:pt x="29378" y="128530"/>
                </a:cubicBezTo>
                <a:lnTo>
                  <a:pt x="51412" y="143219"/>
                </a:lnTo>
                <a:cubicBezTo>
                  <a:pt x="57975" y="162911"/>
                  <a:pt x="52845" y="146001"/>
                  <a:pt x="58756" y="172598"/>
                </a:cubicBezTo>
                <a:cubicBezTo>
                  <a:pt x="59851" y="177525"/>
                  <a:pt x="60441" y="182648"/>
                  <a:pt x="62429" y="187287"/>
                </a:cubicBezTo>
                <a:cubicBezTo>
                  <a:pt x="64168" y="191344"/>
                  <a:pt x="67325" y="194632"/>
                  <a:pt x="69773" y="198304"/>
                </a:cubicBezTo>
                <a:cubicBezTo>
                  <a:pt x="78652" y="260459"/>
                  <a:pt x="66771" y="196644"/>
                  <a:pt x="80790" y="238699"/>
                </a:cubicBezTo>
                <a:cubicBezTo>
                  <a:pt x="83982" y="248275"/>
                  <a:pt x="88135" y="268077"/>
                  <a:pt x="88135" y="268077"/>
                </a:cubicBezTo>
                <a:cubicBezTo>
                  <a:pt x="89359" y="277870"/>
                  <a:pt x="90042" y="287746"/>
                  <a:pt x="91807" y="297456"/>
                </a:cubicBezTo>
                <a:cubicBezTo>
                  <a:pt x="92499" y="301264"/>
                  <a:pt x="95074" y="304623"/>
                  <a:pt x="95479" y="308472"/>
                </a:cubicBezTo>
                <a:cubicBezTo>
                  <a:pt x="97533" y="327988"/>
                  <a:pt x="97927" y="347643"/>
                  <a:pt x="99151" y="367229"/>
                </a:cubicBezTo>
                <a:cubicBezTo>
                  <a:pt x="94180" y="516367"/>
                  <a:pt x="121662" y="445377"/>
                  <a:pt x="80790" y="492087"/>
                </a:cubicBezTo>
                <a:cubicBezTo>
                  <a:pt x="76760" y="496693"/>
                  <a:pt x="73445" y="501880"/>
                  <a:pt x="69773" y="506776"/>
                </a:cubicBezTo>
                <a:cubicBezTo>
                  <a:pt x="65568" y="523599"/>
                  <a:pt x="61838" y="531006"/>
                  <a:pt x="69773" y="550843"/>
                </a:cubicBezTo>
                <a:cubicBezTo>
                  <a:pt x="71412" y="554941"/>
                  <a:pt x="77118" y="555740"/>
                  <a:pt x="80790" y="558188"/>
                </a:cubicBezTo>
                <a:cubicBezTo>
                  <a:pt x="84360" y="568899"/>
                  <a:pt x="85323" y="573520"/>
                  <a:pt x="91807" y="583894"/>
                </a:cubicBezTo>
                <a:cubicBezTo>
                  <a:pt x="95051" y="589084"/>
                  <a:pt x="99314" y="593569"/>
                  <a:pt x="102824" y="598583"/>
                </a:cubicBezTo>
                <a:cubicBezTo>
                  <a:pt x="123323" y="627868"/>
                  <a:pt x="109548" y="612652"/>
                  <a:pt x="128530" y="631634"/>
                </a:cubicBezTo>
                <a:cubicBezTo>
                  <a:pt x="134983" y="650995"/>
                  <a:pt x="127937" y="635330"/>
                  <a:pt x="143219" y="653668"/>
                </a:cubicBezTo>
                <a:cubicBezTo>
                  <a:pt x="151688" y="663830"/>
                  <a:pt x="149509" y="667653"/>
                  <a:pt x="161580" y="675701"/>
                </a:cubicBezTo>
                <a:cubicBezTo>
                  <a:pt x="164801" y="677848"/>
                  <a:pt x="169135" y="677643"/>
                  <a:pt x="172597" y="679374"/>
                </a:cubicBezTo>
                <a:cubicBezTo>
                  <a:pt x="201065" y="693608"/>
                  <a:pt x="166946" y="681163"/>
                  <a:pt x="194631" y="690390"/>
                </a:cubicBezTo>
                <a:cubicBezTo>
                  <a:pt x="202760" y="695809"/>
                  <a:pt x="211010" y="700270"/>
                  <a:pt x="216665" y="708752"/>
                </a:cubicBezTo>
                <a:cubicBezTo>
                  <a:pt x="218812" y="711973"/>
                  <a:pt x="218606" y="716307"/>
                  <a:pt x="220337" y="719769"/>
                </a:cubicBezTo>
                <a:cubicBezTo>
                  <a:pt x="222311" y="723717"/>
                  <a:pt x="225234" y="727114"/>
                  <a:pt x="227682" y="730786"/>
                </a:cubicBezTo>
                <a:cubicBezTo>
                  <a:pt x="230130" y="738130"/>
                  <a:pt x="233149" y="745309"/>
                  <a:pt x="235026" y="752819"/>
                </a:cubicBezTo>
                <a:cubicBezTo>
                  <a:pt x="240212" y="773564"/>
                  <a:pt x="237708" y="762560"/>
                  <a:pt x="242371" y="785870"/>
                </a:cubicBezTo>
                <a:cubicBezTo>
                  <a:pt x="241147" y="897263"/>
                  <a:pt x="240904" y="1008670"/>
                  <a:pt x="238698" y="1120048"/>
                </a:cubicBezTo>
                <a:cubicBezTo>
                  <a:pt x="238454" y="1132348"/>
                  <a:pt x="237293" y="1144680"/>
                  <a:pt x="235026" y="1156771"/>
                </a:cubicBezTo>
                <a:cubicBezTo>
                  <a:pt x="233599" y="1164380"/>
                  <a:pt x="229201" y="1171214"/>
                  <a:pt x="227682" y="1178805"/>
                </a:cubicBezTo>
                <a:cubicBezTo>
                  <a:pt x="205019" y="1292097"/>
                  <a:pt x="237289" y="1134724"/>
                  <a:pt x="220337" y="1208183"/>
                </a:cubicBezTo>
                <a:cubicBezTo>
                  <a:pt x="217530" y="1220347"/>
                  <a:pt x="212992" y="1244906"/>
                  <a:pt x="212992" y="1244906"/>
                </a:cubicBezTo>
                <a:cubicBezTo>
                  <a:pt x="214216" y="1275508"/>
                  <a:pt x="213402" y="1306260"/>
                  <a:pt x="216665" y="1336713"/>
                </a:cubicBezTo>
                <a:cubicBezTo>
                  <a:pt x="217135" y="1341101"/>
                  <a:pt x="221077" y="1344431"/>
                  <a:pt x="224009" y="1347730"/>
                </a:cubicBezTo>
                <a:cubicBezTo>
                  <a:pt x="230910" y="1355493"/>
                  <a:pt x="235858" y="1367727"/>
                  <a:pt x="246043" y="1369764"/>
                </a:cubicBezTo>
                <a:cubicBezTo>
                  <a:pt x="286043" y="1377764"/>
                  <a:pt x="258172" y="1373090"/>
                  <a:pt x="330506" y="1377109"/>
                </a:cubicBezTo>
                <a:cubicBezTo>
                  <a:pt x="342057" y="1380959"/>
                  <a:pt x="344679" y="1380008"/>
                  <a:pt x="352539" y="1391798"/>
                </a:cubicBezTo>
                <a:cubicBezTo>
                  <a:pt x="354686" y="1395019"/>
                  <a:pt x="354481" y="1399353"/>
                  <a:pt x="356212" y="1402815"/>
                </a:cubicBezTo>
                <a:cubicBezTo>
                  <a:pt x="358186" y="1406762"/>
                  <a:pt x="361764" y="1409798"/>
                  <a:pt x="363556" y="1413831"/>
                </a:cubicBezTo>
                <a:cubicBezTo>
                  <a:pt x="366700" y="1420906"/>
                  <a:pt x="368453" y="1428520"/>
                  <a:pt x="370901" y="1435865"/>
                </a:cubicBezTo>
                <a:cubicBezTo>
                  <a:pt x="375519" y="1449719"/>
                  <a:pt x="376633" y="1456287"/>
                  <a:pt x="389262" y="1468916"/>
                </a:cubicBezTo>
                <a:lnTo>
                  <a:pt x="422313" y="1501966"/>
                </a:lnTo>
                <a:cubicBezTo>
                  <a:pt x="425985" y="1505638"/>
                  <a:pt x="429009" y="1510102"/>
                  <a:pt x="433330" y="1512983"/>
                </a:cubicBezTo>
                <a:cubicBezTo>
                  <a:pt x="437002" y="1515431"/>
                  <a:pt x="440314" y="1518535"/>
                  <a:pt x="444347" y="1520328"/>
                </a:cubicBezTo>
                <a:cubicBezTo>
                  <a:pt x="451421" y="1523472"/>
                  <a:pt x="466380" y="1527672"/>
                  <a:pt x="466380" y="1527672"/>
                </a:cubicBezTo>
                <a:cubicBezTo>
                  <a:pt x="478621" y="1526448"/>
                  <a:pt x="491116" y="1526766"/>
                  <a:pt x="503103" y="1524000"/>
                </a:cubicBezTo>
                <a:cubicBezTo>
                  <a:pt x="536224" y="1516357"/>
                  <a:pt x="482458" y="1511043"/>
                  <a:pt x="536154" y="1509311"/>
                </a:cubicBezTo>
                <a:lnTo>
                  <a:pt x="649995" y="1505639"/>
                </a:lnTo>
                <a:cubicBezTo>
                  <a:pt x="657340" y="1503191"/>
                  <a:pt x="664291" y="1498544"/>
                  <a:pt x="672029" y="1498294"/>
                </a:cubicBezTo>
                <a:cubicBezTo>
                  <a:pt x="723067" y="1496647"/>
                  <a:pt x="752160" y="1500668"/>
                  <a:pt x="796886" y="1505639"/>
                </a:cubicBezTo>
                <a:cubicBezTo>
                  <a:pt x="810040" y="1525368"/>
                  <a:pt x="810400" y="1521721"/>
                  <a:pt x="815248" y="1538689"/>
                </a:cubicBezTo>
                <a:cubicBezTo>
                  <a:pt x="826346" y="1577534"/>
                  <a:pt x="808813" y="1523057"/>
                  <a:pt x="826265" y="1575412"/>
                </a:cubicBezTo>
                <a:cubicBezTo>
                  <a:pt x="827489" y="1579084"/>
                  <a:pt x="826716" y="1584282"/>
                  <a:pt x="829937" y="1586429"/>
                </a:cubicBezTo>
                <a:lnTo>
                  <a:pt x="840954" y="1593774"/>
                </a:lnTo>
                <a:cubicBezTo>
                  <a:pt x="858176" y="1619607"/>
                  <a:pt x="838359" y="1586852"/>
                  <a:pt x="851971" y="1623152"/>
                </a:cubicBezTo>
                <a:cubicBezTo>
                  <a:pt x="855702" y="1633100"/>
                  <a:pt x="863836" y="1637391"/>
                  <a:pt x="870332" y="1645186"/>
                </a:cubicBezTo>
                <a:cubicBezTo>
                  <a:pt x="873158" y="1648577"/>
                  <a:pt x="875229" y="1652531"/>
                  <a:pt x="877677" y="1656203"/>
                </a:cubicBezTo>
                <a:cubicBezTo>
                  <a:pt x="884140" y="1675593"/>
                  <a:pt x="879202" y="1664000"/>
                  <a:pt x="896038" y="1689253"/>
                </a:cubicBezTo>
                <a:cubicBezTo>
                  <a:pt x="898486" y="1692925"/>
                  <a:pt x="899711" y="1697822"/>
                  <a:pt x="903383" y="1700270"/>
                </a:cubicBezTo>
                <a:cubicBezTo>
                  <a:pt x="907055" y="1702718"/>
                  <a:pt x="911279" y="1704494"/>
                  <a:pt x="914400" y="1707615"/>
                </a:cubicBezTo>
                <a:cubicBezTo>
                  <a:pt x="934236" y="1727451"/>
                  <a:pt x="922286" y="1722144"/>
                  <a:pt x="940106" y="1736993"/>
                </a:cubicBezTo>
                <a:cubicBezTo>
                  <a:pt x="949863" y="1745124"/>
                  <a:pt x="954388" y="1745154"/>
                  <a:pt x="965812" y="1751682"/>
                </a:cubicBezTo>
                <a:cubicBezTo>
                  <a:pt x="969644" y="1753872"/>
                  <a:pt x="972772" y="1757288"/>
                  <a:pt x="976829" y="1759027"/>
                </a:cubicBezTo>
                <a:cubicBezTo>
                  <a:pt x="981468" y="1761015"/>
                  <a:pt x="986665" y="1761313"/>
                  <a:pt x="991518" y="1762699"/>
                </a:cubicBezTo>
                <a:cubicBezTo>
                  <a:pt x="1028396" y="1773235"/>
                  <a:pt x="971304" y="1758564"/>
                  <a:pt x="1017224" y="1770043"/>
                </a:cubicBezTo>
                <a:cubicBezTo>
                  <a:pt x="1022505" y="1775324"/>
                  <a:pt x="1036024" y="1795141"/>
                  <a:pt x="1031913" y="1766371"/>
                </a:cubicBezTo>
                <a:cubicBezTo>
                  <a:pt x="1031061" y="1760407"/>
                  <a:pt x="1016659" y="1747445"/>
                  <a:pt x="1013551" y="1744337"/>
                </a:cubicBezTo>
                <a:lnTo>
                  <a:pt x="1009879" y="1733321"/>
                </a:lnTo>
              </a:path>
            </a:pathLst>
          </a:cu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2">
            <a:extLst>
              <a:ext uri="{FF2B5EF4-FFF2-40B4-BE49-F238E27FC236}">
                <a16:creationId xmlns:a16="http://schemas.microsoft.com/office/drawing/2014/main" id="{2555AA8C-4413-4D8C-BF5D-059A933E979A}"/>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
        <p:nvSpPr>
          <p:cNvPr id="26" name="TextBox 25">
            <a:extLst>
              <a:ext uri="{FF2B5EF4-FFF2-40B4-BE49-F238E27FC236}">
                <a16:creationId xmlns:a16="http://schemas.microsoft.com/office/drawing/2014/main" id="{DF28836A-417C-4032-8815-C35CC1AF0885}"/>
              </a:ext>
            </a:extLst>
          </p:cNvPr>
          <p:cNvSpPr txBox="1"/>
          <p:nvPr/>
        </p:nvSpPr>
        <p:spPr bwMode="gray">
          <a:xfrm>
            <a:off x="11186811" y="3618692"/>
            <a:ext cx="642026" cy="330740"/>
          </a:xfrm>
          <a:prstGeom prst="rect">
            <a:avLst/>
          </a:prstGeom>
          <a:noFill/>
        </p:spPr>
        <p:txBody>
          <a:bodyPr wrap="square" lIns="0" tIns="0" rIns="0" bIns="0" rtlCol="0">
            <a:noAutofit/>
          </a:bodyPr>
          <a:lstStyle/>
          <a:p>
            <a:r>
              <a:rPr lang="en-US" dirty="0">
                <a:solidFill>
                  <a:schemeClr val="bg1"/>
                </a:solidFill>
              </a:rPr>
              <a:t>Lake</a:t>
            </a:r>
          </a:p>
        </p:txBody>
      </p:sp>
      <p:sp>
        <p:nvSpPr>
          <p:cNvPr id="27" name="TextBox 26">
            <a:extLst>
              <a:ext uri="{FF2B5EF4-FFF2-40B4-BE49-F238E27FC236}">
                <a16:creationId xmlns:a16="http://schemas.microsoft.com/office/drawing/2014/main" id="{5E53ACCA-25F1-4890-86B7-2909B69B29CF}"/>
              </a:ext>
            </a:extLst>
          </p:cNvPr>
          <p:cNvSpPr txBox="1"/>
          <p:nvPr/>
        </p:nvSpPr>
        <p:spPr bwMode="gray">
          <a:xfrm rot="20473079">
            <a:off x="6225780" y="4950179"/>
            <a:ext cx="642026" cy="330740"/>
          </a:xfrm>
          <a:prstGeom prst="rect">
            <a:avLst/>
          </a:prstGeom>
          <a:noFill/>
        </p:spPr>
        <p:txBody>
          <a:bodyPr wrap="square" lIns="0" tIns="0" rIns="0" bIns="0" rtlCol="0">
            <a:noAutofit/>
          </a:bodyPr>
          <a:lstStyle/>
          <a:p>
            <a:r>
              <a:rPr lang="en-US" dirty="0">
                <a:solidFill>
                  <a:schemeClr val="bg1"/>
                </a:solidFill>
              </a:rPr>
              <a:t>Crop</a:t>
            </a:r>
          </a:p>
        </p:txBody>
      </p:sp>
    </p:spTree>
    <p:extLst>
      <p:ext uri="{BB962C8B-B14F-4D97-AF65-F5344CB8AC3E}">
        <p14:creationId xmlns:p14="http://schemas.microsoft.com/office/powerpoint/2010/main" val="19399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402F41-F849-46E5-BCDE-E760FD269D8B}"/>
              </a:ext>
            </a:extLst>
          </p:cNvPr>
          <p:cNvGrpSpPr/>
          <p:nvPr/>
        </p:nvGrpSpPr>
        <p:grpSpPr>
          <a:xfrm>
            <a:off x="798792" y="1631867"/>
            <a:ext cx="10867508" cy="5121749"/>
            <a:chOff x="798792" y="1631867"/>
            <a:chExt cx="10867508" cy="5121749"/>
          </a:xfrm>
        </p:grpSpPr>
        <p:sp>
          <p:nvSpPr>
            <p:cNvPr id="3" name="TextBox 2">
              <a:extLst>
                <a:ext uri="{FF2B5EF4-FFF2-40B4-BE49-F238E27FC236}">
                  <a16:creationId xmlns:a16="http://schemas.microsoft.com/office/drawing/2014/main" id="{D6521C32-D4F6-4863-B110-1D7C4FC6DBA4}"/>
                </a:ext>
              </a:extLst>
            </p:cNvPr>
            <p:cNvSpPr txBox="1"/>
            <p:nvPr/>
          </p:nvSpPr>
          <p:spPr bwMode="gray">
            <a:xfrm>
              <a:off x="7573868" y="1649319"/>
              <a:ext cx="4029739" cy="5092995"/>
            </a:xfrm>
            <a:prstGeom prst="rect">
              <a:avLst/>
            </a:prstGeom>
            <a:solidFill>
              <a:schemeClr val="tx1"/>
            </a:solidFill>
          </p:spPr>
          <p:txBody>
            <a:bodyPr wrap="square" lIns="0" tIns="0" rIns="0" bIns="0" rtlCol="0">
              <a:noAutofit/>
            </a:bodyPr>
            <a:lstStyle/>
            <a:p>
              <a:pPr algn="ctr"/>
              <a:r>
                <a:rPr lang="en-US" sz="2400" b="1" dirty="0">
                  <a:solidFill>
                    <a:schemeClr val="bg1"/>
                  </a:solidFill>
                </a:rPr>
                <a:t>Buffer Zones</a:t>
              </a:r>
            </a:p>
          </p:txBody>
        </p:sp>
        <p:pic>
          <p:nvPicPr>
            <p:cNvPr id="4" name="Picture 6">
              <a:extLst>
                <a:ext uri="{FF2B5EF4-FFF2-40B4-BE49-F238E27FC236}">
                  <a16:creationId xmlns:a16="http://schemas.microsoft.com/office/drawing/2014/main" id="{40A14A3B-7C29-4892-B4EA-6CF4800CF156}"/>
                </a:ext>
              </a:extLst>
            </p:cNvPr>
            <p:cNvPicPr>
              <a:picLocks noChangeAspect="1"/>
            </p:cNvPicPr>
            <p:nvPr/>
          </p:nvPicPr>
          <p:blipFill rotWithShape="1">
            <a:blip r:embed="rId2"/>
            <a:srcRect r="38561"/>
            <a:stretch/>
          </p:blipFill>
          <p:spPr>
            <a:xfrm>
              <a:off x="798792" y="1638691"/>
              <a:ext cx="6541160" cy="5114925"/>
            </a:xfrm>
            <a:prstGeom prst="rect">
              <a:avLst/>
            </a:prstGeom>
          </p:spPr>
        </p:pic>
        <p:sp>
          <p:nvSpPr>
            <p:cNvPr id="5" name="Rectangle 4">
              <a:extLst>
                <a:ext uri="{FF2B5EF4-FFF2-40B4-BE49-F238E27FC236}">
                  <a16:creationId xmlns:a16="http://schemas.microsoft.com/office/drawing/2014/main" id="{78AF1116-24CD-46DF-8589-F82B941BDE5C}"/>
                </a:ext>
              </a:extLst>
            </p:cNvPr>
            <p:cNvSpPr/>
            <p:nvPr/>
          </p:nvSpPr>
          <p:spPr bwMode="gray">
            <a:xfrm>
              <a:off x="2053983" y="1631867"/>
              <a:ext cx="88711" cy="4278573"/>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729670B-A735-4A0F-918B-FEA2DE6BD506}"/>
                </a:ext>
              </a:extLst>
            </p:cNvPr>
            <p:cNvSpPr/>
            <p:nvPr/>
          </p:nvSpPr>
          <p:spPr bwMode="gray">
            <a:xfrm>
              <a:off x="2165439" y="5814903"/>
              <a:ext cx="3286837" cy="9553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06152F-9A6F-4BDA-BD2A-02D34497F4D2}"/>
                </a:ext>
              </a:extLst>
            </p:cNvPr>
            <p:cNvSpPr/>
            <p:nvPr/>
          </p:nvSpPr>
          <p:spPr bwMode="gray">
            <a:xfrm>
              <a:off x="5343091" y="5398648"/>
              <a:ext cx="109184" cy="39805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8CFCC5-5ACA-49B2-B859-3B6EB4C16070}"/>
                </a:ext>
              </a:extLst>
            </p:cNvPr>
            <p:cNvSpPr/>
            <p:nvPr/>
          </p:nvSpPr>
          <p:spPr bwMode="gray">
            <a:xfrm>
              <a:off x="5339012" y="5268995"/>
              <a:ext cx="1348859" cy="106904"/>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D5ABD2-5F09-477A-B371-ABCE37EEB24A}"/>
                </a:ext>
              </a:extLst>
            </p:cNvPr>
            <p:cNvSpPr/>
            <p:nvPr/>
          </p:nvSpPr>
          <p:spPr bwMode="gray">
            <a:xfrm rot="17910994">
              <a:off x="6492829" y="5029609"/>
              <a:ext cx="587891" cy="117522"/>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BE7123B-EEE5-4BBA-9EA4-4CA1290E811D}"/>
                </a:ext>
              </a:extLst>
            </p:cNvPr>
            <p:cNvSpPr txBox="1"/>
            <p:nvPr/>
          </p:nvSpPr>
          <p:spPr bwMode="gray">
            <a:xfrm>
              <a:off x="8711557" y="2032091"/>
              <a:ext cx="2945218" cy="899338"/>
            </a:xfrm>
            <a:prstGeom prst="rect">
              <a:avLst/>
            </a:prstGeom>
            <a:noFill/>
          </p:spPr>
          <p:txBody>
            <a:bodyPr wrap="square" lIns="0" tIns="0" rIns="0" bIns="0" rtlCol="0">
              <a:noAutofit/>
            </a:bodyPr>
            <a:lstStyle/>
            <a:p>
              <a:r>
                <a:rPr lang="en-US" dirty="0">
                  <a:solidFill>
                    <a:schemeClr val="bg1"/>
                  </a:solidFill>
                </a:rPr>
                <a:t>Property lines</a:t>
              </a:r>
            </a:p>
            <a:p>
              <a:r>
                <a:rPr lang="en-US" dirty="0">
                  <a:solidFill>
                    <a:schemeClr val="bg1"/>
                  </a:solidFill>
                </a:rPr>
                <a:t>    - 100 ft for broadcast</a:t>
              </a:r>
            </a:p>
            <a:p>
              <a:r>
                <a:rPr lang="en-US" dirty="0">
                  <a:solidFill>
                    <a:schemeClr val="bg1"/>
                  </a:solidFill>
                </a:rPr>
                <a:t>    - 0 ft for IPT applications</a:t>
              </a:r>
            </a:p>
            <a:p>
              <a:endParaRPr lang="en-US" dirty="0">
                <a:solidFill>
                  <a:schemeClr val="bg1"/>
                </a:solidFill>
              </a:endParaRPr>
            </a:p>
          </p:txBody>
        </p:sp>
        <p:sp>
          <p:nvSpPr>
            <p:cNvPr id="11" name="Rectangle 10">
              <a:extLst>
                <a:ext uri="{FF2B5EF4-FFF2-40B4-BE49-F238E27FC236}">
                  <a16:creationId xmlns:a16="http://schemas.microsoft.com/office/drawing/2014/main" id="{738FD0B2-1FB0-44C9-809D-D08C34161842}"/>
                </a:ext>
              </a:extLst>
            </p:cNvPr>
            <p:cNvSpPr/>
            <p:nvPr/>
          </p:nvSpPr>
          <p:spPr bwMode="gray">
            <a:xfrm>
              <a:off x="7788056" y="2114662"/>
              <a:ext cx="657691" cy="130080"/>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72F69E-FDBC-4482-A3D1-75B62CA27BC9}"/>
                </a:ext>
              </a:extLst>
            </p:cNvPr>
            <p:cNvSpPr/>
            <p:nvPr/>
          </p:nvSpPr>
          <p:spPr bwMode="gray">
            <a:xfrm>
              <a:off x="3696178" y="1668235"/>
              <a:ext cx="1671551" cy="1064964"/>
            </a:xfrm>
            <a:custGeom>
              <a:avLst/>
              <a:gdLst>
                <a:gd name="connsiteX0" fmla="*/ 66101 w 1671551"/>
                <a:gd name="connsiteY0" fmla="*/ 0 h 1064964"/>
                <a:gd name="connsiteX1" fmla="*/ 88135 w 1671551"/>
                <a:gd name="connsiteY1" fmla="*/ 14690 h 1064964"/>
                <a:gd name="connsiteX2" fmla="*/ 95480 w 1671551"/>
                <a:gd name="connsiteY2" fmla="*/ 25706 h 1064964"/>
                <a:gd name="connsiteX3" fmla="*/ 106497 w 1671551"/>
                <a:gd name="connsiteY3" fmla="*/ 33051 h 1064964"/>
                <a:gd name="connsiteX4" fmla="*/ 124858 w 1671551"/>
                <a:gd name="connsiteY4" fmla="*/ 55085 h 1064964"/>
                <a:gd name="connsiteX5" fmla="*/ 124858 w 1671551"/>
                <a:gd name="connsiteY5" fmla="*/ 95480 h 1064964"/>
                <a:gd name="connsiteX6" fmla="*/ 117513 w 1671551"/>
                <a:gd name="connsiteY6" fmla="*/ 106497 h 1064964"/>
                <a:gd name="connsiteX7" fmla="*/ 113841 w 1671551"/>
                <a:gd name="connsiteY7" fmla="*/ 117514 h 1064964"/>
                <a:gd name="connsiteX8" fmla="*/ 102824 w 1671551"/>
                <a:gd name="connsiteY8" fmla="*/ 121186 h 1064964"/>
                <a:gd name="connsiteX9" fmla="*/ 84463 w 1671551"/>
                <a:gd name="connsiteY9" fmla="*/ 124858 h 1064964"/>
                <a:gd name="connsiteX10" fmla="*/ 73446 w 1671551"/>
                <a:gd name="connsiteY10" fmla="*/ 135875 h 1064964"/>
                <a:gd name="connsiteX11" fmla="*/ 62429 w 1671551"/>
                <a:gd name="connsiteY11" fmla="*/ 143220 h 1064964"/>
                <a:gd name="connsiteX12" fmla="*/ 55084 w 1671551"/>
                <a:gd name="connsiteY12" fmla="*/ 157909 h 1064964"/>
                <a:gd name="connsiteX13" fmla="*/ 36723 w 1671551"/>
                <a:gd name="connsiteY13" fmla="*/ 179943 h 1064964"/>
                <a:gd name="connsiteX14" fmla="*/ 25706 w 1671551"/>
                <a:gd name="connsiteY14" fmla="*/ 205649 h 1064964"/>
                <a:gd name="connsiteX15" fmla="*/ 14689 w 1671551"/>
                <a:gd name="connsiteY15" fmla="*/ 216666 h 1064964"/>
                <a:gd name="connsiteX16" fmla="*/ 0 w 1671551"/>
                <a:gd name="connsiteY16" fmla="*/ 238699 h 1064964"/>
                <a:gd name="connsiteX17" fmla="*/ 3672 w 1671551"/>
                <a:gd name="connsiteY17" fmla="*/ 271750 h 1064964"/>
                <a:gd name="connsiteX18" fmla="*/ 7345 w 1671551"/>
                <a:gd name="connsiteY18" fmla="*/ 282767 h 1064964"/>
                <a:gd name="connsiteX19" fmla="*/ 25706 w 1671551"/>
                <a:gd name="connsiteY19" fmla="*/ 297456 h 1064964"/>
                <a:gd name="connsiteX20" fmla="*/ 36723 w 1671551"/>
                <a:gd name="connsiteY20" fmla="*/ 304800 h 1064964"/>
                <a:gd name="connsiteX21" fmla="*/ 47740 w 1671551"/>
                <a:gd name="connsiteY21" fmla="*/ 319490 h 1064964"/>
                <a:gd name="connsiteX22" fmla="*/ 58757 w 1671551"/>
                <a:gd name="connsiteY22" fmla="*/ 323162 h 1064964"/>
                <a:gd name="connsiteX23" fmla="*/ 88135 w 1671551"/>
                <a:gd name="connsiteY23" fmla="*/ 326834 h 1064964"/>
                <a:gd name="connsiteX24" fmla="*/ 165253 w 1671551"/>
                <a:gd name="connsiteY24" fmla="*/ 330506 h 1064964"/>
                <a:gd name="connsiteX25" fmla="*/ 187287 w 1671551"/>
                <a:gd name="connsiteY25" fmla="*/ 334179 h 1064964"/>
                <a:gd name="connsiteX26" fmla="*/ 224010 w 1671551"/>
                <a:gd name="connsiteY26" fmla="*/ 341523 h 1064964"/>
                <a:gd name="connsiteX27" fmla="*/ 352540 w 1671551"/>
                <a:gd name="connsiteY27" fmla="*/ 345196 h 1064964"/>
                <a:gd name="connsiteX28" fmla="*/ 363557 w 1671551"/>
                <a:gd name="connsiteY28" fmla="*/ 348868 h 1064964"/>
                <a:gd name="connsiteX29" fmla="*/ 385591 w 1671551"/>
                <a:gd name="connsiteY29" fmla="*/ 363557 h 1064964"/>
                <a:gd name="connsiteX30" fmla="*/ 392935 w 1671551"/>
                <a:gd name="connsiteY30" fmla="*/ 374574 h 1064964"/>
                <a:gd name="connsiteX31" fmla="*/ 414969 w 1671551"/>
                <a:gd name="connsiteY31" fmla="*/ 400280 h 1064964"/>
                <a:gd name="connsiteX32" fmla="*/ 418641 w 1671551"/>
                <a:gd name="connsiteY32" fmla="*/ 411297 h 1064964"/>
                <a:gd name="connsiteX33" fmla="*/ 437003 w 1671551"/>
                <a:gd name="connsiteY33" fmla="*/ 437003 h 1064964"/>
                <a:gd name="connsiteX34" fmla="*/ 448019 w 1671551"/>
                <a:gd name="connsiteY34" fmla="*/ 444347 h 1064964"/>
                <a:gd name="connsiteX35" fmla="*/ 462709 w 1671551"/>
                <a:gd name="connsiteY35" fmla="*/ 477398 h 1064964"/>
                <a:gd name="connsiteX36" fmla="*/ 466381 w 1671551"/>
                <a:gd name="connsiteY36" fmla="*/ 488415 h 1064964"/>
                <a:gd name="connsiteX37" fmla="*/ 481070 w 1671551"/>
                <a:gd name="connsiteY37" fmla="*/ 510449 h 1064964"/>
                <a:gd name="connsiteX38" fmla="*/ 499431 w 1671551"/>
                <a:gd name="connsiteY38" fmla="*/ 543499 h 1064964"/>
                <a:gd name="connsiteX39" fmla="*/ 506776 w 1671551"/>
                <a:gd name="connsiteY39" fmla="*/ 554516 h 1064964"/>
                <a:gd name="connsiteX40" fmla="*/ 532482 w 1671551"/>
                <a:gd name="connsiteY40" fmla="*/ 587567 h 1064964"/>
                <a:gd name="connsiteX41" fmla="*/ 539827 w 1671551"/>
                <a:gd name="connsiteY41" fmla="*/ 598584 h 1064964"/>
                <a:gd name="connsiteX42" fmla="*/ 572877 w 1671551"/>
                <a:gd name="connsiteY42" fmla="*/ 616945 h 1064964"/>
                <a:gd name="connsiteX43" fmla="*/ 583894 w 1671551"/>
                <a:gd name="connsiteY43" fmla="*/ 624290 h 1064964"/>
                <a:gd name="connsiteX44" fmla="*/ 716097 w 1671551"/>
                <a:gd name="connsiteY44" fmla="*/ 616945 h 1064964"/>
                <a:gd name="connsiteX45" fmla="*/ 727113 w 1671551"/>
                <a:gd name="connsiteY45" fmla="*/ 613273 h 1064964"/>
                <a:gd name="connsiteX46" fmla="*/ 745475 w 1671551"/>
                <a:gd name="connsiteY46" fmla="*/ 594911 h 1064964"/>
                <a:gd name="connsiteX47" fmla="*/ 767509 w 1671551"/>
                <a:gd name="connsiteY47" fmla="*/ 587567 h 1064964"/>
                <a:gd name="connsiteX48" fmla="*/ 778525 w 1671551"/>
                <a:gd name="connsiteY48" fmla="*/ 583894 h 1064964"/>
                <a:gd name="connsiteX49" fmla="*/ 796887 w 1671551"/>
                <a:gd name="connsiteY49" fmla="*/ 572878 h 1064964"/>
                <a:gd name="connsiteX50" fmla="*/ 833610 w 1671551"/>
                <a:gd name="connsiteY50" fmla="*/ 569205 h 1064964"/>
                <a:gd name="connsiteX51" fmla="*/ 851971 w 1671551"/>
                <a:gd name="connsiteY51" fmla="*/ 572878 h 1064964"/>
                <a:gd name="connsiteX52" fmla="*/ 862988 w 1671551"/>
                <a:gd name="connsiteY52" fmla="*/ 580222 h 1064964"/>
                <a:gd name="connsiteX53" fmla="*/ 896039 w 1671551"/>
                <a:gd name="connsiteY53" fmla="*/ 591239 h 1064964"/>
                <a:gd name="connsiteX54" fmla="*/ 910728 w 1671551"/>
                <a:gd name="connsiteY54" fmla="*/ 602256 h 1064964"/>
                <a:gd name="connsiteX55" fmla="*/ 940106 w 1671551"/>
                <a:gd name="connsiteY55" fmla="*/ 609600 h 1064964"/>
                <a:gd name="connsiteX56" fmla="*/ 958468 w 1671551"/>
                <a:gd name="connsiteY56" fmla="*/ 631634 h 1064964"/>
                <a:gd name="connsiteX57" fmla="*/ 969484 w 1671551"/>
                <a:gd name="connsiteY57" fmla="*/ 635306 h 1064964"/>
                <a:gd name="connsiteX58" fmla="*/ 995191 w 1671551"/>
                <a:gd name="connsiteY58" fmla="*/ 657340 h 1064964"/>
                <a:gd name="connsiteX59" fmla="*/ 1002535 w 1671551"/>
                <a:gd name="connsiteY59" fmla="*/ 668357 h 1064964"/>
                <a:gd name="connsiteX60" fmla="*/ 1039258 w 1671551"/>
                <a:gd name="connsiteY60" fmla="*/ 712425 h 1064964"/>
                <a:gd name="connsiteX61" fmla="*/ 1053947 w 1671551"/>
                <a:gd name="connsiteY61" fmla="*/ 734458 h 1064964"/>
                <a:gd name="connsiteX62" fmla="*/ 1061292 w 1671551"/>
                <a:gd name="connsiteY62" fmla="*/ 745475 h 1064964"/>
                <a:gd name="connsiteX63" fmla="*/ 1064964 w 1671551"/>
                <a:gd name="connsiteY63" fmla="*/ 756492 h 1064964"/>
                <a:gd name="connsiteX64" fmla="*/ 1079653 w 1671551"/>
                <a:gd name="connsiteY64" fmla="*/ 767509 h 1064964"/>
                <a:gd name="connsiteX65" fmla="*/ 1090670 w 1671551"/>
                <a:gd name="connsiteY65" fmla="*/ 778526 h 1064964"/>
                <a:gd name="connsiteX66" fmla="*/ 1098015 w 1671551"/>
                <a:gd name="connsiteY66" fmla="*/ 789543 h 1064964"/>
                <a:gd name="connsiteX67" fmla="*/ 1127393 w 1671551"/>
                <a:gd name="connsiteY67" fmla="*/ 804232 h 1064964"/>
                <a:gd name="connsiteX68" fmla="*/ 1149427 w 1671551"/>
                <a:gd name="connsiteY68" fmla="*/ 818921 h 1064964"/>
                <a:gd name="connsiteX69" fmla="*/ 1200839 w 1671551"/>
                <a:gd name="connsiteY69" fmla="*/ 829938 h 1064964"/>
                <a:gd name="connsiteX70" fmla="*/ 1215528 w 1671551"/>
                <a:gd name="connsiteY70" fmla="*/ 833610 h 1064964"/>
                <a:gd name="connsiteX71" fmla="*/ 1248578 w 1671551"/>
                <a:gd name="connsiteY71" fmla="*/ 837282 h 1064964"/>
                <a:gd name="connsiteX72" fmla="*/ 1274284 w 1671551"/>
                <a:gd name="connsiteY72" fmla="*/ 844627 h 1064964"/>
                <a:gd name="connsiteX73" fmla="*/ 1288974 w 1671551"/>
                <a:gd name="connsiteY73" fmla="*/ 848299 h 1064964"/>
                <a:gd name="connsiteX74" fmla="*/ 1377109 w 1671551"/>
                <a:gd name="connsiteY74" fmla="*/ 844627 h 1064964"/>
                <a:gd name="connsiteX75" fmla="*/ 1388125 w 1671551"/>
                <a:gd name="connsiteY75" fmla="*/ 833610 h 1064964"/>
                <a:gd name="connsiteX76" fmla="*/ 1395470 w 1671551"/>
                <a:gd name="connsiteY76" fmla="*/ 811576 h 1064964"/>
                <a:gd name="connsiteX77" fmla="*/ 1402815 w 1671551"/>
                <a:gd name="connsiteY77" fmla="*/ 789543 h 1064964"/>
                <a:gd name="connsiteX78" fmla="*/ 1406487 w 1671551"/>
                <a:gd name="connsiteY78" fmla="*/ 778526 h 1064964"/>
                <a:gd name="connsiteX79" fmla="*/ 1417504 w 1671551"/>
                <a:gd name="connsiteY79" fmla="*/ 756492 h 1064964"/>
                <a:gd name="connsiteX80" fmla="*/ 1432193 w 1671551"/>
                <a:gd name="connsiteY80" fmla="*/ 734458 h 1064964"/>
                <a:gd name="connsiteX81" fmla="*/ 1439538 w 1671551"/>
                <a:gd name="connsiteY81" fmla="*/ 723441 h 1064964"/>
                <a:gd name="connsiteX82" fmla="*/ 1457899 w 1671551"/>
                <a:gd name="connsiteY82" fmla="*/ 701408 h 1064964"/>
                <a:gd name="connsiteX83" fmla="*/ 1468916 w 1671551"/>
                <a:gd name="connsiteY83" fmla="*/ 690391 h 1064964"/>
                <a:gd name="connsiteX84" fmla="*/ 1476260 w 1671551"/>
                <a:gd name="connsiteY84" fmla="*/ 679374 h 1064964"/>
                <a:gd name="connsiteX85" fmla="*/ 1487277 w 1671551"/>
                <a:gd name="connsiteY85" fmla="*/ 664685 h 1064964"/>
                <a:gd name="connsiteX86" fmla="*/ 1509311 w 1671551"/>
                <a:gd name="connsiteY86" fmla="*/ 646323 h 1064964"/>
                <a:gd name="connsiteX87" fmla="*/ 1557051 w 1671551"/>
                <a:gd name="connsiteY87" fmla="*/ 649996 h 1064964"/>
                <a:gd name="connsiteX88" fmla="*/ 1568068 w 1671551"/>
                <a:gd name="connsiteY88" fmla="*/ 657340 h 1064964"/>
                <a:gd name="connsiteX89" fmla="*/ 1579084 w 1671551"/>
                <a:gd name="connsiteY89" fmla="*/ 661013 h 1064964"/>
                <a:gd name="connsiteX90" fmla="*/ 1586429 w 1671551"/>
                <a:gd name="connsiteY90" fmla="*/ 672029 h 1064964"/>
                <a:gd name="connsiteX91" fmla="*/ 1597446 w 1671551"/>
                <a:gd name="connsiteY91" fmla="*/ 679374 h 1064964"/>
                <a:gd name="connsiteX92" fmla="*/ 1601118 w 1671551"/>
                <a:gd name="connsiteY92" fmla="*/ 712425 h 1064964"/>
                <a:gd name="connsiteX93" fmla="*/ 1597446 w 1671551"/>
                <a:gd name="connsiteY93" fmla="*/ 756492 h 1064964"/>
                <a:gd name="connsiteX94" fmla="*/ 1593774 w 1671551"/>
                <a:gd name="connsiteY94" fmla="*/ 778526 h 1064964"/>
                <a:gd name="connsiteX95" fmla="*/ 1597446 w 1671551"/>
                <a:gd name="connsiteY95" fmla="*/ 925417 h 1064964"/>
                <a:gd name="connsiteX96" fmla="*/ 1601118 w 1671551"/>
                <a:gd name="connsiteY96" fmla="*/ 936434 h 1064964"/>
                <a:gd name="connsiteX97" fmla="*/ 1604791 w 1671551"/>
                <a:gd name="connsiteY97" fmla="*/ 951123 h 1064964"/>
                <a:gd name="connsiteX98" fmla="*/ 1623152 w 1671551"/>
                <a:gd name="connsiteY98" fmla="*/ 976829 h 1064964"/>
                <a:gd name="connsiteX99" fmla="*/ 1634169 w 1671551"/>
                <a:gd name="connsiteY99" fmla="*/ 998863 h 1064964"/>
                <a:gd name="connsiteX100" fmla="*/ 1637841 w 1671551"/>
                <a:gd name="connsiteY100" fmla="*/ 1009880 h 1064964"/>
                <a:gd name="connsiteX101" fmla="*/ 1648858 w 1671551"/>
                <a:gd name="connsiteY101" fmla="*/ 1017225 h 1064964"/>
                <a:gd name="connsiteX102" fmla="*/ 1652530 w 1671551"/>
                <a:gd name="connsiteY102" fmla="*/ 1028241 h 1064964"/>
                <a:gd name="connsiteX103" fmla="*/ 1670892 w 1671551"/>
                <a:gd name="connsiteY103" fmla="*/ 1046603 h 1064964"/>
                <a:gd name="connsiteX104" fmla="*/ 1670892 w 1671551"/>
                <a:gd name="connsiteY104" fmla="*/ 1064964 h 106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671551" h="1064964">
                  <a:moveTo>
                    <a:pt x="66101" y="0"/>
                  </a:moveTo>
                  <a:cubicBezTo>
                    <a:pt x="73446" y="4897"/>
                    <a:pt x="81492" y="8877"/>
                    <a:pt x="88135" y="14690"/>
                  </a:cubicBezTo>
                  <a:cubicBezTo>
                    <a:pt x="91456" y="17596"/>
                    <a:pt x="92359" y="22585"/>
                    <a:pt x="95480" y="25706"/>
                  </a:cubicBezTo>
                  <a:cubicBezTo>
                    <a:pt x="98601" y="28827"/>
                    <a:pt x="103106" y="30225"/>
                    <a:pt x="106497" y="33051"/>
                  </a:cubicBezTo>
                  <a:cubicBezTo>
                    <a:pt x="117098" y="41886"/>
                    <a:pt x="117637" y="44254"/>
                    <a:pt x="124858" y="55085"/>
                  </a:cubicBezTo>
                  <a:cubicBezTo>
                    <a:pt x="130592" y="72288"/>
                    <a:pt x="131709" y="70359"/>
                    <a:pt x="124858" y="95480"/>
                  </a:cubicBezTo>
                  <a:cubicBezTo>
                    <a:pt x="123697" y="99738"/>
                    <a:pt x="119961" y="102825"/>
                    <a:pt x="117513" y="106497"/>
                  </a:cubicBezTo>
                  <a:cubicBezTo>
                    <a:pt x="116289" y="110169"/>
                    <a:pt x="116578" y="114777"/>
                    <a:pt x="113841" y="117514"/>
                  </a:cubicBezTo>
                  <a:cubicBezTo>
                    <a:pt x="111104" y="120251"/>
                    <a:pt x="106579" y="120247"/>
                    <a:pt x="102824" y="121186"/>
                  </a:cubicBezTo>
                  <a:cubicBezTo>
                    <a:pt x="96769" y="122700"/>
                    <a:pt x="90583" y="123634"/>
                    <a:pt x="84463" y="124858"/>
                  </a:cubicBezTo>
                  <a:cubicBezTo>
                    <a:pt x="80791" y="128530"/>
                    <a:pt x="77436" y="132550"/>
                    <a:pt x="73446" y="135875"/>
                  </a:cubicBezTo>
                  <a:cubicBezTo>
                    <a:pt x="70055" y="138701"/>
                    <a:pt x="65255" y="139829"/>
                    <a:pt x="62429" y="143220"/>
                  </a:cubicBezTo>
                  <a:cubicBezTo>
                    <a:pt x="58924" y="147425"/>
                    <a:pt x="57800" y="153156"/>
                    <a:pt x="55084" y="157909"/>
                  </a:cubicBezTo>
                  <a:cubicBezTo>
                    <a:pt x="48266" y="169841"/>
                    <a:pt x="46852" y="169814"/>
                    <a:pt x="36723" y="179943"/>
                  </a:cubicBezTo>
                  <a:cubicBezTo>
                    <a:pt x="33726" y="188935"/>
                    <a:pt x="31380" y="197706"/>
                    <a:pt x="25706" y="205649"/>
                  </a:cubicBezTo>
                  <a:cubicBezTo>
                    <a:pt x="22687" y="209875"/>
                    <a:pt x="17878" y="212567"/>
                    <a:pt x="14689" y="216666"/>
                  </a:cubicBezTo>
                  <a:cubicBezTo>
                    <a:pt x="9270" y="223633"/>
                    <a:pt x="0" y="238699"/>
                    <a:pt x="0" y="238699"/>
                  </a:cubicBezTo>
                  <a:cubicBezTo>
                    <a:pt x="1224" y="249716"/>
                    <a:pt x="1850" y="260816"/>
                    <a:pt x="3672" y="271750"/>
                  </a:cubicBezTo>
                  <a:cubicBezTo>
                    <a:pt x="4308" y="275568"/>
                    <a:pt x="4826" y="279828"/>
                    <a:pt x="7345" y="282767"/>
                  </a:cubicBezTo>
                  <a:cubicBezTo>
                    <a:pt x="12446" y="288718"/>
                    <a:pt x="19436" y="292753"/>
                    <a:pt x="25706" y="297456"/>
                  </a:cubicBezTo>
                  <a:cubicBezTo>
                    <a:pt x="29237" y="300104"/>
                    <a:pt x="33051" y="302352"/>
                    <a:pt x="36723" y="304800"/>
                  </a:cubicBezTo>
                  <a:cubicBezTo>
                    <a:pt x="40395" y="309697"/>
                    <a:pt x="43038" y="315572"/>
                    <a:pt x="47740" y="319490"/>
                  </a:cubicBezTo>
                  <a:cubicBezTo>
                    <a:pt x="50714" y="321968"/>
                    <a:pt x="54948" y="322470"/>
                    <a:pt x="58757" y="323162"/>
                  </a:cubicBezTo>
                  <a:cubicBezTo>
                    <a:pt x="68467" y="324927"/>
                    <a:pt x="78290" y="326155"/>
                    <a:pt x="88135" y="326834"/>
                  </a:cubicBezTo>
                  <a:cubicBezTo>
                    <a:pt x="113809" y="328604"/>
                    <a:pt x="139547" y="329282"/>
                    <a:pt x="165253" y="330506"/>
                  </a:cubicBezTo>
                  <a:cubicBezTo>
                    <a:pt x="172598" y="331730"/>
                    <a:pt x="179969" y="332807"/>
                    <a:pt x="187287" y="334179"/>
                  </a:cubicBezTo>
                  <a:cubicBezTo>
                    <a:pt x="199557" y="336480"/>
                    <a:pt x="211554" y="340693"/>
                    <a:pt x="224010" y="341523"/>
                  </a:cubicBezTo>
                  <a:cubicBezTo>
                    <a:pt x="266776" y="344374"/>
                    <a:pt x="309697" y="343972"/>
                    <a:pt x="352540" y="345196"/>
                  </a:cubicBezTo>
                  <a:cubicBezTo>
                    <a:pt x="356212" y="346420"/>
                    <a:pt x="360173" y="346988"/>
                    <a:pt x="363557" y="348868"/>
                  </a:cubicBezTo>
                  <a:cubicBezTo>
                    <a:pt x="371273" y="353155"/>
                    <a:pt x="385591" y="363557"/>
                    <a:pt x="385591" y="363557"/>
                  </a:cubicBezTo>
                  <a:cubicBezTo>
                    <a:pt x="388039" y="367229"/>
                    <a:pt x="390063" y="371223"/>
                    <a:pt x="392935" y="374574"/>
                  </a:cubicBezTo>
                  <a:cubicBezTo>
                    <a:pt x="419655" y="405748"/>
                    <a:pt x="398104" y="374983"/>
                    <a:pt x="414969" y="400280"/>
                  </a:cubicBezTo>
                  <a:cubicBezTo>
                    <a:pt x="416193" y="403952"/>
                    <a:pt x="416910" y="407835"/>
                    <a:pt x="418641" y="411297"/>
                  </a:cubicBezTo>
                  <a:cubicBezTo>
                    <a:pt x="420726" y="415467"/>
                    <a:pt x="435340" y="435340"/>
                    <a:pt x="437003" y="437003"/>
                  </a:cubicBezTo>
                  <a:cubicBezTo>
                    <a:pt x="440124" y="440124"/>
                    <a:pt x="444347" y="441899"/>
                    <a:pt x="448019" y="444347"/>
                  </a:cubicBezTo>
                  <a:cubicBezTo>
                    <a:pt x="459658" y="461805"/>
                    <a:pt x="453969" y="451178"/>
                    <a:pt x="462709" y="477398"/>
                  </a:cubicBezTo>
                  <a:cubicBezTo>
                    <a:pt x="463933" y="481070"/>
                    <a:pt x="464234" y="485194"/>
                    <a:pt x="466381" y="488415"/>
                  </a:cubicBezTo>
                  <a:lnTo>
                    <a:pt x="481070" y="510449"/>
                  </a:lnTo>
                  <a:cubicBezTo>
                    <a:pt x="487533" y="529840"/>
                    <a:pt x="482595" y="518246"/>
                    <a:pt x="499431" y="543499"/>
                  </a:cubicBezTo>
                  <a:lnTo>
                    <a:pt x="506776" y="554516"/>
                  </a:lnTo>
                  <a:cubicBezTo>
                    <a:pt x="516808" y="584616"/>
                    <a:pt x="499457" y="538031"/>
                    <a:pt x="532482" y="587567"/>
                  </a:cubicBezTo>
                  <a:cubicBezTo>
                    <a:pt x="534930" y="591239"/>
                    <a:pt x="536505" y="595678"/>
                    <a:pt x="539827" y="598584"/>
                  </a:cubicBezTo>
                  <a:cubicBezTo>
                    <a:pt x="555369" y="612183"/>
                    <a:pt x="557745" y="611902"/>
                    <a:pt x="572877" y="616945"/>
                  </a:cubicBezTo>
                  <a:cubicBezTo>
                    <a:pt x="576549" y="619393"/>
                    <a:pt x="579482" y="624164"/>
                    <a:pt x="583894" y="624290"/>
                  </a:cubicBezTo>
                  <a:cubicBezTo>
                    <a:pt x="636594" y="625796"/>
                    <a:pt x="672384" y="629434"/>
                    <a:pt x="716097" y="616945"/>
                  </a:cubicBezTo>
                  <a:cubicBezTo>
                    <a:pt x="719819" y="615882"/>
                    <a:pt x="723441" y="614497"/>
                    <a:pt x="727113" y="613273"/>
                  </a:cubicBezTo>
                  <a:cubicBezTo>
                    <a:pt x="733813" y="603223"/>
                    <a:pt x="733879" y="600065"/>
                    <a:pt x="745475" y="594911"/>
                  </a:cubicBezTo>
                  <a:cubicBezTo>
                    <a:pt x="752550" y="591767"/>
                    <a:pt x="760164" y="590015"/>
                    <a:pt x="767509" y="587567"/>
                  </a:cubicBezTo>
                  <a:cubicBezTo>
                    <a:pt x="771181" y="586343"/>
                    <a:pt x="775206" y="585885"/>
                    <a:pt x="778525" y="583894"/>
                  </a:cubicBezTo>
                  <a:cubicBezTo>
                    <a:pt x="784646" y="580222"/>
                    <a:pt x="789990" y="574717"/>
                    <a:pt x="796887" y="572878"/>
                  </a:cubicBezTo>
                  <a:cubicBezTo>
                    <a:pt x="808774" y="569708"/>
                    <a:pt x="821369" y="570429"/>
                    <a:pt x="833610" y="569205"/>
                  </a:cubicBezTo>
                  <a:cubicBezTo>
                    <a:pt x="839730" y="570429"/>
                    <a:pt x="846127" y="570686"/>
                    <a:pt x="851971" y="572878"/>
                  </a:cubicBezTo>
                  <a:cubicBezTo>
                    <a:pt x="856103" y="574428"/>
                    <a:pt x="859040" y="578248"/>
                    <a:pt x="862988" y="580222"/>
                  </a:cubicBezTo>
                  <a:cubicBezTo>
                    <a:pt x="876819" y="587137"/>
                    <a:pt x="882011" y="587732"/>
                    <a:pt x="896039" y="591239"/>
                  </a:cubicBezTo>
                  <a:cubicBezTo>
                    <a:pt x="900935" y="594911"/>
                    <a:pt x="905078" y="599902"/>
                    <a:pt x="910728" y="602256"/>
                  </a:cubicBezTo>
                  <a:cubicBezTo>
                    <a:pt x="920046" y="606138"/>
                    <a:pt x="940106" y="609600"/>
                    <a:pt x="940106" y="609600"/>
                  </a:cubicBezTo>
                  <a:cubicBezTo>
                    <a:pt x="978217" y="635008"/>
                    <a:pt x="921193" y="594359"/>
                    <a:pt x="958468" y="631634"/>
                  </a:cubicBezTo>
                  <a:cubicBezTo>
                    <a:pt x="961205" y="634371"/>
                    <a:pt x="965812" y="634082"/>
                    <a:pt x="969484" y="635306"/>
                  </a:cubicBezTo>
                  <a:cubicBezTo>
                    <a:pt x="980291" y="643411"/>
                    <a:pt x="986666" y="647110"/>
                    <a:pt x="995191" y="657340"/>
                  </a:cubicBezTo>
                  <a:cubicBezTo>
                    <a:pt x="998016" y="660731"/>
                    <a:pt x="999603" y="665058"/>
                    <a:pt x="1002535" y="668357"/>
                  </a:cubicBezTo>
                  <a:cubicBezTo>
                    <a:pt x="1040245" y="710781"/>
                    <a:pt x="1010790" y="669724"/>
                    <a:pt x="1039258" y="712425"/>
                  </a:cubicBezTo>
                  <a:lnTo>
                    <a:pt x="1053947" y="734458"/>
                  </a:lnTo>
                  <a:lnTo>
                    <a:pt x="1061292" y="745475"/>
                  </a:lnTo>
                  <a:cubicBezTo>
                    <a:pt x="1062516" y="749147"/>
                    <a:pt x="1062486" y="753518"/>
                    <a:pt x="1064964" y="756492"/>
                  </a:cubicBezTo>
                  <a:cubicBezTo>
                    <a:pt x="1068882" y="761194"/>
                    <a:pt x="1075006" y="763526"/>
                    <a:pt x="1079653" y="767509"/>
                  </a:cubicBezTo>
                  <a:cubicBezTo>
                    <a:pt x="1083596" y="770889"/>
                    <a:pt x="1087345" y="774536"/>
                    <a:pt x="1090670" y="778526"/>
                  </a:cubicBezTo>
                  <a:cubicBezTo>
                    <a:pt x="1093496" y="781917"/>
                    <a:pt x="1094664" y="786671"/>
                    <a:pt x="1098015" y="789543"/>
                  </a:cubicBezTo>
                  <a:cubicBezTo>
                    <a:pt x="1125379" y="812998"/>
                    <a:pt x="1106522" y="792637"/>
                    <a:pt x="1127393" y="804232"/>
                  </a:cubicBezTo>
                  <a:cubicBezTo>
                    <a:pt x="1135109" y="808519"/>
                    <a:pt x="1141053" y="816129"/>
                    <a:pt x="1149427" y="818921"/>
                  </a:cubicBezTo>
                  <a:cubicBezTo>
                    <a:pt x="1180823" y="829387"/>
                    <a:pt x="1163778" y="825306"/>
                    <a:pt x="1200839" y="829938"/>
                  </a:cubicBezTo>
                  <a:cubicBezTo>
                    <a:pt x="1205735" y="831162"/>
                    <a:pt x="1210540" y="832843"/>
                    <a:pt x="1215528" y="833610"/>
                  </a:cubicBezTo>
                  <a:cubicBezTo>
                    <a:pt x="1226484" y="835295"/>
                    <a:pt x="1237683" y="835239"/>
                    <a:pt x="1248578" y="837282"/>
                  </a:cubicBezTo>
                  <a:cubicBezTo>
                    <a:pt x="1257337" y="838924"/>
                    <a:pt x="1265686" y="842282"/>
                    <a:pt x="1274284" y="844627"/>
                  </a:cubicBezTo>
                  <a:cubicBezTo>
                    <a:pt x="1279153" y="845955"/>
                    <a:pt x="1284077" y="847075"/>
                    <a:pt x="1288974" y="848299"/>
                  </a:cubicBezTo>
                  <a:cubicBezTo>
                    <a:pt x="1318352" y="847075"/>
                    <a:pt x="1348023" y="848936"/>
                    <a:pt x="1377109" y="844627"/>
                  </a:cubicBezTo>
                  <a:cubicBezTo>
                    <a:pt x="1382246" y="843866"/>
                    <a:pt x="1385603" y="838150"/>
                    <a:pt x="1388125" y="833610"/>
                  </a:cubicBezTo>
                  <a:cubicBezTo>
                    <a:pt x="1391885" y="826842"/>
                    <a:pt x="1393022" y="818921"/>
                    <a:pt x="1395470" y="811576"/>
                  </a:cubicBezTo>
                  <a:lnTo>
                    <a:pt x="1402815" y="789543"/>
                  </a:lnTo>
                  <a:cubicBezTo>
                    <a:pt x="1404039" y="785871"/>
                    <a:pt x="1404340" y="781747"/>
                    <a:pt x="1406487" y="778526"/>
                  </a:cubicBezTo>
                  <a:cubicBezTo>
                    <a:pt x="1439098" y="729605"/>
                    <a:pt x="1392157" y="802116"/>
                    <a:pt x="1417504" y="756492"/>
                  </a:cubicBezTo>
                  <a:cubicBezTo>
                    <a:pt x="1421791" y="748776"/>
                    <a:pt x="1427297" y="741803"/>
                    <a:pt x="1432193" y="734458"/>
                  </a:cubicBezTo>
                  <a:cubicBezTo>
                    <a:pt x="1434641" y="730786"/>
                    <a:pt x="1436417" y="726562"/>
                    <a:pt x="1439538" y="723441"/>
                  </a:cubicBezTo>
                  <a:cubicBezTo>
                    <a:pt x="1471721" y="691258"/>
                    <a:pt x="1432336" y="732084"/>
                    <a:pt x="1457899" y="701408"/>
                  </a:cubicBezTo>
                  <a:cubicBezTo>
                    <a:pt x="1461224" y="697418"/>
                    <a:pt x="1465591" y="694381"/>
                    <a:pt x="1468916" y="690391"/>
                  </a:cubicBezTo>
                  <a:cubicBezTo>
                    <a:pt x="1471741" y="687000"/>
                    <a:pt x="1473695" y="682965"/>
                    <a:pt x="1476260" y="679374"/>
                  </a:cubicBezTo>
                  <a:cubicBezTo>
                    <a:pt x="1479817" y="674394"/>
                    <a:pt x="1483294" y="669332"/>
                    <a:pt x="1487277" y="664685"/>
                  </a:cubicBezTo>
                  <a:cubicBezTo>
                    <a:pt x="1496702" y="653689"/>
                    <a:pt x="1497978" y="653879"/>
                    <a:pt x="1509311" y="646323"/>
                  </a:cubicBezTo>
                  <a:cubicBezTo>
                    <a:pt x="1525224" y="647547"/>
                    <a:pt x="1541364" y="647055"/>
                    <a:pt x="1557051" y="649996"/>
                  </a:cubicBezTo>
                  <a:cubicBezTo>
                    <a:pt x="1561389" y="650809"/>
                    <a:pt x="1564121" y="655366"/>
                    <a:pt x="1568068" y="657340"/>
                  </a:cubicBezTo>
                  <a:cubicBezTo>
                    <a:pt x="1571530" y="659071"/>
                    <a:pt x="1575412" y="659789"/>
                    <a:pt x="1579084" y="661013"/>
                  </a:cubicBezTo>
                  <a:cubicBezTo>
                    <a:pt x="1581532" y="664685"/>
                    <a:pt x="1583308" y="668908"/>
                    <a:pt x="1586429" y="672029"/>
                  </a:cubicBezTo>
                  <a:cubicBezTo>
                    <a:pt x="1589550" y="675150"/>
                    <a:pt x="1595938" y="675226"/>
                    <a:pt x="1597446" y="679374"/>
                  </a:cubicBezTo>
                  <a:cubicBezTo>
                    <a:pt x="1601234" y="689791"/>
                    <a:pt x="1599894" y="701408"/>
                    <a:pt x="1601118" y="712425"/>
                  </a:cubicBezTo>
                  <a:cubicBezTo>
                    <a:pt x="1599894" y="727114"/>
                    <a:pt x="1599074" y="741842"/>
                    <a:pt x="1597446" y="756492"/>
                  </a:cubicBezTo>
                  <a:cubicBezTo>
                    <a:pt x="1596624" y="763892"/>
                    <a:pt x="1593774" y="771080"/>
                    <a:pt x="1593774" y="778526"/>
                  </a:cubicBezTo>
                  <a:cubicBezTo>
                    <a:pt x="1593774" y="827505"/>
                    <a:pt x="1595171" y="876491"/>
                    <a:pt x="1597446" y="925417"/>
                  </a:cubicBezTo>
                  <a:cubicBezTo>
                    <a:pt x="1597626" y="929284"/>
                    <a:pt x="1600055" y="932712"/>
                    <a:pt x="1601118" y="936434"/>
                  </a:cubicBezTo>
                  <a:cubicBezTo>
                    <a:pt x="1602505" y="941287"/>
                    <a:pt x="1603341" y="946289"/>
                    <a:pt x="1604791" y="951123"/>
                  </a:cubicBezTo>
                  <a:cubicBezTo>
                    <a:pt x="1612408" y="976512"/>
                    <a:pt x="1605266" y="970868"/>
                    <a:pt x="1623152" y="976829"/>
                  </a:cubicBezTo>
                  <a:cubicBezTo>
                    <a:pt x="1632382" y="1004520"/>
                    <a:pt x="1619931" y="970387"/>
                    <a:pt x="1634169" y="998863"/>
                  </a:cubicBezTo>
                  <a:cubicBezTo>
                    <a:pt x="1635900" y="1002325"/>
                    <a:pt x="1635423" y="1006857"/>
                    <a:pt x="1637841" y="1009880"/>
                  </a:cubicBezTo>
                  <a:cubicBezTo>
                    <a:pt x="1640598" y="1013327"/>
                    <a:pt x="1645186" y="1014777"/>
                    <a:pt x="1648858" y="1017225"/>
                  </a:cubicBezTo>
                  <a:cubicBezTo>
                    <a:pt x="1650082" y="1020897"/>
                    <a:pt x="1650112" y="1025219"/>
                    <a:pt x="1652530" y="1028241"/>
                  </a:cubicBezTo>
                  <a:cubicBezTo>
                    <a:pt x="1661432" y="1039369"/>
                    <a:pt x="1666886" y="1030579"/>
                    <a:pt x="1670892" y="1046603"/>
                  </a:cubicBezTo>
                  <a:cubicBezTo>
                    <a:pt x="1672376" y="1052541"/>
                    <a:pt x="1670892" y="1058844"/>
                    <a:pt x="1670892" y="1064964"/>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05D0936-D747-4193-9E60-D62E342EBDCA}"/>
                </a:ext>
              </a:extLst>
            </p:cNvPr>
            <p:cNvSpPr/>
            <p:nvPr/>
          </p:nvSpPr>
          <p:spPr bwMode="gray">
            <a:xfrm>
              <a:off x="3270340" y="4309378"/>
              <a:ext cx="2060909" cy="1371600"/>
            </a:xfrm>
            <a:custGeom>
              <a:avLst/>
              <a:gdLst>
                <a:gd name="connsiteX0" fmla="*/ 0 w 2060909"/>
                <a:gd name="connsiteY0" fmla="*/ 0 h 1371600"/>
                <a:gd name="connsiteX1" fmla="*/ 15875 w 2060909"/>
                <a:gd name="connsiteY1" fmla="*/ 9525 h 1371600"/>
                <a:gd name="connsiteX2" fmla="*/ 34925 w 2060909"/>
                <a:gd name="connsiteY2" fmla="*/ 25400 h 1371600"/>
                <a:gd name="connsiteX3" fmla="*/ 44450 w 2060909"/>
                <a:gd name="connsiteY3" fmla="*/ 28575 h 1371600"/>
                <a:gd name="connsiteX4" fmla="*/ 53975 w 2060909"/>
                <a:gd name="connsiteY4" fmla="*/ 34925 h 1371600"/>
                <a:gd name="connsiteX5" fmla="*/ 63500 w 2060909"/>
                <a:gd name="connsiteY5" fmla="*/ 38100 h 1371600"/>
                <a:gd name="connsiteX6" fmla="*/ 85725 w 2060909"/>
                <a:gd name="connsiteY6" fmla="*/ 47625 h 1371600"/>
                <a:gd name="connsiteX7" fmla="*/ 104775 w 2060909"/>
                <a:gd name="connsiteY7" fmla="*/ 79375 h 1371600"/>
                <a:gd name="connsiteX8" fmla="*/ 107950 w 2060909"/>
                <a:gd name="connsiteY8" fmla="*/ 92075 h 1371600"/>
                <a:gd name="connsiteX9" fmla="*/ 104775 w 2060909"/>
                <a:gd name="connsiteY9" fmla="*/ 155575 h 1371600"/>
                <a:gd name="connsiteX10" fmla="*/ 92075 w 2060909"/>
                <a:gd name="connsiteY10" fmla="*/ 174625 h 1371600"/>
                <a:gd name="connsiteX11" fmla="*/ 95250 w 2060909"/>
                <a:gd name="connsiteY11" fmla="*/ 209550 h 1371600"/>
                <a:gd name="connsiteX12" fmla="*/ 104775 w 2060909"/>
                <a:gd name="connsiteY12" fmla="*/ 215900 h 1371600"/>
                <a:gd name="connsiteX13" fmla="*/ 117475 w 2060909"/>
                <a:gd name="connsiteY13" fmla="*/ 234950 h 1371600"/>
                <a:gd name="connsiteX14" fmla="*/ 130175 w 2060909"/>
                <a:gd name="connsiteY14" fmla="*/ 260350 h 1371600"/>
                <a:gd name="connsiteX15" fmla="*/ 139700 w 2060909"/>
                <a:gd name="connsiteY15" fmla="*/ 279400 h 1371600"/>
                <a:gd name="connsiteX16" fmla="*/ 142875 w 2060909"/>
                <a:gd name="connsiteY16" fmla="*/ 295275 h 1371600"/>
                <a:gd name="connsiteX17" fmla="*/ 146050 w 2060909"/>
                <a:gd name="connsiteY17" fmla="*/ 307975 h 1371600"/>
                <a:gd name="connsiteX18" fmla="*/ 152400 w 2060909"/>
                <a:gd name="connsiteY18" fmla="*/ 349250 h 1371600"/>
                <a:gd name="connsiteX19" fmla="*/ 158750 w 2060909"/>
                <a:gd name="connsiteY19" fmla="*/ 358775 h 1371600"/>
                <a:gd name="connsiteX20" fmla="*/ 168275 w 2060909"/>
                <a:gd name="connsiteY20" fmla="*/ 377825 h 1371600"/>
                <a:gd name="connsiteX21" fmla="*/ 177800 w 2060909"/>
                <a:gd name="connsiteY21" fmla="*/ 384175 h 1371600"/>
                <a:gd name="connsiteX22" fmla="*/ 215900 w 2060909"/>
                <a:gd name="connsiteY22" fmla="*/ 381000 h 1371600"/>
                <a:gd name="connsiteX23" fmla="*/ 228600 w 2060909"/>
                <a:gd name="connsiteY23" fmla="*/ 374650 h 1371600"/>
                <a:gd name="connsiteX24" fmla="*/ 241300 w 2060909"/>
                <a:gd name="connsiteY24" fmla="*/ 371475 h 1371600"/>
                <a:gd name="connsiteX25" fmla="*/ 250825 w 2060909"/>
                <a:gd name="connsiteY25" fmla="*/ 365125 h 1371600"/>
                <a:gd name="connsiteX26" fmla="*/ 260350 w 2060909"/>
                <a:gd name="connsiteY26" fmla="*/ 361950 h 1371600"/>
                <a:gd name="connsiteX27" fmla="*/ 276225 w 2060909"/>
                <a:gd name="connsiteY27" fmla="*/ 355600 h 1371600"/>
                <a:gd name="connsiteX28" fmla="*/ 301625 w 2060909"/>
                <a:gd name="connsiteY28" fmla="*/ 349250 h 1371600"/>
                <a:gd name="connsiteX29" fmla="*/ 330200 w 2060909"/>
                <a:gd name="connsiteY29" fmla="*/ 327025 h 1371600"/>
                <a:gd name="connsiteX30" fmla="*/ 339725 w 2060909"/>
                <a:gd name="connsiteY30" fmla="*/ 323850 h 1371600"/>
                <a:gd name="connsiteX31" fmla="*/ 377825 w 2060909"/>
                <a:gd name="connsiteY31" fmla="*/ 307975 h 1371600"/>
                <a:gd name="connsiteX32" fmla="*/ 393700 w 2060909"/>
                <a:gd name="connsiteY32" fmla="*/ 301625 h 1371600"/>
                <a:gd name="connsiteX33" fmla="*/ 403225 w 2060909"/>
                <a:gd name="connsiteY33" fmla="*/ 298450 h 1371600"/>
                <a:gd name="connsiteX34" fmla="*/ 441325 w 2060909"/>
                <a:gd name="connsiteY34" fmla="*/ 301625 h 1371600"/>
                <a:gd name="connsiteX35" fmla="*/ 501650 w 2060909"/>
                <a:gd name="connsiteY35" fmla="*/ 317500 h 1371600"/>
                <a:gd name="connsiteX36" fmla="*/ 530225 w 2060909"/>
                <a:gd name="connsiteY36" fmla="*/ 349250 h 1371600"/>
                <a:gd name="connsiteX37" fmla="*/ 558800 w 2060909"/>
                <a:gd name="connsiteY37" fmla="*/ 371475 h 1371600"/>
                <a:gd name="connsiteX38" fmla="*/ 574675 w 2060909"/>
                <a:gd name="connsiteY38" fmla="*/ 381000 h 1371600"/>
                <a:gd name="connsiteX39" fmla="*/ 587375 w 2060909"/>
                <a:gd name="connsiteY39" fmla="*/ 384175 h 1371600"/>
                <a:gd name="connsiteX40" fmla="*/ 596900 w 2060909"/>
                <a:gd name="connsiteY40" fmla="*/ 390525 h 1371600"/>
                <a:gd name="connsiteX41" fmla="*/ 663575 w 2060909"/>
                <a:gd name="connsiteY41" fmla="*/ 400050 h 1371600"/>
                <a:gd name="connsiteX42" fmla="*/ 720725 w 2060909"/>
                <a:gd name="connsiteY42" fmla="*/ 400050 h 1371600"/>
                <a:gd name="connsiteX43" fmla="*/ 730250 w 2060909"/>
                <a:gd name="connsiteY43" fmla="*/ 393700 h 1371600"/>
                <a:gd name="connsiteX44" fmla="*/ 749300 w 2060909"/>
                <a:gd name="connsiteY44" fmla="*/ 387350 h 1371600"/>
                <a:gd name="connsiteX45" fmla="*/ 758825 w 2060909"/>
                <a:gd name="connsiteY45" fmla="*/ 384175 h 1371600"/>
                <a:gd name="connsiteX46" fmla="*/ 815975 w 2060909"/>
                <a:gd name="connsiteY46" fmla="*/ 377825 h 1371600"/>
                <a:gd name="connsiteX47" fmla="*/ 835025 w 2060909"/>
                <a:gd name="connsiteY47" fmla="*/ 371475 h 1371600"/>
                <a:gd name="connsiteX48" fmla="*/ 844550 w 2060909"/>
                <a:gd name="connsiteY48" fmla="*/ 365125 h 1371600"/>
                <a:gd name="connsiteX49" fmla="*/ 873125 w 2060909"/>
                <a:gd name="connsiteY49" fmla="*/ 355600 h 1371600"/>
                <a:gd name="connsiteX50" fmla="*/ 882650 w 2060909"/>
                <a:gd name="connsiteY50" fmla="*/ 352425 h 1371600"/>
                <a:gd name="connsiteX51" fmla="*/ 892175 w 2060909"/>
                <a:gd name="connsiteY51" fmla="*/ 346075 h 1371600"/>
                <a:gd name="connsiteX52" fmla="*/ 917575 w 2060909"/>
                <a:gd name="connsiteY52" fmla="*/ 336550 h 1371600"/>
                <a:gd name="connsiteX53" fmla="*/ 936625 w 2060909"/>
                <a:gd name="connsiteY53" fmla="*/ 330200 h 1371600"/>
                <a:gd name="connsiteX54" fmla="*/ 968375 w 2060909"/>
                <a:gd name="connsiteY54" fmla="*/ 342900 h 1371600"/>
                <a:gd name="connsiteX55" fmla="*/ 981075 w 2060909"/>
                <a:gd name="connsiteY55" fmla="*/ 346075 h 1371600"/>
                <a:gd name="connsiteX56" fmla="*/ 993775 w 2060909"/>
                <a:gd name="connsiteY56" fmla="*/ 352425 h 1371600"/>
                <a:gd name="connsiteX57" fmla="*/ 1028700 w 2060909"/>
                <a:gd name="connsiteY57" fmla="*/ 355600 h 1371600"/>
                <a:gd name="connsiteX58" fmla="*/ 1044575 w 2060909"/>
                <a:gd name="connsiteY58" fmla="*/ 352425 h 1371600"/>
                <a:gd name="connsiteX59" fmla="*/ 1054100 w 2060909"/>
                <a:gd name="connsiteY59" fmla="*/ 346075 h 1371600"/>
                <a:gd name="connsiteX60" fmla="*/ 1076325 w 2060909"/>
                <a:gd name="connsiteY60" fmla="*/ 336550 h 1371600"/>
                <a:gd name="connsiteX61" fmla="*/ 1098550 w 2060909"/>
                <a:gd name="connsiteY61" fmla="*/ 333375 h 1371600"/>
                <a:gd name="connsiteX62" fmla="*/ 1117600 w 2060909"/>
                <a:gd name="connsiteY62" fmla="*/ 320675 h 1371600"/>
                <a:gd name="connsiteX63" fmla="*/ 1127125 w 2060909"/>
                <a:gd name="connsiteY63" fmla="*/ 317500 h 1371600"/>
                <a:gd name="connsiteX64" fmla="*/ 1146175 w 2060909"/>
                <a:gd name="connsiteY64" fmla="*/ 301625 h 1371600"/>
                <a:gd name="connsiteX65" fmla="*/ 1155700 w 2060909"/>
                <a:gd name="connsiteY65" fmla="*/ 295275 h 1371600"/>
                <a:gd name="connsiteX66" fmla="*/ 1184275 w 2060909"/>
                <a:gd name="connsiteY66" fmla="*/ 273050 h 1371600"/>
                <a:gd name="connsiteX67" fmla="*/ 1203325 w 2060909"/>
                <a:gd name="connsiteY67" fmla="*/ 266700 h 1371600"/>
                <a:gd name="connsiteX68" fmla="*/ 1228725 w 2060909"/>
                <a:gd name="connsiteY68" fmla="*/ 260350 h 1371600"/>
                <a:gd name="connsiteX69" fmla="*/ 1250950 w 2060909"/>
                <a:gd name="connsiteY69" fmla="*/ 273050 h 1371600"/>
                <a:gd name="connsiteX70" fmla="*/ 1266825 w 2060909"/>
                <a:gd name="connsiteY70" fmla="*/ 279400 h 1371600"/>
                <a:gd name="connsiteX71" fmla="*/ 1285875 w 2060909"/>
                <a:gd name="connsiteY71" fmla="*/ 292100 h 1371600"/>
                <a:gd name="connsiteX72" fmla="*/ 1301750 w 2060909"/>
                <a:gd name="connsiteY72" fmla="*/ 307975 h 1371600"/>
                <a:gd name="connsiteX73" fmla="*/ 1320800 w 2060909"/>
                <a:gd name="connsiteY73" fmla="*/ 327025 h 1371600"/>
                <a:gd name="connsiteX74" fmla="*/ 1343025 w 2060909"/>
                <a:gd name="connsiteY74" fmla="*/ 342900 h 1371600"/>
                <a:gd name="connsiteX75" fmla="*/ 1362075 w 2060909"/>
                <a:gd name="connsiteY75" fmla="*/ 355600 h 1371600"/>
                <a:gd name="connsiteX76" fmla="*/ 1381125 w 2060909"/>
                <a:gd name="connsiteY76" fmla="*/ 365125 h 1371600"/>
                <a:gd name="connsiteX77" fmla="*/ 1438275 w 2060909"/>
                <a:gd name="connsiteY77" fmla="*/ 371475 h 1371600"/>
                <a:gd name="connsiteX78" fmla="*/ 1463675 w 2060909"/>
                <a:gd name="connsiteY78" fmla="*/ 381000 h 1371600"/>
                <a:gd name="connsiteX79" fmla="*/ 1489075 w 2060909"/>
                <a:gd name="connsiteY79" fmla="*/ 390525 h 1371600"/>
                <a:gd name="connsiteX80" fmla="*/ 1501775 w 2060909"/>
                <a:gd name="connsiteY80" fmla="*/ 409575 h 1371600"/>
                <a:gd name="connsiteX81" fmla="*/ 1520825 w 2060909"/>
                <a:gd name="connsiteY81" fmla="*/ 444500 h 1371600"/>
                <a:gd name="connsiteX82" fmla="*/ 1555750 w 2060909"/>
                <a:gd name="connsiteY82" fmla="*/ 479425 h 1371600"/>
                <a:gd name="connsiteX83" fmla="*/ 1565275 w 2060909"/>
                <a:gd name="connsiteY83" fmla="*/ 488950 h 1371600"/>
                <a:gd name="connsiteX84" fmla="*/ 1574800 w 2060909"/>
                <a:gd name="connsiteY84" fmla="*/ 495300 h 1371600"/>
                <a:gd name="connsiteX85" fmla="*/ 1593850 w 2060909"/>
                <a:gd name="connsiteY85" fmla="*/ 511175 h 1371600"/>
                <a:gd name="connsiteX86" fmla="*/ 1606550 w 2060909"/>
                <a:gd name="connsiteY86" fmla="*/ 514350 h 1371600"/>
                <a:gd name="connsiteX87" fmla="*/ 1619250 w 2060909"/>
                <a:gd name="connsiteY87" fmla="*/ 520700 h 1371600"/>
                <a:gd name="connsiteX88" fmla="*/ 1638300 w 2060909"/>
                <a:gd name="connsiteY88" fmla="*/ 530225 h 1371600"/>
                <a:gd name="connsiteX89" fmla="*/ 1730375 w 2060909"/>
                <a:gd name="connsiteY89" fmla="*/ 533400 h 1371600"/>
                <a:gd name="connsiteX90" fmla="*/ 1774825 w 2060909"/>
                <a:gd name="connsiteY90" fmla="*/ 546100 h 1371600"/>
                <a:gd name="connsiteX91" fmla="*/ 1787525 w 2060909"/>
                <a:gd name="connsiteY91" fmla="*/ 552450 h 1371600"/>
                <a:gd name="connsiteX92" fmla="*/ 1816100 w 2060909"/>
                <a:gd name="connsiteY92" fmla="*/ 558800 h 1371600"/>
                <a:gd name="connsiteX93" fmla="*/ 1828800 w 2060909"/>
                <a:gd name="connsiteY93" fmla="*/ 565150 h 1371600"/>
                <a:gd name="connsiteX94" fmla="*/ 1841500 w 2060909"/>
                <a:gd name="connsiteY94" fmla="*/ 568325 h 1371600"/>
                <a:gd name="connsiteX95" fmla="*/ 1892300 w 2060909"/>
                <a:gd name="connsiteY95" fmla="*/ 584200 h 1371600"/>
                <a:gd name="connsiteX96" fmla="*/ 1974850 w 2060909"/>
                <a:gd name="connsiteY96" fmla="*/ 590550 h 1371600"/>
                <a:gd name="connsiteX97" fmla="*/ 1987550 w 2060909"/>
                <a:gd name="connsiteY97" fmla="*/ 596900 h 1371600"/>
                <a:gd name="connsiteX98" fmla="*/ 1997075 w 2060909"/>
                <a:gd name="connsiteY98" fmla="*/ 600075 h 1371600"/>
                <a:gd name="connsiteX99" fmla="*/ 2006600 w 2060909"/>
                <a:gd name="connsiteY99" fmla="*/ 612775 h 1371600"/>
                <a:gd name="connsiteX100" fmla="*/ 2025650 w 2060909"/>
                <a:gd name="connsiteY100" fmla="*/ 622300 h 1371600"/>
                <a:gd name="connsiteX101" fmla="*/ 2035175 w 2060909"/>
                <a:gd name="connsiteY101" fmla="*/ 631825 h 1371600"/>
                <a:gd name="connsiteX102" fmla="*/ 2041525 w 2060909"/>
                <a:gd name="connsiteY102" fmla="*/ 641350 h 1371600"/>
                <a:gd name="connsiteX103" fmla="*/ 2051050 w 2060909"/>
                <a:gd name="connsiteY103" fmla="*/ 644525 h 1371600"/>
                <a:gd name="connsiteX104" fmla="*/ 2060575 w 2060909"/>
                <a:gd name="connsiteY104" fmla="*/ 663575 h 1371600"/>
                <a:gd name="connsiteX105" fmla="*/ 2057400 w 2060909"/>
                <a:gd name="connsiteY105" fmla="*/ 711200 h 1371600"/>
                <a:gd name="connsiteX106" fmla="*/ 2038350 w 2060909"/>
                <a:gd name="connsiteY106" fmla="*/ 730250 h 1371600"/>
                <a:gd name="connsiteX107" fmla="*/ 2028825 w 2060909"/>
                <a:gd name="connsiteY107" fmla="*/ 736600 h 1371600"/>
                <a:gd name="connsiteX108" fmla="*/ 1955800 w 2060909"/>
                <a:gd name="connsiteY108" fmla="*/ 739775 h 1371600"/>
                <a:gd name="connsiteX109" fmla="*/ 1946275 w 2060909"/>
                <a:gd name="connsiteY109" fmla="*/ 742950 h 1371600"/>
                <a:gd name="connsiteX110" fmla="*/ 1879600 w 2060909"/>
                <a:gd name="connsiteY110" fmla="*/ 746125 h 1371600"/>
                <a:gd name="connsiteX111" fmla="*/ 1876425 w 2060909"/>
                <a:gd name="connsiteY111" fmla="*/ 755650 h 1371600"/>
                <a:gd name="connsiteX112" fmla="*/ 1870075 w 2060909"/>
                <a:gd name="connsiteY112" fmla="*/ 765175 h 1371600"/>
                <a:gd name="connsiteX113" fmla="*/ 1866900 w 2060909"/>
                <a:gd name="connsiteY113" fmla="*/ 777875 h 1371600"/>
                <a:gd name="connsiteX114" fmla="*/ 1857375 w 2060909"/>
                <a:gd name="connsiteY114" fmla="*/ 787400 h 1371600"/>
                <a:gd name="connsiteX115" fmla="*/ 1851025 w 2060909"/>
                <a:gd name="connsiteY115" fmla="*/ 796925 h 1371600"/>
                <a:gd name="connsiteX116" fmla="*/ 1844675 w 2060909"/>
                <a:gd name="connsiteY116" fmla="*/ 819150 h 1371600"/>
                <a:gd name="connsiteX117" fmla="*/ 1838325 w 2060909"/>
                <a:gd name="connsiteY117" fmla="*/ 835025 h 1371600"/>
                <a:gd name="connsiteX118" fmla="*/ 1831975 w 2060909"/>
                <a:gd name="connsiteY118" fmla="*/ 844550 h 1371600"/>
                <a:gd name="connsiteX119" fmla="*/ 1822450 w 2060909"/>
                <a:gd name="connsiteY119" fmla="*/ 876300 h 1371600"/>
                <a:gd name="connsiteX120" fmla="*/ 1816100 w 2060909"/>
                <a:gd name="connsiteY120" fmla="*/ 908050 h 1371600"/>
                <a:gd name="connsiteX121" fmla="*/ 1809750 w 2060909"/>
                <a:gd name="connsiteY121" fmla="*/ 920750 h 1371600"/>
                <a:gd name="connsiteX122" fmla="*/ 1812925 w 2060909"/>
                <a:gd name="connsiteY122" fmla="*/ 981075 h 1371600"/>
                <a:gd name="connsiteX123" fmla="*/ 1816100 w 2060909"/>
                <a:gd name="connsiteY123" fmla="*/ 990600 h 1371600"/>
                <a:gd name="connsiteX124" fmla="*/ 1825625 w 2060909"/>
                <a:gd name="connsiteY124" fmla="*/ 1000125 h 1371600"/>
                <a:gd name="connsiteX125" fmla="*/ 1828800 w 2060909"/>
                <a:gd name="connsiteY125" fmla="*/ 1012825 h 1371600"/>
                <a:gd name="connsiteX126" fmla="*/ 1822450 w 2060909"/>
                <a:gd name="connsiteY126" fmla="*/ 1098550 h 1371600"/>
                <a:gd name="connsiteX127" fmla="*/ 1819275 w 2060909"/>
                <a:gd name="connsiteY127" fmla="*/ 1127125 h 1371600"/>
                <a:gd name="connsiteX128" fmla="*/ 1812925 w 2060909"/>
                <a:gd name="connsiteY128" fmla="*/ 1146175 h 1371600"/>
                <a:gd name="connsiteX129" fmla="*/ 1806575 w 2060909"/>
                <a:gd name="connsiteY129" fmla="*/ 1238250 h 1371600"/>
                <a:gd name="connsiteX130" fmla="*/ 1803400 w 2060909"/>
                <a:gd name="connsiteY130" fmla="*/ 1260475 h 1371600"/>
                <a:gd name="connsiteX131" fmla="*/ 1790700 w 2060909"/>
                <a:gd name="connsiteY131" fmla="*/ 1289050 h 1371600"/>
                <a:gd name="connsiteX132" fmla="*/ 1762125 w 2060909"/>
                <a:gd name="connsiteY132" fmla="*/ 1314450 h 1371600"/>
                <a:gd name="connsiteX133" fmla="*/ 1743075 w 2060909"/>
                <a:gd name="connsiteY133" fmla="*/ 1333500 h 1371600"/>
                <a:gd name="connsiteX134" fmla="*/ 1711325 w 2060909"/>
                <a:gd name="connsiteY134" fmla="*/ 1349375 h 1371600"/>
                <a:gd name="connsiteX135" fmla="*/ 1587500 w 2060909"/>
                <a:gd name="connsiteY135" fmla="*/ 1358900 h 1371600"/>
                <a:gd name="connsiteX136" fmla="*/ 1524000 w 2060909"/>
                <a:gd name="connsiteY136" fmla="*/ 1355725 h 1371600"/>
                <a:gd name="connsiteX137" fmla="*/ 1489075 w 2060909"/>
                <a:gd name="connsiteY137" fmla="*/ 1349375 h 1371600"/>
                <a:gd name="connsiteX138" fmla="*/ 1470025 w 2060909"/>
                <a:gd name="connsiteY138" fmla="*/ 1343025 h 1371600"/>
                <a:gd name="connsiteX139" fmla="*/ 1457325 w 2060909"/>
                <a:gd name="connsiteY139" fmla="*/ 1339850 h 1371600"/>
                <a:gd name="connsiteX140" fmla="*/ 1447800 w 2060909"/>
                <a:gd name="connsiteY140" fmla="*/ 1333500 h 1371600"/>
                <a:gd name="connsiteX141" fmla="*/ 1428750 w 2060909"/>
                <a:gd name="connsiteY141" fmla="*/ 1314450 h 1371600"/>
                <a:gd name="connsiteX142" fmla="*/ 1419225 w 2060909"/>
                <a:gd name="connsiteY142" fmla="*/ 1311275 h 1371600"/>
                <a:gd name="connsiteX143" fmla="*/ 1409700 w 2060909"/>
                <a:gd name="connsiteY143" fmla="*/ 1301750 h 1371600"/>
                <a:gd name="connsiteX144" fmla="*/ 1365250 w 2060909"/>
                <a:gd name="connsiteY144" fmla="*/ 1285875 h 1371600"/>
                <a:gd name="connsiteX145" fmla="*/ 1343025 w 2060909"/>
                <a:gd name="connsiteY145" fmla="*/ 1279525 h 1371600"/>
                <a:gd name="connsiteX146" fmla="*/ 1289050 w 2060909"/>
                <a:gd name="connsiteY146" fmla="*/ 1285875 h 1371600"/>
                <a:gd name="connsiteX147" fmla="*/ 1279525 w 2060909"/>
                <a:gd name="connsiteY147" fmla="*/ 1295400 h 1371600"/>
                <a:gd name="connsiteX148" fmla="*/ 1260475 w 2060909"/>
                <a:gd name="connsiteY148" fmla="*/ 1301750 h 1371600"/>
                <a:gd name="connsiteX149" fmla="*/ 1235075 w 2060909"/>
                <a:gd name="connsiteY149" fmla="*/ 1311275 h 1371600"/>
                <a:gd name="connsiteX150" fmla="*/ 1225550 w 2060909"/>
                <a:gd name="connsiteY150" fmla="*/ 1314450 h 1371600"/>
                <a:gd name="connsiteX151" fmla="*/ 1200150 w 2060909"/>
                <a:gd name="connsiteY151" fmla="*/ 1320800 h 1371600"/>
                <a:gd name="connsiteX152" fmla="*/ 1177925 w 2060909"/>
                <a:gd name="connsiteY152" fmla="*/ 1333500 h 1371600"/>
                <a:gd name="connsiteX153" fmla="*/ 1168400 w 2060909"/>
                <a:gd name="connsiteY153" fmla="*/ 1339850 h 1371600"/>
                <a:gd name="connsiteX154" fmla="*/ 1149350 w 2060909"/>
                <a:gd name="connsiteY154" fmla="*/ 1346200 h 1371600"/>
                <a:gd name="connsiteX155" fmla="*/ 1139825 w 2060909"/>
                <a:gd name="connsiteY155" fmla="*/ 1349375 h 1371600"/>
                <a:gd name="connsiteX156" fmla="*/ 1130300 w 2060909"/>
                <a:gd name="connsiteY156" fmla="*/ 1352550 h 1371600"/>
                <a:gd name="connsiteX157" fmla="*/ 1117600 w 2060909"/>
                <a:gd name="connsiteY157" fmla="*/ 1355725 h 1371600"/>
                <a:gd name="connsiteX158" fmla="*/ 1095375 w 2060909"/>
                <a:gd name="connsiteY158" fmla="*/ 1368425 h 1371600"/>
                <a:gd name="connsiteX159" fmla="*/ 1073150 w 2060909"/>
                <a:gd name="connsiteY159" fmla="*/ 1371600 h 1371600"/>
                <a:gd name="connsiteX160" fmla="*/ 971550 w 2060909"/>
                <a:gd name="connsiteY160" fmla="*/ 1368425 h 1371600"/>
                <a:gd name="connsiteX161" fmla="*/ 962025 w 2060909"/>
                <a:gd name="connsiteY161" fmla="*/ 1362075 h 1371600"/>
                <a:gd name="connsiteX162" fmla="*/ 946150 w 2060909"/>
                <a:gd name="connsiteY162" fmla="*/ 1358900 h 1371600"/>
                <a:gd name="connsiteX163" fmla="*/ 927100 w 2060909"/>
                <a:gd name="connsiteY163" fmla="*/ 1339850 h 1371600"/>
                <a:gd name="connsiteX164" fmla="*/ 917575 w 2060909"/>
                <a:gd name="connsiteY164" fmla="*/ 1330325 h 1371600"/>
                <a:gd name="connsiteX165" fmla="*/ 901700 w 2060909"/>
                <a:gd name="connsiteY165" fmla="*/ 1314450 h 1371600"/>
                <a:gd name="connsiteX166" fmla="*/ 873125 w 2060909"/>
                <a:gd name="connsiteY166" fmla="*/ 1282700 h 1371600"/>
                <a:gd name="connsiteX167" fmla="*/ 863600 w 2060909"/>
                <a:gd name="connsiteY167" fmla="*/ 1276350 h 1371600"/>
                <a:gd name="connsiteX168" fmla="*/ 854075 w 2060909"/>
                <a:gd name="connsiteY168" fmla="*/ 1273175 h 1371600"/>
                <a:gd name="connsiteX169" fmla="*/ 835025 w 2060909"/>
                <a:gd name="connsiteY169" fmla="*/ 1260475 h 1371600"/>
                <a:gd name="connsiteX170" fmla="*/ 765175 w 2060909"/>
                <a:gd name="connsiteY170" fmla="*/ 1263650 h 1371600"/>
                <a:gd name="connsiteX171" fmla="*/ 742950 w 2060909"/>
                <a:gd name="connsiteY171" fmla="*/ 1270000 h 1371600"/>
                <a:gd name="connsiteX172" fmla="*/ 733425 w 2060909"/>
                <a:gd name="connsiteY172" fmla="*/ 1276350 h 1371600"/>
                <a:gd name="connsiteX173" fmla="*/ 704850 w 2060909"/>
                <a:gd name="connsiteY173" fmla="*/ 1292225 h 1371600"/>
                <a:gd name="connsiteX174" fmla="*/ 692150 w 2060909"/>
                <a:gd name="connsiteY174" fmla="*/ 1301750 h 1371600"/>
                <a:gd name="connsiteX175" fmla="*/ 679450 w 2060909"/>
                <a:gd name="connsiteY175" fmla="*/ 1304925 h 1371600"/>
                <a:gd name="connsiteX176" fmla="*/ 650875 w 2060909"/>
                <a:gd name="connsiteY176" fmla="*/ 1314450 h 1371600"/>
                <a:gd name="connsiteX177" fmla="*/ 641350 w 2060909"/>
                <a:gd name="connsiteY177" fmla="*/ 1317625 h 1371600"/>
                <a:gd name="connsiteX178" fmla="*/ 631825 w 2060909"/>
                <a:gd name="connsiteY178" fmla="*/ 1323975 h 1371600"/>
                <a:gd name="connsiteX179" fmla="*/ 612775 w 2060909"/>
                <a:gd name="connsiteY179" fmla="*/ 1330325 h 1371600"/>
                <a:gd name="connsiteX180" fmla="*/ 549275 w 2060909"/>
                <a:gd name="connsiteY180" fmla="*/ 1327150 h 1371600"/>
                <a:gd name="connsiteX181" fmla="*/ 539750 w 2060909"/>
                <a:gd name="connsiteY181" fmla="*/ 1320800 h 1371600"/>
                <a:gd name="connsiteX182" fmla="*/ 520700 w 2060909"/>
                <a:gd name="connsiteY182" fmla="*/ 1314450 h 1371600"/>
                <a:gd name="connsiteX183" fmla="*/ 482600 w 2060909"/>
                <a:gd name="connsiteY183" fmla="*/ 1298575 h 1371600"/>
                <a:gd name="connsiteX184" fmla="*/ 365125 w 2060909"/>
                <a:gd name="connsiteY184" fmla="*/ 1285875 h 1371600"/>
                <a:gd name="connsiteX185" fmla="*/ 355600 w 2060909"/>
                <a:gd name="connsiteY185" fmla="*/ 1282700 h 1371600"/>
                <a:gd name="connsiteX186" fmla="*/ 336550 w 2060909"/>
                <a:gd name="connsiteY186" fmla="*/ 1273175 h 1371600"/>
                <a:gd name="connsiteX187" fmla="*/ 311150 w 2060909"/>
                <a:gd name="connsiteY187" fmla="*/ 1276350 h 1371600"/>
                <a:gd name="connsiteX188" fmla="*/ 298450 w 2060909"/>
                <a:gd name="connsiteY188" fmla="*/ 1285875 h 1371600"/>
                <a:gd name="connsiteX189" fmla="*/ 288925 w 2060909"/>
                <a:gd name="connsiteY189" fmla="*/ 1292225 h 1371600"/>
                <a:gd name="connsiteX190" fmla="*/ 260350 w 2060909"/>
                <a:gd name="connsiteY190" fmla="*/ 1301750 h 1371600"/>
                <a:gd name="connsiteX191" fmla="*/ 247650 w 2060909"/>
                <a:gd name="connsiteY191" fmla="*/ 1308100 h 1371600"/>
                <a:gd name="connsiteX192" fmla="*/ 234950 w 2060909"/>
                <a:gd name="connsiteY192" fmla="*/ 1311275 h 1371600"/>
                <a:gd name="connsiteX193" fmla="*/ 225425 w 2060909"/>
                <a:gd name="connsiteY193" fmla="*/ 1314450 h 1371600"/>
                <a:gd name="connsiteX194" fmla="*/ 200025 w 2060909"/>
                <a:gd name="connsiteY194" fmla="*/ 1320800 h 1371600"/>
                <a:gd name="connsiteX195" fmla="*/ 180975 w 2060909"/>
                <a:gd name="connsiteY195" fmla="*/ 1333500 h 1371600"/>
                <a:gd name="connsiteX196" fmla="*/ 161925 w 2060909"/>
                <a:gd name="connsiteY196" fmla="*/ 1346200 h 1371600"/>
                <a:gd name="connsiteX197" fmla="*/ 152400 w 2060909"/>
                <a:gd name="connsiteY197" fmla="*/ 1352550 h 1371600"/>
                <a:gd name="connsiteX198" fmla="*/ 142875 w 2060909"/>
                <a:gd name="connsiteY198" fmla="*/ 1358900 h 1371600"/>
                <a:gd name="connsiteX199" fmla="*/ 104775 w 2060909"/>
                <a:gd name="connsiteY199" fmla="*/ 1365250 h 1371600"/>
                <a:gd name="connsiteX200" fmla="*/ 66675 w 2060909"/>
                <a:gd name="connsiteY200" fmla="*/ 1371600 h 1371600"/>
                <a:gd name="connsiteX201" fmla="*/ 57150 w 2060909"/>
                <a:gd name="connsiteY201" fmla="*/ 1368425 h 1371600"/>
                <a:gd name="connsiteX202" fmla="*/ 66675 w 2060909"/>
                <a:gd name="connsiteY202" fmla="*/ 1358900 h 1371600"/>
                <a:gd name="connsiteX203" fmla="*/ 73025 w 2060909"/>
                <a:gd name="connsiteY203" fmla="*/ 1349375 h 1371600"/>
                <a:gd name="connsiteX204" fmla="*/ 73025 w 2060909"/>
                <a:gd name="connsiteY204" fmla="*/ 130175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2060909" h="1371600">
                  <a:moveTo>
                    <a:pt x="0" y="0"/>
                  </a:moveTo>
                  <a:cubicBezTo>
                    <a:pt x="5292" y="3175"/>
                    <a:pt x="10938" y="5822"/>
                    <a:pt x="15875" y="9525"/>
                  </a:cubicBezTo>
                  <a:cubicBezTo>
                    <a:pt x="29919" y="20058"/>
                    <a:pt x="20117" y="17996"/>
                    <a:pt x="34925" y="25400"/>
                  </a:cubicBezTo>
                  <a:cubicBezTo>
                    <a:pt x="37918" y="26897"/>
                    <a:pt x="41457" y="27078"/>
                    <a:pt x="44450" y="28575"/>
                  </a:cubicBezTo>
                  <a:cubicBezTo>
                    <a:pt x="47863" y="30282"/>
                    <a:pt x="50562" y="33218"/>
                    <a:pt x="53975" y="34925"/>
                  </a:cubicBezTo>
                  <a:cubicBezTo>
                    <a:pt x="56968" y="36422"/>
                    <a:pt x="60424" y="36782"/>
                    <a:pt x="63500" y="38100"/>
                  </a:cubicBezTo>
                  <a:cubicBezTo>
                    <a:pt x="90963" y="49870"/>
                    <a:pt x="63387" y="40179"/>
                    <a:pt x="85725" y="47625"/>
                  </a:cubicBezTo>
                  <a:cubicBezTo>
                    <a:pt x="92055" y="57120"/>
                    <a:pt x="100591" y="68217"/>
                    <a:pt x="104775" y="79375"/>
                  </a:cubicBezTo>
                  <a:cubicBezTo>
                    <a:pt x="106307" y="83461"/>
                    <a:pt x="106892" y="87842"/>
                    <a:pt x="107950" y="92075"/>
                  </a:cubicBezTo>
                  <a:cubicBezTo>
                    <a:pt x="106892" y="113242"/>
                    <a:pt x="108777" y="134763"/>
                    <a:pt x="104775" y="155575"/>
                  </a:cubicBezTo>
                  <a:cubicBezTo>
                    <a:pt x="103334" y="163069"/>
                    <a:pt x="92075" y="174625"/>
                    <a:pt x="92075" y="174625"/>
                  </a:cubicBezTo>
                  <a:cubicBezTo>
                    <a:pt x="93133" y="186267"/>
                    <a:pt x="91812" y="198377"/>
                    <a:pt x="95250" y="209550"/>
                  </a:cubicBezTo>
                  <a:cubicBezTo>
                    <a:pt x="96372" y="213197"/>
                    <a:pt x="102262" y="213028"/>
                    <a:pt x="104775" y="215900"/>
                  </a:cubicBezTo>
                  <a:cubicBezTo>
                    <a:pt x="109801" y="221643"/>
                    <a:pt x="115062" y="227710"/>
                    <a:pt x="117475" y="234950"/>
                  </a:cubicBezTo>
                  <a:cubicBezTo>
                    <a:pt x="124635" y="256429"/>
                    <a:pt x="115179" y="230358"/>
                    <a:pt x="130175" y="260350"/>
                  </a:cubicBezTo>
                  <a:cubicBezTo>
                    <a:pt x="143320" y="286640"/>
                    <a:pt x="121502" y="252103"/>
                    <a:pt x="139700" y="279400"/>
                  </a:cubicBezTo>
                  <a:cubicBezTo>
                    <a:pt x="140758" y="284692"/>
                    <a:pt x="141704" y="290007"/>
                    <a:pt x="142875" y="295275"/>
                  </a:cubicBezTo>
                  <a:cubicBezTo>
                    <a:pt x="143822" y="299535"/>
                    <a:pt x="145433" y="303655"/>
                    <a:pt x="146050" y="307975"/>
                  </a:cubicBezTo>
                  <a:cubicBezTo>
                    <a:pt x="147507" y="318173"/>
                    <a:pt x="146507" y="337464"/>
                    <a:pt x="152400" y="349250"/>
                  </a:cubicBezTo>
                  <a:cubicBezTo>
                    <a:pt x="154107" y="352663"/>
                    <a:pt x="157043" y="355362"/>
                    <a:pt x="158750" y="358775"/>
                  </a:cubicBezTo>
                  <a:cubicBezTo>
                    <a:pt x="163915" y="369104"/>
                    <a:pt x="159176" y="368726"/>
                    <a:pt x="168275" y="377825"/>
                  </a:cubicBezTo>
                  <a:cubicBezTo>
                    <a:pt x="170973" y="380523"/>
                    <a:pt x="174625" y="382058"/>
                    <a:pt x="177800" y="384175"/>
                  </a:cubicBezTo>
                  <a:cubicBezTo>
                    <a:pt x="190500" y="383117"/>
                    <a:pt x="203374" y="383349"/>
                    <a:pt x="215900" y="381000"/>
                  </a:cubicBezTo>
                  <a:cubicBezTo>
                    <a:pt x="220552" y="380128"/>
                    <a:pt x="224168" y="376312"/>
                    <a:pt x="228600" y="374650"/>
                  </a:cubicBezTo>
                  <a:cubicBezTo>
                    <a:pt x="232686" y="373118"/>
                    <a:pt x="237067" y="372533"/>
                    <a:pt x="241300" y="371475"/>
                  </a:cubicBezTo>
                  <a:cubicBezTo>
                    <a:pt x="244475" y="369358"/>
                    <a:pt x="247412" y="366832"/>
                    <a:pt x="250825" y="365125"/>
                  </a:cubicBezTo>
                  <a:cubicBezTo>
                    <a:pt x="253818" y="363628"/>
                    <a:pt x="257216" y="363125"/>
                    <a:pt x="260350" y="361950"/>
                  </a:cubicBezTo>
                  <a:cubicBezTo>
                    <a:pt x="265686" y="359949"/>
                    <a:pt x="270778" y="357276"/>
                    <a:pt x="276225" y="355600"/>
                  </a:cubicBezTo>
                  <a:cubicBezTo>
                    <a:pt x="284566" y="353033"/>
                    <a:pt x="301625" y="349250"/>
                    <a:pt x="301625" y="349250"/>
                  </a:cubicBezTo>
                  <a:cubicBezTo>
                    <a:pt x="309843" y="341032"/>
                    <a:pt x="318807" y="330823"/>
                    <a:pt x="330200" y="327025"/>
                  </a:cubicBezTo>
                  <a:cubicBezTo>
                    <a:pt x="333375" y="325967"/>
                    <a:pt x="336799" y="325475"/>
                    <a:pt x="339725" y="323850"/>
                  </a:cubicBezTo>
                  <a:cubicBezTo>
                    <a:pt x="371105" y="306417"/>
                    <a:pt x="345365" y="313385"/>
                    <a:pt x="377825" y="307975"/>
                  </a:cubicBezTo>
                  <a:cubicBezTo>
                    <a:pt x="383117" y="305858"/>
                    <a:pt x="388364" y="303626"/>
                    <a:pt x="393700" y="301625"/>
                  </a:cubicBezTo>
                  <a:cubicBezTo>
                    <a:pt x="396834" y="300450"/>
                    <a:pt x="399878" y="298450"/>
                    <a:pt x="403225" y="298450"/>
                  </a:cubicBezTo>
                  <a:cubicBezTo>
                    <a:pt x="415969" y="298450"/>
                    <a:pt x="428625" y="300567"/>
                    <a:pt x="441325" y="301625"/>
                  </a:cubicBezTo>
                  <a:cubicBezTo>
                    <a:pt x="495372" y="315137"/>
                    <a:pt x="475566" y="308805"/>
                    <a:pt x="501650" y="317500"/>
                  </a:cubicBezTo>
                  <a:cubicBezTo>
                    <a:pt x="513812" y="335742"/>
                    <a:pt x="505302" y="324327"/>
                    <a:pt x="530225" y="349250"/>
                  </a:cubicBezTo>
                  <a:cubicBezTo>
                    <a:pt x="544029" y="363054"/>
                    <a:pt x="537913" y="358183"/>
                    <a:pt x="558800" y="371475"/>
                  </a:cubicBezTo>
                  <a:cubicBezTo>
                    <a:pt x="564006" y="374788"/>
                    <a:pt x="568688" y="379503"/>
                    <a:pt x="574675" y="381000"/>
                  </a:cubicBezTo>
                  <a:lnTo>
                    <a:pt x="587375" y="384175"/>
                  </a:lnTo>
                  <a:cubicBezTo>
                    <a:pt x="590550" y="386292"/>
                    <a:pt x="593280" y="389318"/>
                    <a:pt x="596900" y="390525"/>
                  </a:cubicBezTo>
                  <a:cubicBezTo>
                    <a:pt x="619686" y="398120"/>
                    <a:pt x="639560" y="398049"/>
                    <a:pt x="663575" y="400050"/>
                  </a:cubicBezTo>
                  <a:cubicBezTo>
                    <a:pt x="686050" y="407542"/>
                    <a:pt x="679954" y="406845"/>
                    <a:pt x="720725" y="400050"/>
                  </a:cubicBezTo>
                  <a:cubicBezTo>
                    <a:pt x="724489" y="399423"/>
                    <a:pt x="726763" y="395250"/>
                    <a:pt x="730250" y="393700"/>
                  </a:cubicBezTo>
                  <a:cubicBezTo>
                    <a:pt x="736367" y="390982"/>
                    <a:pt x="742950" y="389467"/>
                    <a:pt x="749300" y="387350"/>
                  </a:cubicBezTo>
                  <a:cubicBezTo>
                    <a:pt x="752475" y="386292"/>
                    <a:pt x="755504" y="384590"/>
                    <a:pt x="758825" y="384175"/>
                  </a:cubicBezTo>
                  <a:cubicBezTo>
                    <a:pt x="794779" y="379681"/>
                    <a:pt x="775735" y="381849"/>
                    <a:pt x="815975" y="377825"/>
                  </a:cubicBezTo>
                  <a:cubicBezTo>
                    <a:pt x="822325" y="375708"/>
                    <a:pt x="829456" y="375188"/>
                    <a:pt x="835025" y="371475"/>
                  </a:cubicBezTo>
                  <a:cubicBezTo>
                    <a:pt x="838200" y="369358"/>
                    <a:pt x="841063" y="366675"/>
                    <a:pt x="844550" y="365125"/>
                  </a:cubicBezTo>
                  <a:lnTo>
                    <a:pt x="873125" y="355600"/>
                  </a:lnTo>
                  <a:cubicBezTo>
                    <a:pt x="876300" y="354542"/>
                    <a:pt x="879865" y="354281"/>
                    <a:pt x="882650" y="352425"/>
                  </a:cubicBezTo>
                  <a:cubicBezTo>
                    <a:pt x="885825" y="350308"/>
                    <a:pt x="888862" y="347968"/>
                    <a:pt x="892175" y="346075"/>
                  </a:cubicBezTo>
                  <a:cubicBezTo>
                    <a:pt x="907864" y="337110"/>
                    <a:pt x="901126" y="341485"/>
                    <a:pt x="917575" y="336550"/>
                  </a:cubicBezTo>
                  <a:cubicBezTo>
                    <a:pt x="923986" y="334627"/>
                    <a:pt x="936625" y="330200"/>
                    <a:pt x="936625" y="330200"/>
                  </a:cubicBezTo>
                  <a:cubicBezTo>
                    <a:pt x="947208" y="334433"/>
                    <a:pt x="957640" y="339066"/>
                    <a:pt x="968375" y="342900"/>
                  </a:cubicBezTo>
                  <a:cubicBezTo>
                    <a:pt x="972484" y="344368"/>
                    <a:pt x="976989" y="344543"/>
                    <a:pt x="981075" y="346075"/>
                  </a:cubicBezTo>
                  <a:cubicBezTo>
                    <a:pt x="985507" y="347737"/>
                    <a:pt x="989134" y="351497"/>
                    <a:pt x="993775" y="352425"/>
                  </a:cubicBezTo>
                  <a:cubicBezTo>
                    <a:pt x="1005238" y="354718"/>
                    <a:pt x="1017058" y="354542"/>
                    <a:pt x="1028700" y="355600"/>
                  </a:cubicBezTo>
                  <a:cubicBezTo>
                    <a:pt x="1033992" y="354542"/>
                    <a:pt x="1039522" y="354320"/>
                    <a:pt x="1044575" y="352425"/>
                  </a:cubicBezTo>
                  <a:cubicBezTo>
                    <a:pt x="1048148" y="351085"/>
                    <a:pt x="1050687" y="347782"/>
                    <a:pt x="1054100" y="346075"/>
                  </a:cubicBezTo>
                  <a:cubicBezTo>
                    <a:pt x="1061309" y="342470"/>
                    <a:pt x="1068575" y="338764"/>
                    <a:pt x="1076325" y="336550"/>
                  </a:cubicBezTo>
                  <a:cubicBezTo>
                    <a:pt x="1083521" y="334494"/>
                    <a:pt x="1091142" y="334433"/>
                    <a:pt x="1098550" y="333375"/>
                  </a:cubicBezTo>
                  <a:cubicBezTo>
                    <a:pt x="1121198" y="325826"/>
                    <a:pt x="1093817" y="336530"/>
                    <a:pt x="1117600" y="320675"/>
                  </a:cubicBezTo>
                  <a:cubicBezTo>
                    <a:pt x="1120385" y="318819"/>
                    <a:pt x="1124132" y="318997"/>
                    <a:pt x="1127125" y="317500"/>
                  </a:cubicBezTo>
                  <a:cubicBezTo>
                    <a:pt x="1138949" y="311588"/>
                    <a:pt x="1135642" y="310402"/>
                    <a:pt x="1146175" y="301625"/>
                  </a:cubicBezTo>
                  <a:cubicBezTo>
                    <a:pt x="1149106" y="299182"/>
                    <a:pt x="1152769" y="297718"/>
                    <a:pt x="1155700" y="295275"/>
                  </a:cubicBezTo>
                  <a:cubicBezTo>
                    <a:pt x="1166658" y="286143"/>
                    <a:pt x="1168226" y="278400"/>
                    <a:pt x="1184275" y="273050"/>
                  </a:cubicBezTo>
                  <a:cubicBezTo>
                    <a:pt x="1190625" y="270933"/>
                    <a:pt x="1196831" y="268323"/>
                    <a:pt x="1203325" y="266700"/>
                  </a:cubicBezTo>
                  <a:lnTo>
                    <a:pt x="1228725" y="260350"/>
                  </a:lnTo>
                  <a:cubicBezTo>
                    <a:pt x="1258036" y="267678"/>
                    <a:pt x="1225729" y="257287"/>
                    <a:pt x="1250950" y="273050"/>
                  </a:cubicBezTo>
                  <a:cubicBezTo>
                    <a:pt x="1255783" y="276071"/>
                    <a:pt x="1261822" y="276671"/>
                    <a:pt x="1266825" y="279400"/>
                  </a:cubicBezTo>
                  <a:cubicBezTo>
                    <a:pt x="1273525" y="283054"/>
                    <a:pt x="1285875" y="292100"/>
                    <a:pt x="1285875" y="292100"/>
                  </a:cubicBezTo>
                  <a:cubicBezTo>
                    <a:pt x="1298960" y="311727"/>
                    <a:pt x="1284432" y="292581"/>
                    <a:pt x="1301750" y="307975"/>
                  </a:cubicBezTo>
                  <a:cubicBezTo>
                    <a:pt x="1308462" y="313941"/>
                    <a:pt x="1313328" y="322044"/>
                    <a:pt x="1320800" y="327025"/>
                  </a:cubicBezTo>
                  <a:cubicBezTo>
                    <a:pt x="1351767" y="347670"/>
                    <a:pt x="1303643" y="315333"/>
                    <a:pt x="1343025" y="342900"/>
                  </a:cubicBezTo>
                  <a:cubicBezTo>
                    <a:pt x="1349277" y="347277"/>
                    <a:pt x="1355725" y="351367"/>
                    <a:pt x="1362075" y="355600"/>
                  </a:cubicBezTo>
                  <a:cubicBezTo>
                    <a:pt x="1371387" y="361808"/>
                    <a:pt x="1370609" y="362496"/>
                    <a:pt x="1381125" y="365125"/>
                  </a:cubicBezTo>
                  <a:cubicBezTo>
                    <a:pt x="1402036" y="370353"/>
                    <a:pt x="1413342" y="369557"/>
                    <a:pt x="1438275" y="371475"/>
                  </a:cubicBezTo>
                  <a:cubicBezTo>
                    <a:pt x="1464256" y="384465"/>
                    <a:pt x="1437737" y="372354"/>
                    <a:pt x="1463675" y="381000"/>
                  </a:cubicBezTo>
                  <a:cubicBezTo>
                    <a:pt x="1472253" y="383859"/>
                    <a:pt x="1480608" y="387350"/>
                    <a:pt x="1489075" y="390525"/>
                  </a:cubicBezTo>
                  <a:cubicBezTo>
                    <a:pt x="1493308" y="396875"/>
                    <a:pt x="1498362" y="402749"/>
                    <a:pt x="1501775" y="409575"/>
                  </a:cubicBezTo>
                  <a:cubicBezTo>
                    <a:pt x="1503591" y="413207"/>
                    <a:pt x="1514300" y="437249"/>
                    <a:pt x="1520825" y="444500"/>
                  </a:cubicBezTo>
                  <a:lnTo>
                    <a:pt x="1555750" y="479425"/>
                  </a:lnTo>
                  <a:cubicBezTo>
                    <a:pt x="1558925" y="482600"/>
                    <a:pt x="1561539" y="486459"/>
                    <a:pt x="1565275" y="488950"/>
                  </a:cubicBezTo>
                  <a:cubicBezTo>
                    <a:pt x="1568450" y="491067"/>
                    <a:pt x="1571869" y="492857"/>
                    <a:pt x="1574800" y="495300"/>
                  </a:cubicBezTo>
                  <a:cubicBezTo>
                    <a:pt x="1582877" y="502031"/>
                    <a:pt x="1584112" y="507002"/>
                    <a:pt x="1593850" y="511175"/>
                  </a:cubicBezTo>
                  <a:cubicBezTo>
                    <a:pt x="1597861" y="512894"/>
                    <a:pt x="1602464" y="512818"/>
                    <a:pt x="1606550" y="514350"/>
                  </a:cubicBezTo>
                  <a:cubicBezTo>
                    <a:pt x="1610982" y="516012"/>
                    <a:pt x="1615141" y="518352"/>
                    <a:pt x="1619250" y="520700"/>
                  </a:cubicBezTo>
                  <a:cubicBezTo>
                    <a:pt x="1625887" y="524493"/>
                    <a:pt x="1630130" y="529714"/>
                    <a:pt x="1638300" y="530225"/>
                  </a:cubicBezTo>
                  <a:cubicBezTo>
                    <a:pt x="1668950" y="532141"/>
                    <a:pt x="1699683" y="532342"/>
                    <a:pt x="1730375" y="533400"/>
                  </a:cubicBezTo>
                  <a:cubicBezTo>
                    <a:pt x="1738513" y="535435"/>
                    <a:pt x="1765715" y="541545"/>
                    <a:pt x="1774825" y="546100"/>
                  </a:cubicBezTo>
                  <a:cubicBezTo>
                    <a:pt x="1779058" y="548217"/>
                    <a:pt x="1783035" y="550953"/>
                    <a:pt x="1787525" y="552450"/>
                  </a:cubicBezTo>
                  <a:cubicBezTo>
                    <a:pt x="1805630" y="558485"/>
                    <a:pt x="1799822" y="552696"/>
                    <a:pt x="1816100" y="558800"/>
                  </a:cubicBezTo>
                  <a:cubicBezTo>
                    <a:pt x="1820532" y="560462"/>
                    <a:pt x="1824368" y="563488"/>
                    <a:pt x="1828800" y="565150"/>
                  </a:cubicBezTo>
                  <a:cubicBezTo>
                    <a:pt x="1832886" y="566682"/>
                    <a:pt x="1837320" y="567071"/>
                    <a:pt x="1841500" y="568325"/>
                  </a:cubicBezTo>
                  <a:cubicBezTo>
                    <a:pt x="1858493" y="573423"/>
                    <a:pt x="1874696" y="582000"/>
                    <a:pt x="1892300" y="584200"/>
                  </a:cubicBezTo>
                  <a:cubicBezTo>
                    <a:pt x="1936632" y="589742"/>
                    <a:pt x="1909181" y="586902"/>
                    <a:pt x="1974850" y="590550"/>
                  </a:cubicBezTo>
                  <a:cubicBezTo>
                    <a:pt x="1979083" y="592667"/>
                    <a:pt x="1983200" y="595036"/>
                    <a:pt x="1987550" y="596900"/>
                  </a:cubicBezTo>
                  <a:cubicBezTo>
                    <a:pt x="1990626" y="598218"/>
                    <a:pt x="1994504" y="597932"/>
                    <a:pt x="1997075" y="600075"/>
                  </a:cubicBezTo>
                  <a:cubicBezTo>
                    <a:pt x="2001140" y="603463"/>
                    <a:pt x="2002858" y="609033"/>
                    <a:pt x="2006600" y="612775"/>
                  </a:cubicBezTo>
                  <a:cubicBezTo>
                    <a:pt x="2012755" y="618930"/>
                    <a:pt x="2017903" y="619718"/>
                    <a:pt x="2025650" y="622300"/>
                  </a:cubicBezTo>
                  <a:cubicBezTo>
                    <a:pt x="2028825" y="625475"/>
                    <a:pt x="2032300" y="628376"/>
                    <a:pt x="2035175" y="631825"/>
                  </a:cubicBezTo>
                  <a:cubicBezTo>
                    <a:pt x="2037618" y="634756"/>
                    <a:pt x="2038545" y="638966"/>
                    <a:pt x="2041525" y="641350"/>
                  </a:cubicBezTo>
                  <a:cubicBezTo>
                    <a:pt x="2044138" y="643441"/>
                    <a:pt x="2047875" y="643467"/>
                    <a:pt x="2051050" y="644525"/>
                  </a:cubicBezTo>
                  <a:cubicBezTo>
                    <a:pt x="2054261" y="649341"/>
                    <a:pt x="2060575" y="657002"/>
                    <a:pt x="2060575" y="663575"/>
                  </a:cubicBezTo>
                  <a:cubicBezTo>
                    <a:pt x="2060575" y="679485"/>
                    <a:pt x="2062431" y="696106"/>
                    <a:pt x="2057400" y="711200"/>
                  </a:cubicBezTo>
                  <a:cubicBezTo>
                    <a:pt x="2054560" y="719719"/>
                    <a:pt x="2045822" y="725269"/>
                    <a:pt x="2038350" y="730250"/>
                  </a:cubicBezTo>
                  <a:cubicBezTo>
                    <a:pt x="2035175" y="732367"/>
                    <a:pt x="2032616" y="736163"/>
                    <a:pt x="2028825" y="736600"/>
                  </a:cubicBezTo>
                  <a:cubicBezTo>
                    <a:pt x="2004621" y="739393"/>
                    <a:pt x="1980142" y="738717"/>
                    <a:pt x="1955800" y="739775"/>
                  </a:cubicBezTo>
                  <a:cubicBezTo>
                    <a:pt x="1952625" y="740833"/>
                    <a:pt x="1949610" y="742672"/>
                    <a:pt x="1946275" y="742950"/>
                  </a:cubicBezTo>
                  <a:cubicBezTo>
                    <a:pt x="1924102" y="744798"/>
                    <a:pt x="1901491" y="742145"/>
                    <a:pt x="1879600" y="746125"/>
                  </a:cubicBezTo>
                  <a:cubicBezTo>
                    <a:pt x="1876307" y="746724"/>
                    <a:pt x="1877922" y="752657"/>
                    <a:pt x="1876425" y="755650"/>
                  </a:cubicBezTo>
                  <a:cubicBezTo>
                    <a:pt x="1874718" y="759063"/>
                    <a:pt x="1872192" y="762000"/>
                    <a:pt x="1870075" y="765175"/>
                  </a:cubicBezTo>
                  <a:cubicBezTo>
                    <a:pt x="1869017" y="769408"/>
                    <a:pt x="1869065" y="774086"/>
                    <a:pt x="1866900" y="777875"/>
                  </a:cubicBezTo>
                  <a:cubicBezTo>
                    <a:pt x="1864672" y="781774"/>
                    <a:pt x="1860250" y="783951"/>
                    <a:pt x="1857375" y="787400"/>
                  </a:cubicBezTo>
                  <a:cubicBezTo>
                    <a:pt x="1854932" y="790331"/>
                    <a:pt x="1852732" y="793512"/>
                    <a:pt x="1851025" y="796925"/>
                  </a:cubicBezTo>
                  <a:cubicBezTo>
                    <a:pt x="1847967" y="803040"/>
                    <a:pt x="1846710" y="813046"/>
                    <a:pt x="1844675" y="819150"/>
                  </a:cubicBezTo>
                  <a:cubicBezTo>
                    <a:pt x="1842873" y="824557"/>
                    <a:pt x="1840874" y="829927"/>
                    <a:pt x="1838325" y="835025"/>
                  </a:cubicBezTo>
                  <a:cubicBezTo>
                    <a:pt x="1836618" y="838438"/>
                    <a:pt x="1833525" y="841063"/>
                    <a:pt x="1831975" y="844550"/>
                  </a:cubicBezTo>
                  <a:cubicBezTo>
                    <a:pt x="1829030" y="851177"/>
                    <a:pt x="1824129" y="867904"/>
                    <a:pt x="1822450" y="876300"/>
                  </a:cubicBezTo>
                  <a:cubicBezTo>
                    <a:pt x="1820882" y="884138"/>
                    <a:pt x="1819261" y="899622"/>
                    <a:pt x="1816100" y="908050"/>
                  </a:cubicBezTo>
                  <a:cubicBezTo>
                    <a:pt x="1814438" y="912482"/>
                    <a:pt x="1811867" y="916517"/>
                    <a:pt x="1809750" y="920750"/>
                  </a:cubicBezTo>
                  <a:cubicBezTo>
                    <a:pt x="1810808" y="940858"/>
                    <a:pt x="1811102" y="961022"/>
                    <a:pt x="1812925" y="981075"/>
                  </a:cubicBezTo>
                  <a:cubicBezTo>
                    <a:pt x="1813228" y="984408"/>
                    <a:pt x="1814244" y="987815"/>
                    <a:pt x="1816100" y="990600"/>
                  </a:cubicBezTo>
                  <a:cubicBezTo>
                    <a:pt x="1818591" y="994336"/>
                    <a:pt x="1822450" y="996950"/>
                    <a:pt x="1825625" y="1000125"/>
                  </a:cubicBezTo>
                  <a:cubicBezTo>
                    <a:pt x="1826683" y="1004358"/>
                    <a:pt x="1828800" y="1008461"/>
                    <a:pt x="1828800" y="1012825"/>
                  </a:cubicBezTo>
                  <a:cubicBezTo>
                    <a:pt x="1828800" y="1082426"/>
                    <a:pt x="1833228" y="1066217"/>
                    <a:pt x="1822450" y="1098550"/>
                  </a:cubicBezTo>
                  <a:cubicBezTo>
                    <a:pt x="1821392" y="1108075"/>
                    <a:pt x="1821155" y="1117727"/>
                    <a:pt x="1819275" y="1127125"/>
                  </a:cubicBezTo>
                  <a:cubicBezTo>
                    <a:pt x="1817962" y="1133689"/>
                    <a:pt x="1812925" y="1146175"/>
                    <a:pt x="1812925" y="1146175"/>
                  </a:cubicBezTo>
                  <a:cubicBezTo>
                    <a:pt x="1810808" y="1176867"/>
                    <a:pt x="1810926" y="1207795"/>
                    <a:pt x="1806575" y="1238250"/>
                  </a:cubicBezTo>
                  <a:cubicBezTo>
                    <a:pt x="1805517" y="1245658"/>
                    <a:pt x="1805083" y="1253183"/>
                    <a:pt x="1803400" y="1260475"/>
                  </a:cubicBezTo>
                  <a:cubicBezTo>
                    <a:pt x="1801047" y="1270672"/>
                    <a:pt x="1797796" y="1281067"/>
                    <a:pt x="1790700" y="1289050"/>
                  </a:cubicBezTo>
                  <a:cubicBezTo>
                    <a:pt x="1742818" y="1342917"/>
                    <a:pt x="1790227" y="1289471"/>
                    <a:pt x="1762125" y="1314450"/>
                  </a:cubicBezTo>
                  <a:cubicBezTo>
                    <a:pt x="1755413" y="1320416"/>
                    <a:pt x="1750872" y="1329045"/>
                    <a:pt x="1743075" y="1333500"/>
                  </a:cubicBezTo>
                  <a:cubicBezTo>
                    <a:pt x="1740405" y="1335026"/>
                    <a:pt x="1720135" y="1348536"/>
                    <a:pt x="1711325" y="1349375"/>
                  </a:cubicBezTo>
                  <a:cubicBezTo>
                    <a:pt x="1670115" y="1353300"/>
                    <a:pt x="1587500" y="1358900"/>
                    <a:pt x="1587500" y="1358900"/>
                  </a:cubicBezTo>
                  <a:cubicBezTo>
                    <a:pt x="1566333" y="1357842"/>
                    <a:pt x="1545095" y="1357766"/>
                    <a:pt x="1524000" y="1355725"/>
                  </a:cubicBezTo>
                  <a:cubicBezTo>
                    <a:pt x="1512222" y="1354585"/>
                    <a:pt x="1500593" y="1352085"/>
                    <a:pt x="1489075" y="1349375"/>
                  </a:cubicBezTo>
                  <a:cubicBezTo>
                    <a:pt x="1482559" y="1347842"/>
                    <a:pt x="1476519" y="1344648"/>
                    <a:pt x="1470025" y="1343025"/>
                  </a:cubicBezTo>
                  <a:lnTo>
                    <a:pt x="1457325" y="1339850"/>
                  </a:lnTo>
                  <a:cubicBezTo>
                    <a:pt x="1454150" y="1337733"/>
                    <a:pt x="1450652" y="1336035"/>
                    <a:pt x="1447800" y="1333500"/>
                  </a:cubicBezTo>
                  <a:cubicBezTo>
                    <a:pt x="1441088" y="1327534"/>
                    <a:pt x="1437269" y="1317290"/>
                    <a:pt x="1428750" y="1314450"/>
                  </a:cubicBezTo>
                  <a:lnTo>
                    <a:pt x="1419225" y="1311275"/>
                  </a:lnTo>
                  <a:cubicBezTo>
                    <a:pt x="1416050" y="1308100"/>
                    <a:pt x="1413244" y="1304507"/>
                    <a:pt x="1409700" y="1301750"/>
                  </a:cubicBezTo>
                  <a:cubicBezTo>
                    <a:pt x="1388001" y="1284873"/>
                    <a:pt x="1393246" y="1289375"/>
                    <a:pt x="1365250" y="1285875"/>
                  </a:cubicBezTo>
                  <a:cubicBezTo>
                    <a:pt x="1357842" y="1283758"/>
                    <a:pt x="1350719" y="1279930"/>
                    <a:pt x="1343025" y="1279525"/>
                  </a:cubicBezTo>
                  <a:cubicBezTo>
                    <a:pt x="1322947" y="1278468"/>
                    <a:pt x="1307513" y="1282182"/>
                    <a:pt x="1289050" y="1285875"/>
                  </a:cubicBezTo>
                  <a:cubicBezTo>
                    <a:pt x="1285875" y="1289050"/>
                    <a:pt x="1283450" y="1293219"/>
                    <a:pt x="1279525" y="1295400"/>
                  </a:cubicBezTo>
                  <a:cubicBezTo>
                    <a:pt x="1273674" y="1298651"/>
                    <a:pt x="1266462" y="1298757"/>
                    <a:pt x="1260475" y="1301750"/>
                  </a:cubicBezTo>
                  <a:cubicBezTo>
                    <a:pt x="1240746" y="1311614"/>
                    <a:pt x="1255249" y="1305511"/>
                    <a:pt x="1235075" y="1311275"/>
                  </a:cubicBezTo>
                  <a:cubicBezTo>
                    <a:pt x="1231857" y="1312194"/>
                    <a:pt x="1228779" y="1313569"/>
                    <a:pt x="1225550" y="1314450"/>
                  </a:cubicBezTo>
                  <a:cubicBezTo>
                    <a:pt x="1217130" y="1316746"/>
                    <a:pt x="1200150" y="1320800"/>
                    <a:pt x="1200150" y="1320800"/>
                  </a:cubicBezTo>
                  <a:cubicBezTo>
                    <a:pt x="1176944" y="1336271"/>
                    <a:pt x="1206123" y="1317387"/>
                    <a:pt x="1177925" y="1333500"/>
                  </a:cubicBezTo>
                  <a:cubicBezTo>
                    <a:pt x="1174612" y="1335393"/>
                    <a:pt x="1171887" y="1338300"/>
                    <a:pt x="1168400" y="1339850"/>
                  </a:cubicBezTo>
                  <a:cubicBezTo>
                    <a:pt x="1162283" y="1342568"/>
                    <a:pt x="1155700" y="1344083"/>
                    <a:pt x="1149350" y="1346200"/>
                  </a:cubicBezTo>
                  <a:lnTo>
                    <a:pt x="1139825" y="1349375"/>
                  </a:lnTo>
                  <a:cubicBezTo>
                    <a:pt x="1136650" y="1350433"/>
                    <a:pt x="1133547" y="1351738"/>
                    <a:pt x="1130300" y="1352550"/>
                  </a:cubicBezTo>
                  <a:lnTo>
                    <a:pt x="1117600" y="1355725"/>
                  </a:lnTo>
                  <a:cubicBezTo>
                    <a:pt x="1111632" y="1359704"/>
                    <a:pt x="1102192" y="1366566"/>
                    <a:pt x="1095375" y="1368425"/>
                  </a:cubicBezTo>
                  <a:cubicBezTo>
                    <a:pt x="1088155" y="1370394"/>
                    <a:pt x="1080558" y="1370542"/>
                    <a:pt x="1073150" y="1371600"/>
                  </a:cubicBezTo>
                  <a:cubicBezTo>
                    <a:pt x="1039283" y="1370542"/>
                    <a:pt x="1005309" y="1371319"/>
                    <a:pt x="971550" y="1368425"/>
                  </a:cubicBezTo>
                  <a:cubicBezTo>
                    <a:pt x="967748" y="1368099"/>
                    <a:pt x="965598" y="1363415"/>
                    <a:pt x="962025" y="1362075"/>
                  </a:cubicBezTo>
                  <a:cubicBezTo>
                    <a:pt x="956972" y="1360180"/>
                    <a:pt x="951442" y="1359958"/>
                    <a:pt x="946150" y="1358900"/>
                  </a:cubicBezTo>
                  <a:lnTo>
                    <a:pt x="927100" y="1339850"/>
                  </a:lnTo>
                  <a:cubicBezTo>
                    <a:pt x="923925" y="1336675"/>
                    <a:pt x="920066" y="1334061"/>
                    <a:pt x="917575" y="1330325"/>
                  </a:cubicBezTo>
                  <a:cubicBezTo>
                    <a:pt x="909108" y="1317625"/>
                    <a:pt x="914400" y="1322917"/>
                    <a:pt x="901700" y="1314450"/>
                  </a:cubicBezTo>
                  <a:cubicBezTo>
                    <a:pt x="893169" y="1301654"/>
                    <a:pt x="888079" y="1292669"/>
                    <a:pt x="873125" y="1282700"/>
                  </a:cubicBezTo>
                  <a:cubicBezTo>
                    <a:pt x="869950" y="1280583"/>
                    <a:pt x="867013" y="1278057"/>
                    <a:pt x="863600" y="1276350"/>
                  </a:cubicBezTo>
                  <a:cubicBezTo>
                    <a:pt x="860607" y="1274853"/>
                    <a:pt x="857001" y="1274800"/>
                    <a:pt x="854075" y="1273175"/>
                  </a:cubicBezTo>
                  <a:cubicBezTo>
                    <a:pt x="847404" y="1269469"/>
                    <a:pt x="835025" y="1260475"/>
                    <a:pt x="835025" y="1260475"/>
                  </a:cubicBezTo>
                  <a:cubicBezTo>
                    <a:pt x="811742" y="1261533"/>
                    <a:pt x="788414" y="1261862"/>
                    <a:pt x="765175" y="1263650"/>
                  </a:cubicBezTo>
                  <a:cubicBezTo>
                    <a:pt x="762771" y="1263835"/>
                    <a:pt x="746228" y="1268361"/>
                    <a:pt x="742950" y="1270000"/>
                  </a:cubicBezTo>
                  <a:cubicBezTo>
                    <a:pt x="739537" y="1271707"/>
                    <a:pt x="736838" y="1274643"/>
                    <a:pt x="733425" y="1276350"/>
                  </a:cubicBezTo>
                  <a:cubicBezTo>
                    <a:pt x="708675" y="1288725"/>
                    <a:pt x="744893" y="1262192"/>
                    <a:pt x="704850" y="1292225"/>
                  </a:cubicBezTo>
                  <a:cubicBezTo>
                    <a:pt x="700617" y="1295400"/>
                    <a:pt x="696883" y="1299383"/>
                    <a:pt x="692150" y="1301750"/>
                  </a:cubicBezTo>
                  <a:cubicBezTo>
                    <a:pt x="688247" y="1303701"/>
                    <a:pt x="683630" y="1303671"/>
                    <a:pt x="679450" y="1304925"/>
                  </a:cubicBezTo>
                  <a:cubicBezTo>
                    <a:pt x="669833" y="1307810"/>
                    <a:pt x="660400" y="1311275"/>
                    <a:pt x="650875" y="1314450"/>
                  </a:cubicBezTo>
                  <a:cubicBezTo>
                    <a:pt x="647700" y="1315508"/>
                    <a:pt x="644135" y="1315769"/>
                    <a:pt x="641350" y="1317625"/>
                  </a:cubicBezTo>
                  <a:cubicBezTo>
                    <a:pt x="638175" y="1319742"/>
                    <a:pt x="635312" y="1322425"/>
                    <a:pt x="631825" y="1323975"/>
                  </a:cubicBezTo>
                  <a:cubicBezTo>
                    <a:pt x="625708" y="1326693"/>
                    <a:pt x="612775" y="1330325"/>
                    <a:pt x="612775" y="1330325"/>
                  </a:cubicBezTo>
                  <a:cubicBezTo>
                    <a:pt x="591608" y="1329267"/>
                    <a:pt x="570290" y="1329891"/>
                    <a:pt x="549275" y="1327150"/>
                  </a:cubicBezTo>
                  <a:cubicBezTo>
                    <a:pt x="545491" y="1326656"/>
                    <a:pt x="543237" y="1322350"/>
                    <a:pt x="539750" y="1320800"/>
                  </a:cubicBezTo>
                  <a:cubicBezTo>
                    <a:pt x="533633" y="1318082"/>
                    <a:pt x="526269" y="1318163"/>
                    <a:pt x="520700" y="1314450"/>
                  </a:cubicBezTo>
                  <a:cubicBezTo>
                    <a:pt x="507040" y="1305344"/>
                    <a:pt x="503693" y="1301906"/>
                    <a:pt x="482600" y="1298575"/>
                  </a:cubicBezTo>
                  <a:cubicBezTo>
                    <a:pt x="403429" y="1286074"/>
                    <a:pt x="442601" y="1290179"/>
                    <a:pt x="365125" y="1285875"/>
                  </a:cubicBezTo>
                  <a:cubicBezTo>
                    <a:pt x="361950" y="1284817"/>
                    <a:pt x="358593" y="1284197"/>
                    <a:pt x="355600" y="1282700"/>
                  </a:cubicBezTo>
                  <a:cubicBezTo>
                    <a:pt x="330981" y="1270390"/>
                    <a:pt x="360491" y="1281155"/>
                    <a:pt x="336550" y="1273175"/>
                  </a:cubicBezTo>
                  <a:cubicBezTo>
                    <a:pt x="328083" y="1274233"/>
                    <a:pt x="319245" y="1273652"/>
                    <a:pt x="311150" y="1276350"/>
                  </a:cubicBezTo>
                  <a:cubicBezTo>
                    <a:pt x="306130" y="1278023"/>
                    <a:pt x="302756" y="1282799"/>
                    <a:pt x="298450" y="1285875"/>
                  </a:cubicBezTo>
                  <a:cubicBezTo>
                    <a:pt x="295345" y="1288093"/>
                    <a:pt x="292447" y="1290757"/>
                    <a:pt x="288925" y="1292225"/>
                  </a:cubicBezTo>
                  <a:cubicBezTo>
                    <a:pt x="279657" y="1296087"/>
                    <a:pt x="269330" y="1297260"/>
                    <a:pt x="260350" y="1301750"/>
                  </a:cubicBezTo>
                  <a:cubicBezTo>
                    <a:pt x="256117" y="1303867"/>
                    <a:pt x="252082" y="1306438"/>
                    <a:pt x="247650" y="1308100"/>
                  </a:cubicBezTo>
                  <a:cubicBezTo>
                    <a:pt x="243564" y="1309632"/>
                    <a:pt x="239146" y="1310076"/>
                    <a:pt x="234950" y="1311275"/>
                  </a:cubicBezTo>
                  <a:cubicBezTo>
                    <a:pt x="231732" y="1312194"/>
                    <a:pt x="228672" y="1313638"/>
                    <a:pt x="225425" y="1314450"/>
                  </a:cubicBezTo>
                  <a:cubicBezTo>
                    <a:pt x="220307" y="1315729"/>
                    <a:pt x="205963" y="1317501"/>
                    <a:pt x="200025" y="1320800"/>
                  </a:cubicBezTo>
                  <a:cubicBezTo>
                    <a:pt x="193354" y="1324506"/>
                    <a:pt x="187325" y="1329267"/>
                    <a:pt x="180975" y="1333500"/>
                  </a:cubicBezTo>
                  <a:lnTo>
                    <a:pt x="161925" y="1346200"/>
                  </a:lnTo>
                  <a:lnTo>
                    <a:pt x="152400" y="1352550"/>
                  </a:lnTo>
                  <a:cubicBezTo>
                    <a:pt x="149225" y="1354667"/>
                    <a:pt x="146495" y="1357693"/>
                    <a:pt x="142875" y="1358900"/>
                  </a:cubicBezTo>
                  <a:cubicBezTo>
                    <a:pt x="122401" y="1365725"/>
                    <a:pt x="141993" y="1359933"/>
                    <a:pt x="104775" y="1365250"/>
                  </a:cubicBezTo>
                  <a:cubicBezTo>
                    <a:pt x="92029" y="1367071"/>
                    <a:pt x="79375" y="1369483"/>
                    <a:pt x="66675" y="1371600"/>
                  </a:cubicBezTo>
                  <a:cubicBezTo>
                    <a:pt x="63500" y="1370542"/>
                    <a:pt x="57150" y="1371772"/>
                    <a:pt x="57150" y="1368425"/>
                  </a:cubicBezTo>
                  <a:cubicBezTo>
                    <a:pt x="57150" y="1363935"/>
                    <a:pt x="63800" y="1362349"/>
                    <a:pt x="66675" y="1358900"/>
                  </a:cubicBezTo>
                  <a:cubicBezTo>
                    <a:pt x="69118" y="1355969"/>
                    <a:pt x="72604" y="1353168"/>
                    <a:pt x="73025" y="1349375"/>
                  </a:cubicBezTo>
                  <a:cubicBezTo>
                    <a:pt x="74778" y="1333597"/>
                    <a:pt x="73025" y="1317625"/>
                    <a:pt x="73025" y="1301750"/>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2FBE327-6E90-4178-8767-76AB4314AD75}"/>
                </a:ext>
              </a:extLst>
            </p:cNvPr>
            <p:cNvSpPr/>
            <p:nvPr/>
          </p:nvSpPr>
          <p:spPr bwMode="gray">
            <a:xfrm>
              <a:off x="5340440" y="4226828"/>
              <a:ext cx="607266" cy="698500"/>
            </a:xfrm>
            <a:custGeom>
              <a:avLst/>
              <a:gdLst>
                <a:gd name="connsiteX0" fmla="*/ 0 w 607266"/>
                <a:gd name="connsiteY0" fmla="*/ 698500 h 698500"/>
                <a:gd name="connsiteX1" fmla="*/ 9525 w 607266"/>
                <a:gd name="connsiteY1" fmla="*/ 673100 h 698500"/>
                <a:gd name="connsiteX2" fmla="*/ 12700 w 607266"/>
                <a:gd name="connsiteY2" fmla="*/ 657225 h 698500"/>
                <a:gd name="connsiteX3" fmla="*/ 34925 w 607266"/>
                <a:gd name="connsiteY3" fmla="*/ 628650 h 698500"/>
                <a:gd name="connsiteX4" fmla="*/ 44450 w 607266"/>
                <a:gd name="connsiteY4" fmla="*/ 625475 h 698500"/>
                <a:gd name="connsiteX5" fmla="*/ 60325 w 607266"/>
                <a:gd name="connsiteY5" fmla="*/ 615950 h 698500"/>
                <a:gd name="connsiteX6" fmla="*/ 79375 w 607266"/>
                <a:gd name="connsiteY6" fmla="*/ 609600 h 698500"/>
                <a:gd name="connsiteX7" fmla="*/ 107950 w 607266"/>
                <a:gd name="connsiteY7" fmla="*/ 596900 h 698500"/>
                <a:gd name="connsiteX8" fmla="*/ 123825 w 607266"/>
                <a:gd name="connsiteY8" fmla="*/ 587375 h 698500"/>
                <a:gd name="connsiteX9" fmla="*/ 136525 w 607266"/>
                <a:gd name="connsiteY9" fmla="*/ 581025 h 698500"/>
                <a:gd name="connsiteX10" fmla="*/ 168275 w 607266"/>
                <a:gd name="connsiteY10" fmla="*/ 558800 h 698500"/>
                <a:gd name="connsiteX11" fmla="*/ 177800 w 607266"/>
                <a:gd name="connsiteY11" fmla="*/ 552450 h 698500"/>
                <a:gd name="connsiteX12" fmla="*/ 190500 w 607266"/>
                <a:gd name="connsiteY12" fmla="*/ 536575 h 698500"/>
                <a:gd name="connsiteX13" fmla="*/ 215900 w 607266"/>
                <a:gd name="connsiteY13" fmla="*/ 523875 h 698500"/>
                <a:gd name="connsiteX14" fmla="*/ 231775 w 607266"/>
                <a:gd name="connsiteY14" fmla="*/ 504825 h 698500"/>
                <a:gd name="connsiteX15" fmla="*/ 234950 w 607266"/>
                <a:gd name="connsiteY15" fmla="*/ 495300 h 698500"/>
                <a:gd name="connsiteX16" fmla="*/ 238125 w 607266"/>
                <a:gd name="connsiteY16" fmla="*/ 422275 h 698500"/>
                <a:gd name="connsiteX17" fmla="*/ 247650 w 607266"/>
                <a:gd name="connsiteY17" fmla="*/ 412750 h 698500"/>
                <a:gd name="connsiteX18" fmla="*/ 254000 w 607266"/>
                <a:gd name="connsiteY18" fmla="*/ 396875 h 698500"/>
                <a:gd name="connsiteX19" fmla="*/ 260350 w 607266"/>
                <a:gd name="connsiteY19" fmla="*/ 377825 h 698500"/>
                <a:gd name="connsiteX20" fmla="*/ 266700 w 607266"/>
                <a:gd name="connsiteY20" fmla="*/ 368300 h 698500"/>
                <a:gd name="connsiteX21" fmla="*/ 273050 w 607266"/>
                <a:gd name="connsiteY21" fmla="*/ 349250 h 698500"/>
                <a:gd name="connsiteX22" fmla="*/ 276225 w 607266"/>
                <a:gd name="connsiteY22" fmla="*/ 339725 h 698500"/>
                <a:gd name="connsiteX23" fmla="*/ 279400 w 607266"/>
                <a:gd name="connsiteY23" fmla="*/ 330200 h 698500"/>
                <a:gd name="connsiteX24" fmla="*/ 282575 w 607266"/>
                <a:gd name="connsiteY24" fmla="*/ 317500 h 698500"/>
                <a:gd name="connsiteX25" fmla="*/ 285750 w 607266"/>
                <a:gd name="connsiteY25" fmla="*/ 257175 h 698500"/>
                <a:gd name="connsiteX26" fmla="*/ 288925 w 607266"/>
                <a:gd name="connsiteY26" fmla="*/ 203200 h 698500"/>
                <a:gd name="connsiteX27" fmla="*/ 295275 w 607266"/>
                <a:gd name="connsiteY27" fmla="*/ 168275 h 698500"/>
                <a:gd name="connsiteX28" fmla="*/ 317500 w 607266"/>
                <a:gd name="connsiteY28" fmla="*/ 139700 h 698500"/>
                <a:gd name="connsiteX29" fmla="*/ 323850 w 607266"/>
                <a:gd name="connsiteY29" fmla="*/ 130175 h 698500"/>
                <a:gd name="connsiteX30" fmla="*/ 342900 w 607266"/>
                <a:gd name="connsiteY30" fmla="*/ 117475 h 698500"/>
                <a:gd name="connsiteX31" fmla="*/ 365125 w 607266"/>
                <a:gd name="connsiteY31" fmla="*/ 95250 h 698500"/>
                <a:gd name="connsiteX32" fmla="*/ 384175 w 607266"/>
                <a:gd name="connsiteY32" fmla="*/ 76200 h 698500"/>
                <a:gd name="connsiteX33" fmla="*/ 393700 w 607266"/>
                <a:gd name="connsiteY33" fmla="*/ 66675 h 698500"/>
                <a:gd name="connsiteX34" fmla="*/ 412750 w 607266"/>
                <a:gd name="connsiteY34" fmla="*/ 44450 h 698500"/>
                <a:gd name="connsiteX35" fmla="*/ 419100 w 607266"/>
                <a:gd name="connsiteY35" fmla="*/ 34925 h 698500"/>
                <a:gd name="connsiteX36" fmla="*/ 428625 w 607266"/>
                <a:gd name="connsiteY36" fmla="*/ 28575 h 698500"/>
                <a:gd name="connsiteX37" fmla="*/ 438150 w 607266"/>
                <a:gd name="connsiteY37" fmla="*/ 19050 h 698500"/>
                <a:gd name="connsiteX38" fmla="*/ 457200 w 607266"/>
                <a:gd name="connsiteY38" fmla="*/ 6350 h 698500"/>
                <a:gd name="connsiteX39" fmla="*/ 476250 w 607266"/>
                <a:gd name="connsiteY39" fmla="*/ 0 h 698500"/>
                <a:gd name="connsiteX40" fmla="*/ 514350 w 607266"/>
                <a:gd name="connsiteY40" fmla="*/ 3175 h 698500"/>
                <a:gd name="connsiteX41" fmla="*/ 523875 w 607266"/>
                <a:gd name="connsiteY41" fmla="*/ 9525 h 698500"/>
                <a:gd name="connsiteX42" fmla="*/ 542925 w 607266"/>
                <a:gd name="connsiteY42" fmla="*/ 15875 h 698500"/>
                <a:gd name="connsiteX43" fmla="*/ 549275 w 607266"/>
                <a:gd name="connsiteY43" fmla="*/ 25400 h 698500"/>
                <a:gd name="connsiteX44" fmla="*/ 577850 w 607266"/>
                <a:gd name="connsiteY44" fmla="*/ 44450 h 698500"/>
                <a:gd name="connsiteX45" fmla="*/ 587375 w 607266"/>
                <a:gd name="connsiteY45" fmla="*/ 50800 h 698500"/>
                <a:gd name="connsiteX46" fmla="*/ 596900 w 607266"/>
                <a:gd name="connsiteY46" fmla="*/ 60325 h 698500"/>
                <a:gd name="connsiteX47" fmla="*/ 606425 w 607266"/>
                <a:gd name="connsiteY47" fmla="*/ 66675 h 698500"/>
                <a:gd name="connsiteX48" fmla="*/ 606425 w 607266"/>
                <a:gd name="connsiteY48" fmla="*/ 79375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266" h="698500">
                  <a:moveTo>
                    <a:pt x="0" y="698500"/>
                  </a:moveTo>
                  <a:cubicBezTo>
                    <a:pt x="1942" y="693644"/>
                    <a:pt x="7866" y="679736"/>
                    <a:pt x="9525" y="673100"/>
                  </a:cubicBezTo>
                  <a:cubicBezTo>
                    <a:pt x="10834" y="667865"/>
                    <a:pt x="10467" y="662138"/>
                    <a:pt x="12700" y="657225"/>
                  </a:cubicBezTo>
                  <a:cubicBezTo>
                    <a:pt x="15442" y="651192"/>
                    <a:pt x="27327" y="633715"/>
                    <a:pt x="34925" y="628650"/>
                  </a:cubicBezTo>
                  <a:cubicBezTo>
                    <a:pt x="37710" y="626794"/>
                    <a:pt x="41457" y="626972"/>
                    <a:pt x="44450" y="625475"/>
                  </a:cubicBezTo>
                  <a:cubicBezTo>
                    <a:pt x="49970" y="622715"/>
                    <a:pt x="54707" y="618504"/>
                    <a:pt x="60325" y="615950"/>
                  </a:cubicBezTo>
                  <a:cubicBezTo>
                    <a:pt x="66419" y="613180"/>
                    <a:pt x="73281" y="612370"/>
                    <a:pt x="79375" y="609600"/>
                  </a:cubicBezTo>
                  <a:cubicBezTo>
                    <a:pt x="112941" y="594343"/>
                    <a:pt x="79399" y="604038"/>
                    <a:pt x="107950" y="596900"/>
                  </a:cubicBezTo>
                  <a:cubicBezTo>
                    <a:pt x="113242" y="593725"/>
                    <a:pt x="118430" y="590372"/>
                    <a:pt x="123825" y="587375"/>
                  </a:cubicBezTo>
                  <a:cubicBezTo>
                    <a:pt x="127962" y="585076"/>
                    <a:pt x="132466" y="583460"/>
                    <a:pt x="136525" y="581025"/>
                  </a:cubicBezTo>
                  <a:cubicBezTo>
                    <a:pt x="154773" y="570076"/>
                    <a:pt x="153079" y="569654"/>
                    <a:pt x="168275" y="558800"/>
                  </a:cubicBezTo>
                  <a:cubicBezTo>
                    <a:pt x="171380" y="556582"/>
                    <a:pt x="175102" y="555148"/>
                    <a:pt x="177800" y="552450"/>
                  </a:cubicBezTo>
                  <a:cubicBezTo>
                    <a:pt x="182592" y="547658"/>
                    <a:pt x="185079" y="540641"/>
                    <a:pt x="190500" y="536575"/>
                  </a:cubicBezTo>
                  <a:cubicBezTo>
                    <a:pt x="198073" y="530895"/>
                    <a:pt x="209207" y="530568"/>
                    <a:pt x="215900" y="523875"/>
                  </a:cubicBezTo>
                  <a:cubicBezTo>
                    <a:pt x="222922" y="516853"/>
                    <a:pt x="227355" y="513666"/>
                    <a:pt x="231775" y="504825"/>
                  </a:cubicBezTo>
                  <a:cubicBezTo>
                    <a:pt x="233272" y="501832"/>
                    <a:pt x="233892" y="498475"/>
                    <a:pt x="234950" y="495300"/>
                  </a:cubicBezTo>
                  <a:cubicBezTo>
                    <a:pt x="236008" y="470958"/>
                    <a:pt x="234420" y="446356"/>
                    <a:pt x="238125" y="422275"/>
                  </a:cubicBezTo>
                  <a:cubicBezTo>
                    <a:pt x="238808" y="417837"/>
                    <a:pt x="245270" y="416558"/>
                    <a:pt x="247650" y="412750"/>
                  </a:cubicBezTo>
                  <a:cubicBezTo>
                    <a:pt x="250671" y="407917"/>
                    <a:pt x="252052" y="402231"/>
                    <a:pt x="254000" y="396875"/>
                  </a:cubicBezTo>
                  <a:cubicBezTo>
                    <a:pt x="256287" y="390585"/>
                    <a:pt x="256637" y="383394"/>
                    <a:pt x="260350" y="377825"/>
                  </a:cubicBezTo>
                  <a:cubicBezTo>
                    <a:pt x="262467" y="374650"/>
                    <a:pt x="265150" y="371787"/>
                    <a:pt x="266700" y="368300"/>
                  </a:cubicBezTo>
                  <a:cubicBezTo>
                    <a:pt x="269418" y="362183"/>
                    <a:pt x="270933" y="355600"/>
                    <a:pt x="273050" y="349250"/>
                  </a:cubicBezTo>
                  <a:lnTo>
                    <a:pt x="276225" y="339725"/>
                  </a:lnTo>
                  <a:cubicBezTo>
                    <a:pt x="277283" y="336550"/>
                    <a:pt x="278588" y="333447"/>
                    <a:pt x="279400" y="330200"/>
                  </a:cubicBezTo>
                  <a:lnTo>
                    <a:pt x="282575" y="317500"/>
                  </a:lnTo>
                  <a:cubicBezTo>
                    <a:pt x="283633" y="297392"/>
                    <a:pt x="284633" y="277280"/>
                    <a:pt x="285750" y="257175"/>
                  </a:cubicBezTo>
                  <a:cubicBezTo>
                    <a:pt x="286750" y="239180"/>
                    <a:pt x="287488" y="221165"/>
                    <a:pt x="288925" y="203200"/>
                  </a:cubicBezTo>
                  <a:cubicBezTo>
                    <a:pt x="289326" y="198188"/>
                    <a:pt x="290653" y="176595"/>
                    <a:pt x="295275" y="168275"/>
                  </a:cubicBezTo>
                  <a:cubicBezTo>
                    <a:pt x="311324" y="139386"/>
                    <a:pt x="302073" y="158212"/>
                    <a:pt x="317500" y="139700"/>
                  </a:cubicBezTo>
                  <a:cubicBezTo>
                    <a:pt x="319943" y="136769"/>
                    <a:pt x="320978" y="132688"/>
                    <a:pt x="323850" y="130175"/>
                  </a:cubicBezTo>
                  <a:cubicBezTo>
                    <a:pt x="329593" y="125149"/>
                    <a:pt x="337504" y="122871"/>
                    <a:pt x="342900" y="117475"/>
                  </a:cubicBezTo>
                  <a:lnTo>
                    <a:pt x="365125" y="95250"/>
                  </a:lnTo>
                  <a:lnTo>
                    <a:pt x="384175" y="76200"/>
                  </a:lnTo>
                  <a:cubicBezTo>
                    <a:pt x="387350" y="73025"/>
                    <a:pt x="391006" y="70267"/>
                    <a:pt x="393700" y="66675"/>
                  </a:cubicBezTo>
                  <a:cubicBezTo>
                    <a:pt x="429372" y="19113"/>
                    <a:pt x="379583" y="84250"/>
                    <a:pt x="412750" y="44450"/>
                  </a:cubicBezTo>
                  <a:cubicBezTo>
                    <a:pt x="415193" y="41519"/>
                    <a:pt x="416402" y="37623"/>
                    <a:pt x="419100" y="34925"/>
                  </a:cubicBezTo>
                  <a:cubicBezTo>
                    <a:pt x="421798" y="32227"/>
                    <a:pt x="425694" y="31018"/>
                    <a:pt x="428625" y="28575"/>
                  </a:cubicBezTo>
                  <a:cubicBezTo>
                    <a:pt x="432074" y="25700"/>
                    <a:pt x="434606" y="21807"/>
                    <a:pt x="438150" y="19050"/>
                  </a:cubicBezTo>
                  <a:cubicBezTo>
                    <a:pt x="444174" y="14365"/>
                    <a:pt x="449960" y="8763"/>
                    <a:pt x="457200" y="6350"/>
                  </a:cubicBezTo>
                  <a:lnTo>
                    <a:pt x="476250" y="0"/>
                  </a:lnTo>
                  <a:cubicBezTo>
                    <a:pt x="488950" y="1058"/>
                    <a:pt x="501853" y="676"/>
                    <a:pt x="514350" y="3175"/>
                  </a:cubicBezTo>
                  <a:cubicBezTo>
                    <a:pt x="518092" y="3923"/>
                    <a:pt x="520388" y="7975"/>
                    <a:pt x="523875" y="9525"/>
                  </a:cubicBezTo>
                  <a:cubicBezTo>
                    <a:pt x="529992" y="12243"/>
                    <a:pt x="542925" y="15875"/>
                    <a:pt x="542925" y="15875"/>
                  </a:cubicBezTo>
                  <a:cubicBezTo>
                    <a:pt x="545042" y="19050"/>
                    <a:pt x="546403" y="22887"/>
                    <a:pt x="549275" y="25400"/>
                  </a:cubicBezTo>
                  <a:lnTo>
                    <a:pt x="577850" y="44450"/>
                  </a:lnTo>
                  <a:cubicBezTo>
                    <a:pt x="581025" y="46567"/>
                    <a:pt x="584677" y="48102"/>
                    <a:pt x="587375" y="50800"/>
                  </a:cubicBezTo>
                  <a:cubicBezTo>
                    <a:pt x="590550" y="53975"/>
                    <a:pt x="593451" y="57450"/>
                    <a:pt x="596900" y="60325"/>
                  </a:cubicBezTo>
                  <a:cubicBezTo>
                    <a:pt x="599831" y="62768"/>
                    <a:pt x="604718" y="63262"/>
                    <a:pt x="606425" y="66675"/>
                  </a:cubicBezTo>
                  <a:cubicBezTo>
                    <a:pt x="608318" y="70461"/>
                    <a:pt x="606425" y="75142"/>
                    <a:pt x="606425" y="79375"/>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7E95EA35-A40A-47C4-8749-655F573BA4FF}"/>
                </a:ext>
              </a:extLst>
            </p:cNvPr>
            <p:cNvSpPr/>
            <p:nvPr/>
          </p:nvSpPr>
          <p:spPr bwMode="gray">
            <a:xfrm>
              <a:off x="5742250" y="3021858"/>
              <a:ext cx="1032679" cy="1781613"/>
            </a:xfrm>
            <a:custGeom>
              <a:avLst/>
              <a:gdLst>
                <a:gd name="connsiteX0" fmla="*/ 22033 w 1032679"/>
                <a:gd name="connsiteY0" fmla="*/ 0 h 1781613"/>
                <a:gd name="connsiteX1" fmla="*/ 14689 w 1032679"/>
                <a:gd name="connsiteY1" fmla="*/ 18362 h 1781613"/>
                <a:gd name="connsiteX2" fmla="*/ 7344 w 1032679"/>
                <a:gd name="connsiteY2" fmla="*/ 40395 h 1781613"/>
                <a:gd name="connsiteX3" fmla="*/ 0 w 1032679"/>
                <a:gd name="connsiteY3" fmla="*/ 58757 h 1781613"/>
                <a:gd name="connsiteX4" fmla="*/ 14689 w 1032679"/>
                <a:gd name="connsiteY4" fmla="*/ 106497 h 1781613"/>
                <a:gd name="connsiteX5" fmla="*/ 29378 w 1032679"/>
                <a:gd name="connsiteY5" fmla="*/ 128530 h 1781613"/>
                <a:gd name="connsiteX6" fmla="*/ 51412 w 1032679"/>
                <a:gd name="connsiteY6" fmla="*/ 143219 h 1781613"/>
                <a:gd name="connsiteX7" fmla="*/ 58756 w 1032679"/>
                <a:gd name="connsiteY7" fmla="*/ 172598 h 1781613"/>
                <a:gd name="connsiteX8" fmla="*/ 62429 w 1032679"/>
                <a:gd name="connsiteY8" fmla="*/ 187287 h 1781613"/>
                <a:gd name="connsiteX9" fmla="*/ 69773 w 1032679"/>
                <a:gd name="connsiteY9" fmla="*/ 198304 h 1781613"/>
                <a:gd name="connsiteX10" fmla="*/ 80790 w 1032679"/>
                <a:gd name="connsiteY10" fmla="*/ 238699 h 1781613"/>
                <a:gd name="connsiteX11" fmla="*/ 88135 w 1032679"/>
                <a:gd name="connsiteY11" fmla="*/ 268077 h 1781613"/>
                <a:gd name="connsiteX12" fmla="*/ 91807 w 1032679"/>
                <a:gd name="connsiteY12" fmla="*/ 297456 h 1781613"/>
                <a:gd name="connsiteX13" fmla="*/ 95479 w 1032679"/>
                <a:gd name="connsiteY13" fmla="*/ 308472 h 1781613"/>
                <a:gd name="connsiteX14" fmla="*/ 99151 w 1032679"/>
                <a:gd name="connsiteY14" fmla="*/ 367229 h 1781613"/>
                <a:gd name="connsiteX15" fmla="*/ 80790 w 1032679"/>
                <a:gd name="connsiteY15" fmla="*/ 492087 h 1781613"/>
                <a:gd name="connsiteX16" fmla="*/ 69773 w 1032679"/>
                <a:gd name="connsiteY16" fmla="*/ 506776 h 1781613"/>
                <a:gd name="connsiteX17" fmla="*/ 69773 w 1032679"/>
                <a:gd name="connsiteY17" fmla="*/ 550843 h 1781613"/>
                <a:gd name="connsiteX18" fmla="*/ 80790 w 1032679"/>
                <a:gd name="connsiteY18" fmla="*/ 558188 h 1781613"/>
                <a:gd name="connsiteX19" fmla="*/ 91807 w 1032679"/>
                <a:gd name="connsiteY19" fmla="*/ 583894 h 1781613"/>
                <a:gd name="connsiteX20" fmla="*/ 102824 w 1032679"/>
                <a:gd name="connsiteY20" fmla="*/ 598583 h 1781613"/>
                <a:gd name="connsiteX21" fmla="*/ 128530 w 1032679"/>
                <a:gd name="connsiteY21" fmla="*/ 631634 h 1781613"/>
                <a:gd name="connsiteX22" fmla="*/ 143219 w 1032679"/>
                <a:gd name="connsiteY22" fmla="*/ 653668 h 1781613"/>
                <a:gd name="connsiteX23" fmla="*/ 161580 w 1032679"/>
                <a:gd name="connsiteY23" fmla="*/ 675701 h 1781613"/>
                <a:gd name="connsiteX24" fmla="*/ 172597 w 1032679"/>
                <a:gd name="connsiteY24" fmla="*/ 679374 h 1781613"/>
                <a:gd name="connsiteX25" fmla="*/ 194631 w 1032679"/>
                <a:gd name="connsiteY25" fmla="*/ 690390 h 1781613"/>
                <a:gd name="connsiteX26" fmla="*/ 216665 w 1032679"/>
                <a:gd name="connsiteY26" fmla="*/ 708752 h 1781613"/>
                <a:gd name="connsiteX27" fmla="*/ 220337 w 1032679"/>
                <a:gd name="connsiteY27" fmla="*/ 719769 h 1781613"/>
                <a:gd name="connsiteX28" fmla="*/ 227682 w 1032679"/>
                <a:gd name="connsiteY28" fmla="*/ 730786 h 1781613"/>
                <a:gd name="connsiteX29" fmla="*/ 235026 w 1032679"/>
                <a:gd name="connsiteY29" fmla="*/ 752819 h 1781613"/>
                <a:gd name="connsiteX30" fmla="*/ 242371 w 1032679"/>
                <a:gd name="connsiteY30" fmla="*/ 785870 h 1781613"/>
                <a:gd name="connsiteX31" fmla="*/ 238698 w 1032679"/>
                <a:gd name="connsiteY31" fmla="*/ 1120048 h 1781613"/>
                <a:gd name="connsiteX32" fmla="*/ 235026 w 1032679"/>
                <a:gd name="connsiteY32" fmla="*/ 1156771 h 1781613"/>
                <a:gd name="connsiteX33" fmla="*/ 227682 w 1032679"/>
                <a:gd name="connsiteY33" fmla="*/ 1178805 h 1781613"/>
                <a:gd name="connsiteX34" fmla="*/ 220337 w 1032679"/>
                <a:gd name="connsiteY34" fmla="*/ 1208183 h 1781613"/>
                <a:gd name="connsiteX35" fmla="*/ 212992 w 1032679"/>
                <a:gd name="connsiteY35" fmla="*/ 1244906 h 1781613"/>
                <a:gd name="connsiteX36" fmla="*/ 216665 w 1032679"/>
                <a:gd name="connsiteY36" fmla="*/ 1336713 h 1781613"/>
                <a:gd name="connsiteX37" fmla="*/ 224009 w 1032679"/>
                <a:gd name="connsiteY37" fmla="*/ 1347730 h 1781613"/>
                <a:gd name="connsiteX38" fmla="*/ 246043 w 1032679"/>
                <a:gd name="connsiteY38" fmla="*/ 1369764 h 1781613"/>
                <a:gd name="connsiteX39" fmla="*/ 330506 w 1032679"/>
                <a:gd name="connsiteY39" fmla="*/ 1377109 h 1781613"/>
                <a:gd name="connsiteX40" fmla="*/ 352539 w 1032679"/>
                <a:gd name="connsiteY40" fmla="*/ 1391798 h 1781613"/>
                <a:gd name="connsiteX41" fmla="*/ 356212 w 1032679"/>
                <a:gd name="connsiteY41" fmla="*/ 1402815 h 1781613"/>
                <a:gd name="connsiteX42" fmla="*/ 363556 w 1032679"/>
                <a:gd name="connsiteY42" fmla="*/ 1413831 h 1781613"/>
                <a:gd name="connsiteX43" fmla="*/ 370901 w 1032679"/>
                <a:gd name="connsiteY43" fmla="*/ 1435865 h 1781613"/>
                <a:gd name="connsiteX44" fmla="*/ 389262 w 1032679"/>
                <a:gd name="connsiteY44" fmla="*/ 1468916 h 1781613"/>
                <a:gd name="connsiteX45" fmla="*/ 422313 w 1032679"/>
                <a:gd name="connsiteY45" fmla="*/ 1501966 h 1781613"/>
                <a:gd name="connsiteX46" fmla="*/ 433330 w 1032679"/>
                <a:gd name="connsiteY46" fmla="*/ 1512983 h 1781613"/>
                <a:gd name="connsiteX47" fmla="*/ 444347 w 1032679"/>
                <a:gd name="connsiteY47" fmla="*/ 1520328 h 1781613"/>
                <a:gd name="connsiteX48" fmla="*/ 466380 w 1032679"/>
                <a:gd name="connsiteY48" fmla="*/ 1527672 h 1781613"/>
                <a:gd name="connsiteX49" fmla="*/ 503103 w 1032679"/>
                <a:gd name="connsiteY49" fmla="*/ 1524000 h 1781613"/>
                <a:gd name="connsiteX50" fmla="*/ 536154 w 1032679"/>
                <a:gd name="connsiteY50" fmla="*/ 1509311 h 1781613"/>
                <a:gd name="connsiteX51" fmla="*/ 649995 w 1032679"/>
                <a:gd name="connsiteY51" fmla="*/ 1505639 h 1781613"/>
                <a:gd name="connsiteX52" fmla="*/ 672029 w 1032679"/>
                <a:gd name="connsiteY52" fmla="*/ 1498294 h 1781613"/>
                <a:gd name="connsiteX53" fmla="*/ 796886 w 1032679"/>
                <a:gd name="connsiteY53" fmla="*/ 1505639 h 1781613"/>
                <a:gd name="connsiteX54" fmla="*/ 815248 w 1032679"/>
                <a:gd name="connsiteY54" fmla="*/ 1538689 h 1781613"/>
                <a:gd name="connsiteX55" fmla="*/ 826265 w 1032679"/>
                <a:gd name="connsiteY55" fmla="*/ 1575412 h 1781613"/>
                <a:gd name="connsiteX56" fmla="*/ 829937 w 1032679"/>
                <a:gd name="connsiteY56" fmla="*/ 1586429 h 1781613"/>
                <a:gd name="connsiteX57" fmla="*/ 840954 w 1032679"/>
                <a:gd name="connsiteY57" fmla="*/ 1593774 h 1781613"/>
                <a:gd name="connsiteX58" fmla="*/ 851971 w 1032679"/>
                <a:gd name="connsiteY58" fmla="*/ 1623152 h 1781613"/>
                <a:gd name="connsiteX59" fmla="*/ 870332 w 1032679"/>
                <a:gd name="connsiteY59" fmla="*/ 1645186 h 1781613"/>
                <a:gd name="connsiteX60" fmla="*/ 877677 w 1032679"/>
                <a:gd name="connsiteY60" fmla="*/ 1656203 h 1781613"/>
                <a:gd name="connsiteX61" fmla="*/ 896038 w 1032679"/>
                <a:gd name="connsiteY61" fmla="*/ 1689253 h 1781613"/>
                <a:gd name="connsiteX62" fmla="*/ 903383 w 1032679"/>
                <a:gd name="connsiteY62" fmla="*/ 1700270 h 1781613"/>
                <a:gd name="connsiteX63" fmla="*/ 914400 w 1032679"/>
                <a:gd name="connsiteY63" fmla="*/ 1707615 h 1781613"/>
                <a:gd name="connsiteX64" fmla="*/ 940106 w 1032679"/>
                <a:gd name="connsiteY64" fmla="*/ 1736993 h 1781613"/>
                <a:gd name="connsiteX65" fmla="*/ 965812 w 1032679"/>
                <a:gd name="connsiteY65" fmla="*/ 1751682 h 1781613"/>
                <a:gd name="connsiteX66" fmla="*/ 976829 w 1032679"/>
                <a:gd name="connsiteY66" fmla="*/ 1759027 h 1781613"/>
                <a:gd name="connsiteX67" fmla="*/ 991518 w 1032679"/>
                <a:gd name="connsiteY67" fmla="*/ 1762699 h 1781613"/>
                <a:gd name="connsiteX68" fmla="*/ 1017224 w 1032679"/>
                <a:gd name="connsiteY68" fmla="*/ 1770043 h 1781613"/>
                <a:gd name="connsiteX69" fmla="*/ 1031913 w 1032679"/>
                <a:gd name="connsiteY69" fmla="*/ 1766371 h 1781613"/>
                <a:gd name="connsiteX70" fmla="*/ 1013551 w 1032679"/>
                <a:gd name="connsiteY70" fmla="*/ 1744337 h 1781613"/>
                <a:gd name="connsiteX71" fmla="*/ 1009879 w 1032679"/>
                <a:gd name="connsiteY71" fmla="*/ 1733321 h 17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32679" h="1781613">
                  <a:moveTo>
                    <a:pt x="22033" y="0"/>
                  </a:moveTo>
                  <a:cubicBezTo>
                    <a:pt x="19585" y="6121"/>
                    <a:pt x="16942" y="12167"/>
                    <a:pt x="14689" y="18362"/>
                  </a:cubicBezTo>
                  <a:cubicBezTo>
                    <a:pt x="12043" y="25638"/>
                    <a:pt x="10219" y="33207"/>
                    <a:pt x="7344" y="40395"/>
                  </a:cubicBezTo>
                  <a:lnTo>
                    <a:pt x="0" y="58757"/>
                  </a:lnTo>
                  <a:cubicBezTo>
                    <a:pt x="5720" y="115958"/>
                    <a:pt x="-5673" y="80318"/>
                    <a:pt x="14689" y="106497"/>
                  </a:cubicBezTo>
                  <a:cubicBezTo>
                    <a:pt x="20108" y="113464"/>
                    <a:pt x="22034" y="123634"/>
                    <a:pt x="29378" y="128530"/>
                  </a:cubicBezTo>
                  <a:lnTo>
                    <a:pt x="51412" y="143219"/>
                  </a:lnTo>
                  <a:cubicBezTo>
                    <a:pt x="57975" y="162911"/>
                    <a:pt x="52845" y="146001"/>
                    <a:pt x="58756" y="172598"/>
                  </a:cubicBezTo>
                  <a:cubicBezTo>
                    <a:pt x="59851" y="177525"/>
                    <a:pt x="60441" y="182648"/>
                    <a:pt x="62429" y="187287"/>
                  </a:cubicBezTo>
                  <a:cubicBezTo>
                    <a:pt x="64168" y="191344"/>
                    <a:pt x="67325" y="194632"/>
                    <a:pt x="69773" y="198304"/>
                  </a:cubicBezTo>
                  <a:cubicBezTo>
                    <a:pt x="78652" y="260459"/>
                    <a:pt x="66771" y="196644"/>
                    <a:pt x="80790" y="238699"/>
                  </a:cubicBezTo>
                  <a:cubicBezTo>
                    <a:pt x="83982" y="248275"/>
                    <a:pt x="88135" y="268077"/>
                    <a:pt x="88135" y="268077"/>
                  </a:cubicBezTo>
                  <a:cubicBezTo>
                    <a:pt x="89359" y="277870"/>
                    <a:pt x="90042" y="287746"/>
                    <a:pt x="91807" y="297456"/>
                  </a:cubicBezTo>
                  <a:cubicBezTo>
                    <a:pt x="92499" y="301264"/>
                    <a:pt x="95074" y="304623"/>
                    <a:pt x="95479" y="308472"/>
                  </a:cubicBezTo>
                  <a:cubicBezTo>
                    <a:pt x="97533" y="327988"/>
                    <a:pt x="97927" y="347643"/>
                    <a:pt x="99151" y="367229"/>
                  </a:cubicBezTo>
                  <a:cubicBezTo>
                    <a:pt x="94180" y="516367"/>
                    <a:pt x="121662" y="445377"/>
                    <a:pt x="80790" y="492087"/>
                  </a:cubicBezTo>
                  <a:cubicBezTo>
                    <a:pt x="76760" y="496693"/>
                    <a:pt x="73445" y="501880"/>
                    <a:pt x="69773" y="506776"/>
                  </a:cubicBezTo>
                  <a:cubicBezTo>
                    <a:pt x="65568" y="523599"/>
                    <a:pt x="61838" y="531006"/>
                    <a:pt x="69773" y="550843"/>
                  </a:cubicBezTo>
                  <a:cubicBezTo>
                    <a:pt x="71412" y="554941"/>
                    <a:pt x="77118" y="555740"/>
                    <a:pt x="80790" y="558188"/>
                  </a:cubicBezTo>
                  <a:cubicBezTo>
                    <a:pt x="84360" y="568899"/>
                    <a:pt x="85323" y="573520"/>
                    <a:pt x="91807" y="583894"/>
                  </a:cubicBezTo>
                  <a:cubicBezTo>
                    <a:pt x="95051" y="589084"/>
                    <a:pt x="99314" y="593569"/>
                    <a:pt x="102824" y="598583"/>
                  </a:cubicBezTo>
                  <a:cubicBezTo>
                    <a:pt x="123323" y="627868"/>
                    <a:pt x="109548" y="612652"/>
                    <a:pt x="128530" y="631634"/>
                  </a:cubicBezTo>
                  <a:cubicBezTo>
                    <a:pt x="134983" y="650995"/>
                    <a:pt x="127937" y="635330"/>
                    <a:pt x="143219" y="653668"/>
                  </a:cubicBezTo>
                  <a:cubicBezTo>
                    <a:pt x="151688" y="663830"/>
                    <a:pt x="149509" y="667653"/>
                    <a:pt x="161580" y="675701"/>
                  </a:cubicBezTo>
                  <a:cubicBezTo>
                    <a:pt x="164801" y="677848"/>
                    <a:pt x="169135" y="677643"/>
                    <a:pt x="172597" y="679374"/>
                  </a:cubicBezTo>
                  <a:cubicBezTo>
                    <a:pt x="201065" y="693608"/>
                    <a:pt x="166946" y="681163"/>
                    <a:pt x="194631" y="690390"/>
                  </a:cubicBezTo>
                  <a:cubicBezTo>
                    <a:pt x="202760" y="695809"/>
                    <a:pt x="211010" y="700270"/>
                    <a:pt x="216665" y="708752"/>
                  </a:cubicBezTo>
                  <a:cubicBezTo>
                    <a:pt x="218812" y="711973"/>
                    <a:pt x="218606" y="716307"/>
                    <a:pt x="220337" y="719769"/>
                  </a:cubicBezTo>
                  <a:cubicBezTo>
                    <a:pt x="222311" y="723717"/>
                    <a:pt x="225234" y="727114"/>
                    <a:pt x="227682" y="730786"/>
                  </a:cubicBezTo>
                  <a:cubicBezTo>
                    <a:pt x="230130" y="738130"/>
                    <a:pt x="233149" y="745309"/>
                    <a:pt x="235026" y="752819"/>
                  </a:cubicBezTo>
                  <a:cubicBezTo>
                    <a:pt x="240212" y="773564"/>
                    <a:pt x="237708" y="762560"/>
                    <a:pt x="242371" y="785870"/>
                  </a:cubicBezTo>
                  <a:cubicBezTo>
                    <a:pt x="241147" y="897263"/>
                    <a:pt x="240904" y="1008670"/>
                    <a:pt x="238698" y="1120048"/>
                  </a:cubicBezTo>
                  <a:cubicBezTo>
                    <a:pt x="238454" y="1132348"/>
                    <a:pt x="237293" y="1144680"/>
                    <a:pt x="235026" y="1156771"/>
                  </a:cubicBezTo>
                  <a:cubicBezTo>
                    <a:pt x="233599" y="1164380"/>
                    <a:pt x="229201" y="1171214"/>
                    <a:pt x="227682" y="1178805"/>
                  </a:cubicBezTo>
                  <a:cubicBezTo>
                    <a:pt x="205019" y="1292097"/>
                    <a:pt x="237289" y="1134724"/>
                    <a:pt x="220337" y="1208183"/>
                  </a:cubicBezTo>
                  <a:cubicBezTo>
                    <a:pt x="217530" y="1220347"/>
                    <a:pt x="212992" y="1244906"/>
                    <a:pt x="212992" y="1244906"/>
                  </a:cubicBezTo>
                  <a:cubicBezTo>
                    <a:pt x="214216" y="1275508"/>
                    <a:pt x="213402" y="1306260"/>
                    <a:pt x="216665" y="1336713"/>
                  </a:cubicBezTo>
                  <a:cubicBezTo>
                    <a:pt x="217135" y="1341101"/>
                    <a:pt x="221077" y="1344431"/>
                    <a:pt x="224009" y="1347730"/>
                  </a:cubicBezTo>
                  <a:cubicBezTo>
                    <a:pt x="230910" y="1355493"/>
                    <a:pt x="235858" y="1367727"/>
                    <a:pt x="246043" y="1369764"/>
                  </a:cubicBezTo>
                  <a:cubicBezTo>
                    <a:pt x="286043" y="1377764"/>
                    <a:pt x="258172" y="1373090"/>
                    <a:pt x="330506" y="1377109"/>
                  </a:cubicBezTo>
                  <a:cubicBezTo>
                    <a:pt x="342057" y="1380959"/>
                    <a:pt x="344679" y="1380008"/>
                    <a:pt x="352539" y="1391798"/>
                  </a:cubicBezTo>
                  <a:cubicBezTo>
                    <a:pt x="354686" y="1395019"/>
                    <a:pt x="354481" y="1399353"/>
                    <a:pt x="356212" y="1402815"/>
                  </a:cubicBezTo>
                  <a:cubicBezTo>
                    <a:pt x="358186" y="1406762"/>
                    <a:pt x="361764" y="1409798"/>
                    <a:pt x="363556" y="1413831"/>
                  </a:cubicBezTo>
                  <a:cubicBezTo>
                    <a:pt x="366700" y="1420906"/>
                    <a:pt x="368453" y="1428520"/>
                    <a:pt x="370901" y="1435865"/>
                  </a:cubicBezTo>
                  <a:cubicBezTo>
                    <a:pt x="375519" y="1449719"/>
                    <a:pt x="376633" y="1456287"/>
                    <a:pt x="389262" y="1468916"/>
                  </a:cubicBezTo>
                  <a:lnTo>
                    <a:pt x="422313" y="1501966"/>
                  </a:lnTo>
                  <a:cubicBezTo>
                    <a:pt x="425985" y="1505638"/>
                    <a:pt x="429009" y="1510102"/>
                    <a:pt x="433330" y="1512983"/>
                  </a:cubicBezTo>
                  <a:cubicBezTo>
                    <a:pt x="437002" y="1515431"/>
                    <a:pt x="440314" y="1518535"/>
                    <a:pt x="444347" y="1520328"/>
                  </a:cubicBezTo>
                  <a:cubicBezTo>
                    <a:pt x="451421" y="1523472"/>
                    <a:pt x="466380" y="1527672"/>
                    <a:pt x="466380" y="1527672"/>
                  </a:cubicBezTo>
                  <a:cubicBezTo>
                    <a:pt x="478621" y="1526448"/>
                    <a:pt x="491116" y="1526766"/>
                    <a:pt x="503103" y="1524000"/>
                  </a:cubicBezTo>
                  <a:cubicBezTo>
                    <a:pt x="536224" y="1516357"/>
                    <a:pt x="482458" y="1511043"/>
                    <a:pt x="536154" y="1509311"/>
                  </a:cubicBezTo>
                  <a:lnTo>
                    <a:pt x="649995" y="1505639"/>
                  </a:lnTo>
                  <a:cubicBezTo>
                    <a:pt x="657340" y="1503191"/>
                    <a:pt x="664291" y="1498544"/>
                    <a:pt x="672029" y="1498294"/>
                  </a:cubicBezTo>
                  <a:cubicBezTo>
                    <a:pt x="723067" y="1496647"/>
                    <a:pt x="752160" y="1500668"/>
                    <a:pt x="796886" y="1505639"/>
                  </a:cubicBezTo>
                  <a:cubicBezTo>
                    <a:pt x="810040" y="1525368"/>
                    <a:pt x="810400" y="1521721"/>
                    <a:pt x="815248" y="1538689"/>
                  </a:cubicBezTo>
                  <a:cubicBezTo>
                    <a:pt x="826346" y="1577534"/>
                    <a:pt x="808813" y="1523057"/>
                    <a:pt x="826265" y="1575412"/>
                  </a:cubicBezTo>
                  <a:cubicBezTo>
                    <a:pt x="827489" y="1579084"/>
                    <a:pt x="826716" y="1584282"/>
                    <a:pt x="829937" y="1586429"/>
                  </a:cubicBezTo>
                  <a:lnTo>
                    <a:pt x="840954" y="1593774"/>
                  </a:lnTo>
                  <a:cubicBezTo>
                    <a:pt x="858176" y="1619607"/>
                    <a:pt x="838359" y="1586852"/>
                    <a:pt x="851971" y="1623152"/>
                  </a:cubicBezTo>
                  <a:cubicBezTo>
                    <a:pt x="855702" y="1633100"/>
                    <a:pt x="863836" y="1637391"/>
                    <a:pt x="870332" y="1645186"/>
                  </a:cubicBezTo>
                  <a:cubicBezTo>
                    <a:pt x="873158" y="1648577"/>
                    <a:pt x="875229" y="1652531"/>
                    <a:pt x="877677" y="1656203"/>
                  </a:cubicBezTo>
                  <a:cubicBezTo>
                    <a:pt x="884140" y="1675593"/>
                    <a:pt x="879202" y="1664000"/>
                    <a:pt x="896038" y="1689253"/>
                  </a:cubicBezTo>
                  <a:cubicBezTo>
                    <a:pt x="898486" y="1692925"/>
                    <a:pt x="899711" y="1697822"/>
                    <a:pt x="903383" y="1700270"/>
                  </a:cubicBezTo>
                  <a:cubicBezTo>
                    <a:pt x="907055" y="1702718"/>
                    <a:pt x="911279" y="1704494"/>
                    <a:pt x="914400" y="1707615"/>
                  </a:cubicBezTo>
                  <a:cubicBezTo>
                    <a:pt x="934236" y="1727451"/>
                    <a:pt x="922286" y="1722144"/>
                    <a:pt x="940106" y="1736993"/>
                  </a:cubicBezTo>
                  <a:cubicBezTo>
                    <a:pt x="949863" y="1745124"/>
                    <a:pt x="954388" y="1745154"/>
                    <a:pt x="965812" y="1751682"/>
                  </a:cubicBezTo>
                  <a:cubicBezTo>
                    <a:pt x="969644" y="1753872"/>
                    <a:pt x="972772" y="1757288"/>
                    <a:pt x="976829" y="1759027"/>
                  </a:cubicBezTo>
                  <a:cubicBezTo>
                    <a:pt x="981468" y="1761015"/>
                    <a:pt x="986665" y="1761313"/>
                    <a:pt x="991518" y="1762699"/>
                  </a:cubicBezTo>
                  <a:cubicBezTo>
                    <a:pt x="1028396" y="1773235"/>
                    <a:pt x="971304" y="1758564"/>
                    <a:pt x="1017224" y="1770043"/>
                  </a:cubicBezTo>
                  <a:cubicBezTo>
                    <a:pt x="1022505" y="1775324"/>
                    <a:pt x="1036024" y="1795141"/>
                    <a:pt x="1031913" y="1766371"/>
                  </a:cubicBezTo>
                  <a:cubicBezTo>
                    <a:pt x="1031061" y="1760407"/>
                    <a:pt x="1016659" y="1747445"/>
                    <a:pt x="1013551" y="1744337"/>
                  </a:cubicBezTo>
                  <a:lnTo>
                    <a:pt x="1009879" y="1733321"/>
                  </a:lnTo>
                </a:path>
              </a:pathLst>
            </a:cu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11901E2-9920-4861-87EC-55AB3E82CBE4}"/>
                </a:ext>
              </a:extLst>
            </p:cNvPr>
            <p:cNvSpPr/>
            <p:nvPr/>
          </p:nvSpPr>
          <p:spPr bwMode="gray">
            <a:xfrm>
              <a:off x="2171790" y="3861703"/>
              <a:ext cx="638175" cy="203200"/>
            </a:xfrm>
            <a:custGeom>
              <a:avLst/>
              <a:gdLst>
                <a:gd name="connsiteX0" fmla="*/ 0 w 638175"/>
                <a:gd name="connsiteY0" fmla="*/ 28575 h 203200"/>
                <a:gd name="connsiteX1" fmla="*/ 15875 w 638175"/>
                <a:gd name="connsiteY1" fmla="*/ 25400 h 203200"/>
                <a:gd name="connsiteX2" fmla="*/ 25400 w 638175"/>
                <a:gd name="connsiteY2" fmla="*/ 19050 h 203200"/>
                <a:gd name="connsiteX3" fmla="*/ 34925 w 638175"/>
                <a:gd name="connsiteY3" fmla="*/ 15875 h 203200"/>
                <a:gd name="connsiteX4" fmla="*/ 44450 w 638175"/>
                <a:gd name="connsiteY4" fmla="*/ 9525 h 203200"/>
                <a:gd name="connsiteX5" fmla="*/ 63500 w 638175"/>
                <a:gd name="connsiteY5" fmla="*/ 3175 h 203200"/>
                <a:gd name="connsiteX6" fmla="*/ 73025 w 638175"/>
                <a:gd name="connsiteY6" fmla="*/ 0 h 203200"/>
                <a:gd name="connsiteX7" fmla="*/ 111125 w 638175"/>
                <a:gd name="connsiteY7" fmla="*/ 3175 h 203200"/>
                <a:gd name="connsiteX8" fmla="*/ 130175 w 638175"/>
                <a:gd name="connsiteY8" fmla="*/ 9525 h 203200"/>
                <a:gd name="connsiteX9" fmla="*/ 155575 w 638175"/>
                <a:gd name="connsiteY9" fmla="*/ 12700 h 203200"/>
                <a:gd name="connsiteX10" fmla="*/ 215900 w 638175"/>
                <a:gd name="connsiteY10" fmla="*/ 28575 h 203200"/>
                <a:gd name="connsiteX11" fmla="*/ 228600 w 638175"/>
                <a:gd name="connsiteY11" fmla="*/ 31750 h 203200"/>
                <a:gd name="connsiteX12" fmla="*/ 234950 w 638175"/>
                <a:gd name="connsiteY12" fmla="*/ 41275 h 203200"/>
                <a:gd name="connsiteX13" fmla="*/ 269875 w 638175"/>
                <a:gd name="connsiteY13" fmla="*/ 57150 h 203200"/>
                <a:gd name="connsiteX14" fmla="*/ 288925 w 638175"/>
                <a:gd name="connsiteY14" fmla="*/ 73025 h 203200"/>
                <a:gd name="connsiteX15" fmla="*/ 298450 w 638175"/>
                <a:gd name="connsiteY15" fmla="*/ 76200 h 203200"/>
                <a:gd name="connsiteX16" fmla="*/ 317500 w 638175"/>
                <a:gd name="connsiteY16" fmla="*/ 88900 h 203200"/>
                <a:gd name="connsiteX17" fmla="*/ 327025 w 638175"/>
                <a:gd name="connsiteY17" fmla="*/ 98425 h 203200"/>
                <a:gd name="connsiteX18" fmla="*/ 336550 w 638175"/>
                <a:gd name="connsiteY18" fmla="*/ 101600 h 203200"/>
                <a:gd name="connsiteX19" fmla="*/ 365125 w 638175"/>
                <a:gd name="connsiteY19" fmla="*/ 117475 h 203200"/>
                <a:gd name="connsiteX20" fmla="*/ 381000 w 638175"/>
                <a:gd name="connsiteY20" fmla="*/ 120650 h 203200"/>
                <a:gd name="connsiteX21" fmla="*/ 419100 w 638175"/>
                <a:gd name="connsiteY21" fmla="*/ 133350 h 203200"/>
                <a:gd name="connsiteX22" fmla="*/ 431800 w 638175"/>
                <a:gd name="connsiteY22" fmla="*/ 139700 h 203200"/>
                <a:gd name="connsiteX23" fmla="*/ 444500 w 638175"/>
                <a:gd name="connsiteY23" fmla="*/ 142875 h 203200"/>
                <a:gd name="connsiteX24" fmla="*/ 454025 w 638175"/>
                <a:gd name="connsiteY24" fmla="*/ 146050 h 203200"/>
                <a:gd name="connsiteX25" fmla="*/ 473075 w 638175"/>
                <a:gd name="connsiteY25" fmla="*/ 136525 h 203200"/>
                <a:gd name="connsiteX26" fmla="*/ 482600 w 638175"/>
                <a:gd name="connsiteY26" fmla="*/ 142875 h 203200"/>
                <a:gd name="connsiteX27" fmla="*/ 492125 w 638175"/>
                <a:gd name="connsiteY27" fmla="*/ 146050 h 203200"/>
                <a:gd name="connsiteX28" fmla="*/ 504825 w 638175"/>
                <a:gd name="connsiteY28" fmla="*/ 165100 h 203200"/>
                <a:gd name="connsiteX29" fmla="*/ 514350 w 638175"/>
                <a:gd name="connsiteY29" fmla="*/ 184150 h 203200"/>
                <a:gd name="connsiteX30" fmla="*/ 533400 w 638175"/>
                <a:gd name="connsiteY30" fmla="*/ 203200 h 203200"/>
                <a:gd name="connsiteX31" fmla="*/ 539750 w 638175"/>
                <a:gd name="connsiteY31" fmla="*/ 193675 h 203200"/>
                <a:gd name="connsiteX32" fmla="*/ 549275 w 638175"/>
                <a:gd name="connsiteY32" fmla="*/ 187325 h 203200"/>
                <a:gd name="connsiteX33" fmla="*/ 561975 w 638175"/>
                <a:gd name="connsiteY33" fmla="*/ 168275 h 203200"/>
                <a:gd name="connsiteX34" fmla="*/ 571500 w 638175"/>
                <a:gd name="connsiteY34" fmla="*/ 149225 h 203200"/>
                <a:gd name="connsiteX35" fmla="*/ 590550 w 638175"/>
                <a:gd name="connsiteY35" fmla="*/ 130175 h 203200"/>
                <a:gd name="connsiteX36" fmla="*/ 615950 w 638175"/>
                <a:gd name="connsiteY36" fmla="*/ 133350 h 203200"/>
                <a:gd name="connsiteX37" fmla="*/ 625475 w 638175"/>
                <a:gd name="connsiteY37" fmla="*/ 142875 h 203200"/>
                <a:gd name="connsiteX38" fmla="*/ 638175 w 638175"/>
                <a:gd name="connsiteY38" fmla="*/ 15875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8175" h="203200">
                  <a:moveTo>
                    <a:pt x="0" y="28575"/>
                  </a:moveTo>
                  <a:cubicBezTo>
                    <a:pt x="5292" y="27517"/>
                    <a:pt x="10822" y="27295"/>
                    <a:pt x="15875" y="25400"/>
                  </a:cubicBezTo>
                  <a:cubicBezTo>
                    <a:pt x="19448" y="24060"/>
                    <a:pt x="21987" y="20757"/>
                    <a:pt x="25400" y="19050"/>
                  </a:cubicBezTo>
                  <a:cubicBezTo>
                    <a:pt x="28393" y="17553"/>
                    <a:pt x="31932" y="17372"/>
                    <a:pt x="34925" y="15875"/>
                  </a:cubicBezTo>
                  <a:cubicBezTo>
                    <a:pt x="38338" y="14168"/>
                    <a:pt x="40963" y="11075"/>
                    <a:pt x="44450" y="9525"/>
                  </a:cubicBezTo>
                  <a:cubicBezTo>
                    <a:pt x="50567" y="6807"/>
                    <a:pt x="57150" y="5292"/>
                    <a:pt x="63500" y="3175"/>
                  </a:cubicBezTo>
                  <a:lnTo>
                    <a:pt x="73025" y="0"/>
                  </a:lnTo>
                  <a:cubicBezTo>
                    <a:pt x="85725" y="1058"/>
                    <a:pt x="98554" y="1080"/>
                    <a:pt x="111125" y="3175"/>
                  </a:cubicBezTo>
                  <a:cubicBezTo>
                    <a:pt x="117727" y="4275"/>
                    <a:pt x="123630" y="8123"/>
                    <a:pt x="130175" y="9525"/>
                  </a:cubicBezTo>
                  <a:cubicBezTo>
                    <a:pt x="138518" y="11313"/>
                    <a:pt x="147108" y="11642"/>
                    <a:pt x="155575" y="12700"/>
                  </a:cubicBezTo>
                  <a:cubicBezTo>
                    <a:pt x="190387" y="22646"/>
                    <a:pt x="170325" y="17181"/>
                    <a:pt x="215900" y="28575"/>
                  </a:cubicBezTo>
                  <a:lnTo>
                    <a:pt x="228600" y="31750"/>
                  </a:lnTo>
                  <a:cubicBezTo>
                    <a:pt x="230717" y="34925"/>
                    <a:pt x="231824" y="39087"/>
                    <a:pt x="234950" y="41275"/>
                  </a:cubicBezTo>
                  <a:cubicBezTo>
                    <a:pt x="247856" y="50309"/>
                    <a:pt x="256845" y="52807"/>
                    <a:pt x="269875" y="57150"/>
                  </a:cubicBezTo>
                  <a:cubicBezTo>
                    <a:pt x="276897" y="64172"/>
                    <a:pt x="280084" y="68605"/>
                    <a:pt x="288925" y="73025"/>
                  </a:cubicBezTo>
                  <a:cubicBezTo>
                    <a:pt x="291918" y="74522"/>
                    <a:pt x="295275" y="75142"/>
                    <a:pt x="298450" y="76200"/>
                  </a:cubicBezTo>
                  <a:cubicBezTo>
                    <a:pt x="328836" y="106586"/>
                    <a:pt x="289931" y="70520"/>
                    <a:pt x="317500" y="88900"/>
                  </a:cubicBezTo>
                  <a:cubicBezTo>
                    <a:pt x="321236" y="91391"/>
                    <a:pt x="323289" y="95934"/>
                    <a:pt x="327025" y="98425"/>
                  </a:cubicBezTo>
                  <a:cubicBezTo>
                    <a:pt x="329810" y="100281"/>
                    <a:pt x="333624" y="99975"/>
                    <a:pt x="336550" y="101600"/>
                  </a:cubicBezTo>
                  <a:cubicBezTo>
                    <a:pt x="355898" y="112349"/>
                    <a:pt x="349450" y="113556"/>
                    <a:pt x="365125" y="117475"/>
                  </a:cubicBezTo>
                  <a:cubicBezTo>
                    <a:pt x="370360" y="118784"/>
                    <a:pt x="375708" y="119592"/>
                    <a:pt x="381000" y="120650"/>
                  </a:cubicBezTo>
                  <a:cubicBezTo>
                    <a:pt x="409639" y="134969"/>
                    <a:pt x="374112" y="118354"/>
                    <a:pt x="419100" y="133350"/>
                  </a:cubicBezTo>
                  <a:cubicBezTo>
                    <a:pt x="423590" y="134847"/>
                    <a:pt x="427368" y="138038"/>
                    <a:pt x="431800" y="139700"/>
                  </a:cubicBezTo>
                  <a:cubicBezTo>
                    <a:pt x="435886" y="141232"/>
                    <a:pt x="440304" y="141676"/>
                    <a:pt x="444500" y="142875"/>
                  </a:cubicBezTo>
                  <a:cubicBezTo>
                    <a:pt x="447718" y="143794"/>
                    <a:pt x="450850" y="144992"/>
                    <a:pt x="454025" y="146050"/>
                  </a:cubicBezTo>
                  <a:cubicBezTo>
                    <a:pt x="457342" y="143839"/>
                    <a:pt x="467817" y="135649"/>
                    <a:pt x="473075" y="136525"/>
                  </a:cubicBezTo>
                  <a:cubicBezTo>
                    <a:pt x="476839" y="137152"/>
                    <a:pt x="479187" y="141168"/>
                    <a:pt x="482600" y="142875"/>
                  </a:cubicBezTo>
                  <a:cubicBezTo>
                    <a:pt x="485593" y="144372"/>
                    <a:pt x="488950" y="144992"/>
                    <a:pt x="492125" y="146050"/>
                  </a:cubicBezTo>
                  <a:cubicBezTo>
                    <a:pt x="496358" y="152400"/>
                    <a:pt x="502412" y="157860"/>
                    <a:pt x="504825" y="165100"/>
                  </a:cubicBezTo>
                  <a:cubicBezTo>
                    <a:pt x="507767" y="173927"/>
                    <a:pt x="507785" y="176764"/>
                    <a:pt x="514350" y="184150"/>
                  </a:cubicBezTo>
                  <a:cubicBezTo>
                    <a:pt x="520316" y="190862"/>
                    <a:pt x="533400" y="203200"/>
                    <a:pt x="533400" y="203200"/>
                  </a:cubicBezTo>
                  <a:cubicBezTo>
                    <a:pt x="535517" y="200025"/>
                    <a:pt x="537052" y="196373"/>
                    <a:pt x="539750" y="193675"/>
                  </a:cubicBezTo>
                  <a:cubicBezTo>
                    <a:pt x="542448" y="190977"/>
                    <a:pt x="546762" y="190197"/>
                    <a:pt x="549275" y="187325"/>
                  </a:cubicBezTo>
                  <a:cubicBezTo>
                    <a:pt x="554301" y="181582"/>
                    <a:pt x="559562" y="175515"/>
                    <a:pt x="561975" y="168275"/>
                  </a:cubicBezTo>
                  <a:cubicBezTo>
                    <a:pt x="564917" y="159448"/>
                    <a:pt x="564935" y="156611"/>
                    <a:pt x="571500" y="149225"/>
                  </a:cubicBezTo>
                  <a:cubicBezTo>
                    <a:pt x="577466" y="142513"/>
                    <a:pt x="590550" y="130175"/>
                    <a:pt x="590550" y="130175"/>
                  </a:cubicBezTo>
                  <a:cubicBezTo>
                    <a:pt x="599017" y="131233"/>
                    <a:pt x="607931" y="130434"/>
                    <a:pt x="615950" y="133350"/>
                  </a:cubicBezTo>
                  <a:cubicBezTo>
                    <a:pt x="620170" y="134884"/>
                    <a:pt x="622600" y="139426"/>
                    <a:pt x="625475" y="142875"/>
                  </a:cubicBezTo>
                  <a:cubicBezTo>
                    <a:pt x="645501" y="166906"/>
                    <a:pt x="619701" y="140276"/>
                    <a:pt x="638175" y="158750"/>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35B8D4-30CD-48E5-9B7D-F70934F47B92}"/>
                </a:ext>
              </a:extLst>
            </p:cNvPr>
            <p:cNvSpPr/>
            <p:nvPr/>
          </p:nvSpPr>
          <p:spPr bwMode="gray">
            <a:xfrm rot="18635022">
              <a:off x="2845793" y="3908960"/>
              <a:ext cx="399189" cy="503198"/>
            </a:xfrm>
            <a:prstGeom prst="ellipse">
              <a:avLst/>
            </a:prstGeom>
            <a:pattFill prst="wdUpDiag">
              <a:fgClr>
                <a:srgbClr val="00B050"/>
              </a:fgClr>
              <a:bgClr>
                <a:schemeClr val="bg1"/>
              </a:bgClr>
            </a:pattFill>
            <a:ln cmpd="sng">
              <a:solidFill>
                <a:srgbClr val="00B05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73CA3E-8109-4AB7-A532-196697A2C9DC}"/>
                </a:ext>
              </a:extLst>
            </p:cNvPr>
            <p:cNvSpPr txBox="1"/>
            <p:nvPr/>
          </p:nvSpPr>
          <p:spPr bwMode="gray">
            <a:xfrm>
              <a:off x="8702032" y="3045727"/>
              <a:ext cx="2945218" cy="876301"/>
            </a:xfrm>
            <a:prstGeom prst="rect">
              <a:avLst/>
            </a:prstGeom>
            <a:noFill/>
          </p:spPr>
          <p:txBody>
            <a:bodyPr wrap="square" lIns="0" tIns="0" rIns="0" bIns="0" rtlCol="0">
              <a:noAutofit/>
            </a:bodyPr>
            <a:lstStyle/>
            <a:p>
              <a:r>
                <a:rPr lang="en-US" dirty="0">
                  <a:solidFill>
                    <a:schemeClr val="bg1"/>
                  </a:solidFill>
                </a:rPr>
                <a:t>Free-flowing water and water not wholly on site</a:t>
              </a:r>
            </a:p>
            <a:p>
              <a:r>
                <a:rPr lang="en-US" dirty="0">
                  <a:solidFill>
                    <a:schemeClr val="bg1"/>
                  </a:solidFill>
                </a:rPr>
                <a:t>    - 100 ft for broadcast</a:t>
              </a:r>
            </a:p>
            <a:p>
              <a:r>
                <a:rPr lang="en-US" dirty="0">
                  <a:solidFill>
                    <a:schemeClr val="bg1"/>
                  </a:solidFill>
                </a:rPr>
                <a:t>    - 0 ft for IPT applications</a:t>
              </a:r>
            </a:p>
          </p:txBody>
        </p:sp>
        <p:sp>
          <p:nvSpPr>
            <p:cNvPr id="19" name="Freeform: Shape 18">
              <a:extLst>
                <a:ext uri="{FF2B5EF4-FFF2-40B4-BE49-F238E27FC236}">
                  <a16:creationId xmlns:a16="http://schemas.microsoft.com/office/drawing/2014/main" id="{3587C0F8-B047-4A1A-8C26-DCF9E70B80C9}"/>
                </a:ext>
              </a:extLst>
            </p:cNvPr>
            <p:cNvSpPr/>
            <p:nvPr/>
          </p:nvSpPr>
          <p:spPr bwMode="gray">
            <a:xfrm>
              <a:off x="2614780" y="3541262"/>
              <a:ext cx="182035" cy="123416"/>
            </a:xfrm>
            <a:custGeom>
              <a:avLst/>
              <a:gdLst>
                <a:gd name="connsiteX0" fmla="*/ 54608 w 182035"/>
                <a:gd name="connsiteY0" fmla="*/ 16829 h 123416"/>
                <a:gd name="connsiteX1" fmla="*/ 74243 w 182035"/>
                <a:gd name="connsiteY1" fmla="*/ 5610 h 123416"/>
                <a:gd name="connsiteX2" fmla="*/ 119121 w 182035"/>
                <a:gd name="connsiteY2" fmla="*/ 0 h 123416"/>
                <a:gd name="connsiteX3" fmla="*/ 155585 w 182035"/>
                <a:gd name="connsiteY3" fmla="*/ 2805 h 123416"/>
                <a:gd name="connsiteX4" fmla="*/ 164000 w 182035"/>
                <a:gd name="connsiteY4" fmla="*/ 11219 h 123416"/>
                <a:gd name="connsiteX5" fmla="*/ 178024 w 182035"/>
                <a:gd name="connsiteY5" fmla="*/ 28049 h 123416"/>
                <a:gd name="connsiteX6" fmla="*/ 178024 w 182035"/>
                <a:gd name="connsiteY6" fmla="*/ 72927 h 123416"/>
                <a:gd name="connsiteX7" fmla="*/ 169610 w 182035"/>
                <a:gd name="connsiteY7" fmla="*/ 92562 h 123416"/>
                <a:gd name="connsiteX8" fmla="*/ 144366 w 182035"/>
                <a:gd name="connsiteY8" fmla="*/ 112196 h 123416"/>
                <a:gd name="connsiteX9" fmla="*/ 135951 w 182035"/>
                <a:gd name="connsiteY9" fmla="*/ 117806 h 123416"/>
                <a:gd name="connsiteX10" fmla="*/ 107902 w 182035"/>
                <a:gd name="connsiteY10" fmla="*/ 123416 h 123416"/>
                <a:gd name="connsiteX11" fmla="*/ 60218 w 182035"/>
                <a:gd name="connsiteY11" fmla="*/ 120611 h 123416"/>
                <a:gd name="connsiteX12" fmla="*/ 43389 w 182035"/>
                <a:gd name="connsiteY12" fmla="*/ 112196 h 123416"/>
                <a:gd name="connsiteX13" fmla="*/ 32169 w 182035"/>
                <a:gd name="connsiteY13" fmla="*/ 106586 h 123416"/>
                <a:gd name="connsiteX14" fmla="*/ 6925 w 182035"/>
                <a:gd name="connsiteY14" fmla="*/ 86952 h 123416"/>
                <a:gd name="connsiteX15" fmla="*/ 4120 w 182035"/>
                <a:gd name="connsiteY15" fmla="*/ 39268 h 123416"/>
                <a:gd name="connsiteX16" fmla="*/ 12535 w 182035"/>
                <a:gd name="connsiteY16" fmla="*/ 33659 h 123416"/>
                <a:gd name="connsiteX17" fmla="*/ 29364 w 182035"/>
                <a:gd name="connsiteY17" fmla="*/ 28049 h 123416"/>
                <a:gd name="connsiteX18" fmla="*/ 46194 w 182035"/>
                <a:gd name="connsiteY18" fmla="*/ 19634 h 123416"/>
                <a:gd name="connsiteX19" fmla="*/ 54608 w 182035"/>
                <a:gd name="connsiteY19" fmla="*/ 16829 h 123416"/>
                <a:gd name="connsiteX20" fmla="*/ 54608 w 182035"/>
                <a:gd name="connsiteY20" fmla="*/ 16829 h 1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035" h="123416">
                  <a:moveTo>
                    <a:pt x="54608" y="16829"/>
                  </a:moveTo>
                  <a:cubicBezTo>
                    <a:pt x="57880" y="14959"/>
                    <a:pt x="67501" y="8981"/>
                    <a:pt x="74243" y="5610"/>
                  </a:cubicBezTo>
                  <a:cubicBezTo>
                    <a:pt x="86353" y="-444"/>
                    <a:pt x="112156" y="536"/>
                    <a:pt x="119121" y="0"/>
                  </a:cubicBezTo>
                  <a:cubicBezTo>
                    <a:pt x="131276" y="935"/>
                    <a:pt x="143758" y="-151"/>
                    <a:pt x="155585" y="2805"/>
                  </a:cubicBezTo>
                  <a:cubicBezTo>
                    <a:pt x="159433" y="3767"/>
                    <a:pt x="161461" y="8172"/>
                    <a:pt x="164000" y="11219"/>
                  </a:cubicBezTo>
                  <a:cubicBezTo>
                    <a:pt x="183540" y="34665"/>
                    <a:pt x="153425" y="3447"/>
                    <a:pt x="178024" y="28049"/>
                  </a:cubicBezTo>
                  <a:cubicBezTo>
                    <a:pt x="184396" y="47166"/>
                    <a:pt x="182242" y="37073"/>
                    <a:pt x="178024" y="72927"/>
                  </a:cubicBezTo>
                  <a:cubicBezTo>
                    <a:pt x="176999" y="81644"/>
                    <a:pt x="175088" y="85989"/>
                    <a:pt x="169610" y="92562"/>
                  </a:cubicBezTo>
                  <a:cubicBezTo>
                    <a:pt x="161373" y="102446"/>
                    <a:pt x="156089" y="104380"/>
                    <a:pt x="144366" y="112196"/>
                  </a:cubicBezTo>
                  <a:cubicBezTo>
                    <a:pt x="141561" y="114066"/>
                    <a:pt x="139149" y="116740"/>
                    <a:pt x="135951" y="117806"/>
                  </a:cubicBezTo>
                  <a:cubicBezTo>
                    <a:pt x="121264" y="122702"/>
                    <a:pt x="130463" y="120193"/>
                    <a:pt x="107902" y="123416"/>
                  </a:cubicBezTo>
                  <a:cubicBezTo>
                    <a:pt x="92007" y="122481"/>
                    <a:pt x="76061" y="122195"/>
                    <a:pt x="60218" y="120611"/>
                  </a:cubicBezTo>
                  <a:cubicBezTo>
                    <a:pt x="52428" y="119832"/>
                    <a:pt x="49906" y="115920"/>
                    <a:pt x="43389" y="112196"/>
                  </a:cubicBezTo>
                  <a:cubicBezTo>
                    <a:pt x="39758" y="110121"/>
                    <a:pt x="35755" y="108737"/>
                    <a:pt x="32169" y="106586"/>
                  </a:cubicBezTo>
                  <a:cubicBezTo>
                    <a:pt x="15394" y="96521"/>
                    <a:pt x="18133" y="98160"/>
                    <a:pt x="6925" y="86952"/>
                  </a:cubicBezTo>
                  <a:cubicBezTo>
                    <a:pt x="421" y="67440"/>
                    <a:pt x="-3363" y="63585"/>
                    <a:pt x="4120" y="39268"/>
                  </a:cubicBezTo>
                  <a:cubicBezTo>
                    <a:pt x="5111" y="36046"/>
                    <a:pt x="9455" y="35028"/>
                    <a:pt x="12535" y="33659"/>
                  </a:cubicBezTo>
                  <a:cubicBezTo>
                    <a:pt x="17939" y="31258"/>
                    <a:pt x="23754" y="29919"/>
                    <a:pt x="29364" y="28049"/>
                  </a:cubicBezTo>
                  <a:cubicBezTo>
                    <a:pt x="50514" y="20999"/>
                    <a:pt x="24446" y="30509"/>
                    <a:pt x="46194" y="19634"/>
                  </a:cubicBezTo>
                  <a:cubicBezTo>
                    <a:pt x="48838" y="18312"/>
                    <a:pt x="52024" y="18265"/>
                    <a:pt x="54608" y="16829"/>
                  </a:cubicBezTo>
                  <a:lnTo>
                    <a:pt x="54608" y="1682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0F2370B-58B9-4775-A55B-DA61BC820D6E}"/>
                </a:ext>
              </a:extLst>
            </p:cNvPr>
            <p:cNvSpPr/>
            <p:nvPr/>
          </p:nvSpPr>
          <p:spPr bwMode="gray">
            <a:xfrm>
              <a:off x="8101180" y="4360412"/>
              <a:ext cx="182035" cy="123416"/>
            </a:xfrm>
            <a:custGeom>
              <a:avLst/>
              <a:gdLst>
                <a:gd name="connsiteX0" fmla="*/ 54608 w 182035"/>
                <a:gd name="connsiteY0" fmla="*/ 16829 h 123416"/>
                <a:gd name="connsiteX1" fmla="*/ 74243 w 182035"/>
                <a:gd name="connsiteY1" fmla="*/ 5610 h 123416"/>
                <a:gd name="connsiteX2" fmla="*/ 119121 w 182035"/>
                <a:gd name="connsiteY2" fmla="*/ 0 h 123416"/>
                <a:gd name="connsiteX3" fmla="*/ 155585 w 182035"/>
                <a:gd name="connsiteY3" fmla="*/ 2805 h 123416"/>
                <a:gd name="connsiteX4" fmla="*/ 164000 w 182035"/>
                <a:gd name="connsiteY4" fmla="*/ 11219 h 123416"/>
                <a:gd name="connsiteX5" fmla="*/ 178024 w 182035"/>
                <a:gd name="connsiteY5" fmla="*/ 28049 h 123416"/>
                <a:gd name="connsiteX6" fmla="*/ 178024 w 182035"/>
                <a:gd name="connsiteY6" fmla="*/ 72927 h 123416"/>
                <a:gd name="connsiteX7" fmla="*/ 169610 w 182035"/>
                <a:gd name="connsiteY7" fmla="*/ 92562 h 123416"/>
                <a:gd name="connsiteX8" fmla="*/ 144366 w 182035"/>
                <a:gd name="connsiteY8" fmla="*/ 112196 h 123416"/>
                <a:gd name="connsiteX9" fmla="*/ 135951 w 182035"/>
                <a:gd name="connsiteY9" fmla="*/ 117806 h 123416"/>
                <a:gd name="connsiteX10" fmla="*/ 107902 w 182035"/>
                <a:gd name="connsiteY10" fmla="*/ 123416 h 123416"/>
                <a:gd name="connsiteX11" fmla="*/ 60218 w 182035"/>
                <a:gd name="connsiteY11" fmla="*/ 120611 h 123416"/>
                <a:gd name="connsiteX12" fmla="*/ 43389 w 182035"/>
                <a:gd name="connsiteY12" fmla="*/ 112196 h 123416"/>
                <a:gd name="connsiteX13" fmla="*/ 32169 w 182035"/>
                <a:gd name="connsiteY13" fmla="*/ 106586 h 123416"/>
                <a:gd name="connsiteX14" fmla="*/ 6925 w 182035"/>
                <a:gd name="connsiteY14" fmla="*/ 86952 h 123416"/>
                <a:gd name="connsiteX15" fmla="*/ 4120 w 182035"/>
                <a:gd name="connsiteY15" fmla="*/ 39268 h 123416"/>
                <a:gd name="connsiteX16" fmla="*/ 12535 w 182035"/>
                <a:gd name="connsiteY16" fmla="*/ 33659 h 123416"/>
                <a:gd name="connsiteX17" fmla="*/ 29364 w 182035"/>
                <a:gd name="connsiteY17" fmla="*/ 28049 h 123416"/>
                <a:gd name="connsiteX18" fmla="*/ 46194 w 182035"/>
                <a:gd name="connsiteY18" fmla="*/ 19634 h 123416"/>
                <a:gd name="connsiteX19" fmla="*/ 54608 w 182035"/>
                <a:gd name="connsiteY19" fmla="*/ 16829 h 123416"/>
                <a:gd name="connsiteX20" fmla="*/ 54608 w 182035"/>
                <a:gd name="connsiteY20" fmla="*/ 16829 h 1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035" h="123416">
                  <a:moveTo>
                    <a:pt x="54608" y="16829"/>
                  </a:moveTo>
                  <a:cubicBezTo>
                    <a:pt x="57880" y="14959"/>
                    <a:pt x="67501" y="8981"/>
                    <a:pt x="74243" y="5610"/>
                  </a:cubicBezTo>
                  <a:cubicBezTo>
                    <a:pt x="86353" y="-444"/>
                    <a:pt x="112156" y="536"/>
                    <a:pt x="119121" y="0"/>
                  </a:cubicBezTo>
                  <a:cubicBezTo>
                    <a:pt x="131276" y="935"/>
                    <a:pt x="143758" y="-151"/>
                    <a:pt x="155585" y="2805"/>
                  </a:cubicBezTo>
                  <a:cubicBezTo>
                    <a:pt x="159433" y="3767"/>
                    <a:pt x="161461" y="8172"/>
                    <a:pt x="164000" y="11219"/>
                  </a:cubicBezTo>
                  <a:cubicBezTo>
                    <a:pt x="183540" y="34665"/>
                    <a:pt x="153425" y="3447"/>
                    <a:pt x="178024" y="28049"/>
                  </a:cubicBezTo>
                  <a:cubicBezTo>
                    <a:pt x="184396" y="47166"/>
                    <a:pt x="182242" y="37073"/>
                    <a:pt x="178024" y="72927"/>
                  </a:cubicBezTo>
                  <a:cubicBezTo>
                    <a:pt x="176999" y="81644"/>
                    <a:pt x="175088" y="85989"/>
                    <a:pt x="169610" y="92562"/>
                  </a:cubicBezTo>
                  <a:cubicBezTo>
                    <a:pt x="161373" y="102446"/>
                    <a:pt x="156089" y="104380"/>
                    <a:pt x="144366" y="112196"/>
                  </a:cubicBezTo>
                  <a:cubicBezTo>
                    <a:pt x="141561" y="114066"/>
                    <a:pt x="139149" y="116740"/>
                    <a:pt x="135951" y="117806"/>
                  </a:cubicBezTo>
                  <a:cubicBezTo>
                    <a:pt x="121264" y="122702"/>
                    <a:pt x="130463" y="120193"/>
                    <a:pt x="107902" y="123416"/>
                  </a:cubicBezTo>
                  <a:cubicBezTo>
                    <a:pt x="92007" y="122481"/>
                    <a:pt x="76061" y="122195"/>
                    <a:pt x="60218" y="120611"/>
                  </a:cubicBezTo>
                  <a:cubicBezTo>
                    <a:pt x="52428" y="119832"/>
                    <a:pt x="49906" y="115920"/>
                    <a:pt x="43389" y="112196"/>
                  </a:cubicBezTo>
                  <a:cubicBezTo>
                    <a:pt x="39758" y="110121"/>
                    <a:pt x="35755" y="108737"/>
                    <a:pt x="32169" y="106586"/>
                  </a:cubicBezTo>
                  <a:cubicBezTo>
                    <a:pt x="15394" y="96521"/>
                    <a:pt x="18133" y="98160"/>
                    <a:pt x="6925" y="86952"/>
                  </a:cubicBezTo>
                  <a:cubicBezTo>
                    <a:pt x="421" y="67440"/>
                    <a:pt x="-3363" y="63585"/>
                    <a:pt x="4120" y="39268"/>
                  </a:cubicBezTo>
                  <a:cubicBezTo>
                    <a:pt x="5111" y="36046"/>
                    <a:pt x="9455" y="35028"/>
                    <a:pt x="12535" y="33659"/>
                  </a:cubicBezTo>
                  <a:cubicBezTo>
                    <a:pt x="17939" y="31258"/>
                    <a:pt x="23754" y="29919"/>
                    <a:pt x="29364" y="28049"/>
                  </a:cubicBezTo>
                  <a:cubicBezTo>
                    <a:pt x="50514" y="20999"/>
                    <a:pt x="24446" y="30509"/>
                    <a:pt x="46194" y="19634"/>
                  </a:cubicBezTo>
                  <a:cubicBezTo>
                    <a:pt x="48838" y="18312"/>
                    <a:pt x="52024" y="18265"/>
                    <a:pt x="54608" y="16829"/>
                  </a:cubicBezTo>
                  <a:lnTo>
                    <a:pt x="54608" y="1682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4743E00-296B-413C-BBAA-22ECC929D62F}"/>
                </a:ext>
              </a:extLst>
            </p:cNvPr>
            <p:cNvSpPr txBox="1"/>
            <p:nvPr/>
          </p:nvSpPr>
          <p:spPr bwMode="gray">
            <a:xfrm>
              <a:off x="8721082" y="4232366"/>
              <a:ext cx="2945218" cy="1108888"/>
            </a:xfrm>
            <a:prstGeom prst="rect">
              <a:avLst/>
            </a:prstGeom>
            <a:noFill/>
          </p:spPr>
          <p:txBody>
            <a:bodyPr wrap="square" lIns="0" tIns="0" rIns="0" bIns="0" rtlCol="0">
              <a:noAutofit/>
            </a:bodyPr>
            <a:lstStyle/>
            <a:p>
              <a:r>
                <a:rPr lang="en-US" dirty="0">
                  <a:solidFill>
                    <a:schemeClr val="bg1"/>
                  </a:solidFill>
                </a:rPr>
                <a:t>Non-free-flowing water wholly on treatment site</a:t>
              </a:r>
            </a:p>
            <a:p>
              <a:r>
                <a:rPr lang="en-US" dirty="0">
                  <a:solidFill>
                    <a:schemeClr val="bg1"/>
                  </a:solidFill>
                </a:rPr>
                <a:t>    - 0 ft for broadcast</a:t>
              </a:r>
            </a:p>
            <a:p>
              <a:r>
                <a:rPr lang="en-US" dirty="0">
                  <a:solidFill>
                    <a:schemeClr val="bg1"/>
                  </a:solidFill>
                </a:rPr>
                <a:t>    - 0 ft for IPT applications</a:t>
              </a:r>
            </a:p>
          </p:txBody>
        </p:sp>
        <p:sp>
          <p:nvSpPr>
            <p:cNvPr id="22" name="Rectangle 21">
              <a:extLst>
                <a:ext uri="{FF2B5EF4-FFF2-40B4-BE49-F238E27FC236}">
                  <a16:creationId xmlns:a16="http://schemas.microsoft.com/office/drawing/2014/main" id="{181D75C1-646A-411E-9350-4D7D424CE760}"/>
                </a:ext>
              </a:extLst>
            </p:cNvPr>
            <p:cNvSpPr/>
            <p:nvPr/>
          </p:nvSpPr>
          <p:spPr bwMode="gray">
            <a:xfrm rot="16200000">
              <a:off x="8022655" y="5120636"/>
              <a:ext cx="141543" cy="677605"/>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9C676EB-97F3-43F0-9AEE-5E86FEFF123B}"/>
                </a:ext>
              </a:extLst>
            </p:cNvPr>
            <p:cNvSpPr/>
            <p:nvPr/>
          </p:nvSpPr>
          <p:spPr bwMode="gray">
            <a:xfrm rot="19742020">
              <a:off x="7719654" y="3131747"/>
              <a:ext cx="493147" cy="233141"/>
            </a:xfrm>
            <a:custGeom>
              <a:avLst/>
              <a:gdLst>
                <a:gd name="connsiteX0" fmla="*/ 0 w 638175"/>
                <a:gd name="connsiteY0" fmla="*/ 28575 h 203200"/>
                <a:gd name="connsiteX1" fmla="*/ 15875 w 638175"/>
                <a:gd name="connsiteY1" fmla="*/ 25400 h 203200"/>
                <a:gd name="connsiteX2" fmla="*/ 25400 w 638175"/>
                <a:gd name="connsiteY2" fmla="*/ 19050 h 203200"/>
                <a:gd name="connsiteX3" fmla="*/ 34925 w 638175"/>
                <a:gd name="connsiteY3" fmla="*/ 15875 h 203200"/>
                <a:gd name="connsiteX4" fmla="*/ 44450 w 638175"/>
                <a:gd name="connsiteY4" fmla="*/ 9525 h 203200"/>
                <a:gd name="connsiteX5" fmla="*/ 63500 w 638175"/>
                <a:gd name="connsiteY5" fmla="*/ 3175 h 203200"/>
                <a:gd name="connsiteX6" fmla="*/ 73025 w 638175"/>
                <a:gd name="connsiteY6" fmla="*/ 0 h 203200"/>
                <a:gd name="connsiteX7" fmla="*/ 111125 w 638175"/>
                <a:gd name="connsiteY7" fmla="*/ 3175 h 203200"/>
                <a:gd name="connsiteX8" fmla="*/ 130175 w 638175"/>
                <a:gd name="connsiteY8" fmla="*/ 9525 h 203200"/>
                <a:gd name="connsiteX9" fmla="*/ 155575 w 638175"/>
                <a:gd name="connsiteY9" fmla="*/ 12700 h 203200"/>
                <a:gd name="connsiteX10" fmla="*/ 215900 w 638175"/>
                <a:gd name="connsiteY10" fmla="*/ 28575 h 203200"/>
                <a:gd name="connsiteX11" fmla="*/ 228600 w 638175"/>
                <a:gd name="connsiteY11" fmla="*/ 31750 h 203200"/>
                <a:gd name="connsiteX12" fmla="*/ 234950 w 638175"/>
                <a:gd name="connsiteY12" fmla="*/ 41275 h 203200"/>
                <a:gd name="connsiteX13" fmla="*/ 269875 w 638175"/>
                <a:gd name="connsiteY13" fmla="*/ 57150 h 203200"/>
                <a:gd name="connsiteX14" fmla="*/ 288925 w 638175"/>
                <a:gd name="connsiteY14" fmla="*/ 73025 h 203200"/>
                <a:gd name="connsiteX15" fmla="*/ 298450 w 638175"/>
                <a:gd name="connsiteY15" fmla="*/ 76200 h 203200"/>
                <a:gd name="connsiteX16" fmla="*/ 317500 w 638175"/>
                <a:gd name="connsiteY16" fmla="*/ 88900 h 203200"/>
                <a:gd name="connsiteX17" fmla="*/ 327025 w 638175"/>
                <a:gd name="connsiteY17" fmla="*/ 98425 h 203200"/>
                <a:gd name="connsiteX18" fmla="*/ 336550 w 638175"/>
                <a:gd name="connsiteY18" fmla="*/ 101600 h 203200"/>
                <a:gd name="connsiteX19" fmla="*/ 365125 w 638175"/>
                <a:gd name="connsiteY19" fmla="*/ 117475 h 203200"/>
                <a:gd name="connsiteX20" fmla="*/ 381000 w 638175"/>
                <a:gd name="connsiteY20" fmla="*/ 120650 h 203200"/>
                <a:gd name="connsiteX21" fmla="*/ 419100 w 638175"/>
                <a:gd name="connsiteY21" fmla="*/ 133350 h 203200"/>
                <a:gd name="connsiteX22" fmla="*/ 431800 w 638175"/>
                <a:gd name="connsiteY22" fmla="*/ 139700 h 203200"/>
                <a:gd name="connsiteX23" fmla="*/ 444500 w 638175"/>
                <a:gd name="connsiteY23" fmla="*/ 142875 h 203200"/>
                <a:gd name="connsiteX24" fmla="*/ 454025 w 638175"/>
                <a:gd name="connsiteY24" fmla="*/ 146050 h 203200"/>
                <a:gd name="connsiteX25" fmla="*/ 473075 w 638175"/>
                <a:gd name="connsiteY25" fmla="*/ 136525 h 203200"/>
                <a:gd name="connsiteX26" fmla="*/ 482600 w 638175"/>
                <a:gd name="connsiteY26" fmla="*/ 142875 h 203200"/>
                <a:gd name="connsiteX27" fmla="*/ 492125 w 638175"/>
                <a:gd name="connsiteY27" fmla="*/ 146050 h 203200"/>
                <a:gd name="connsiteX28" fmla="*/ 504825 w 638175"/>
                <a:gd name="connsiteY28" fmla="*/ 165100 h 203200"/>
                <a:gd name="connsiteX29" fmla="*/ 514350 w 638175"/>
                <a:gd name="connsiteY29" fmla="*/ 184150 h 203200"/>
                <a:gd name="connsiteX30" fmla="*/ 533400 w 638175"/>
                <a:gd name="connsiteY30" fmla="*/ 203200 h 203200"/>
                <a:gd name="connsiteX31" fmla="*/ 539750 w 638175"/>
                <a:gd name="connsiteY31" fmla="*/ 193675 h 203200"/>
                <a:gd name="connsiteX32" fmla="*/ 549275 w 638175"/>
                <a:gd name="connsiteY32" fmla="*/ 187325 h 203200"/>
                <a:gd name="connsiteX33" fmla="*/ 561975 w 638175"/>
                <a:gd name="connsiteY33" fmla="*/ 168275 h 203200"/>
                <a:gd name="connsiteX34" fmla="*/ 571500 w 638175"/>
                <a:gd name="connsiteY34" fmla="*/ 149225 h 203200"/>
                <a:gd name="connsiteX35" fmla="*/ 590550 w 638175"/>
                <a:gd name="connsiteY35" fmla="*/ 130175 h 203200"/>
                <a:gd name="connsiteX36" fmla="*/ 615950 w 638175"/>
                <a:gd name="connsiteY36" fmla="*/ 133350 h 203200"/>
                <a:gd name="connsiteX37" fmla="*/ 625475 w 638175"/>
                <a:gd name="connsiteY37" fmla="*/ 142875 h 203200"/>
                <a:gd name="connsiteX38" fmla="*/ 638175 w 638175"/>
                <a:gd name="connsiteY38" fmla="*/ 158750 h 203200"/>
                <a:gd name="connsiteX0" fmla="*/ 0 w 638175"/>
                <a:gd name="connsiteY0" fmla="*/ 28575 h 203617"/>
                <a:gd name="connsiteX1" fmla="*/ 15875 w 638175"/>
                <a:gd name="connsiteY1" fmla="*/ 25400 h 203617"/>
                <a:gd name="connsiteX2" fmla="*/ 25400 w 638175"/>
                <a:gd name="connsiteY2" fmla="*/ 19050 h 203617"/>
                <a:gd name="connsiteX3" fmla="*/ 34925 w 638175"/>
                <a:gd name="connsiteY3" fmla="*/ 15875 h 203617"/>
                <a:gd name="connsiteX4" fmla="*/ 44450 w 638175"/>
                <a:gd name="connsiteY4" fmla="*/ 9525 h 203617"/>
                <a:gd name="connsiteX5" fmla="*/ 63500 w 638175"/>
                <a:gd name="connsiteY5" fmla="*/ 3175 h 203617"/>
                <a:gd name="connsiteX6" fmla="*/ 73025 w 638175"/>
                <a:gd name="connsiteY6" fmla="*/ 0 h 203617"/>
                <a:gd name="connsiteX7" fmla="*/ 111125 w 638175"/>
                <a:gd name="connsiteY7" fmla="*/ 3175 h 203617"/>
                <a:gd name="connsiteX8" fmla="*/ 130175 w 638175"/>
                <a:gd name="connsiteY8" fmla="*/ 9525 h 203617"/>
                <a:gd name="connsiteX9" fmla="*/ 155575 w 638175"/>
                <a:gd name="connsiteY9" fmla="*/ 12700 h 203617"/>
                <a:gd name="connsiteX10" fmla="*/ 215900 w 638175"/>
                <a:gd name="connsiteY10" fmla="*/ 28575 h 203617"/>
                <a:gd name="connsiteX11" fmla="*/ 228600 w 638175"/>
                <a:gd name="connsiteY11" fmla="*/ 31750 h 203617"/>
                <a:gd name="connsiteX12" fmla="*/ 234950 w 638175"/>
                <a:gd name="connsiteY12" fmla="*/ 41275 h 203617"/>
                <a:gd name="connsiteX13" fmla="*/ 269875 w 638175"/>
                <a:gd name="connsiteY13" fmla="*/ 57150 h 203617"/>
                <a:gd name="connsiteX14" fmla="*/ 288925 w 638175"/>
                <a:gd name="connsiteY14" fmla="*/ 73025 h 203617"/>
                <a:gd name="connsiteX15" fmla="*/ 298450 w 638175"/>
                <a:gd name="connsiteY15" fmla="*/ 76200 h 203617"/>
                <a:gd name="connsiteX16" fmla="*/ 317500 w 638175"/>
                <a:gd name="connsiteY16" fmla="*/ 88900 h 203617"/>
                <a:gd name="connsiteX17" fmla="*/ 327025 w 638175"/>
                <a:gd name="connsiteY17" fmla="*/ 98425 h 203617"/>
                <a:gd name="connsiteX18" fmla="*/ 336550 w 638175"/>
                <a:gd name="connsiteY18" fmla="*/ 101600 h 203617"/>
                <a:gd name="connsiteX19" fmla="*/ 365125 w 638175"/>
                <a:gd name="connsiteY19" fmla="*/ 117475 h 203617"/>
                <a:gd name="connsiteX20" fmla="*/ 381000 w 638175"/>
                <a:gd name="connsiteY20" fmla="*/ 120650 h 203617"/>
                <a:gd name="connsiteX21" fmla="*/ 419100 w 638175"/>
                <a:gd name="connsiteY21" fmla="*/ 133350 h 203617"/>
                <a:gd name="connsiteX22" fmla="*/ 431800 w 638175"/>
                <a:gd name="connsiteY22" fmla="*/ 139700 h 203617"/>
                <a:gd name="connsiteX23" fmla="*/ 444500 w 638175"/>
                <a:gd name="connsiteY23" fmla="*/ 142875 h 203617"/>
                <a:gd name="connsiteX24" fmla="*/ 454025 w 638175"/>
                <a:gd name="connsiteY24" fmla="*/ 146050 h 203617"/>
                <a:gd name="connsiteX25" fmla="*/ 473075 w 638175"/>
                <a:gd name="connsiteY25" fmla="*/ 136525 h 203617"/>
                <a:gd name="connsiteX26" fmla="*/ 482600 w 638175"/>
                <a:gd name="connsiteY26" fmla="*/ 142875 h 203617"/>
                <a:gd name="connsiteX27" fmla="*/ 492125 w 638175"/>
                <a:gd name="connsiteY27" fmla="*/ 146050 h 203617"/>
                <a:gd name="connsiteX28" fmla="*/ 504825 w 638175"/>
                <a:gd name="connsiteY28" fmla="*/ 165100 h 203617"/>
                <a:gd name="connsiteX29" fmla="*/ 514350 w 638175"/>
                <a:gd name="connsiteY29" fmla="*/ 184150 h 203617"/>
                <a:gd name="connsiteX30" fmla="*/ 533400 w 638175"/>
                <a:gd name="connsiteY30" fmla="*/ 203200 h 203617"/>
                <a:gd name="connsiteX31" fmla="*/ 563437 w 638175"/>
                <a:gd name="connsiteY31" fmla="*/ 165242 h 203617"/>
                <a:gd name="connsiteX32" fmla="*/ 549275 w 638175"/>
                <a:gd name="connsiteY32" fmla="*/ 187325 h 203617"/>
                <a:gd name="connsiteX33" fmla="*/ 561975 w 638175"/>
                <a:gd name="connsiteY33" fmla="*/ 168275 h 203617"/>
                <a:gd name="connsiteX34" fmla="*/ 571500 w 638175"/>
                <a:gd name="connsiteY34" fmla="*/ 149225 h 203617"/>
                <a:gd name="connsiteX35" fmla="*/ 590550 w 638175"/>
                <a:gd name="connsiteY35" fmla="*/ 130175 h 203617"/>
                <a:gd name="connsiteX36" fmla="*/ 615950 w 638175"/>
                <a:gd name="connsiteY36" fmla="*/ 133350 h 203617"/>
                <a:gd name="connsiteX37" fmla="*/ 625475 w 638175"/>
                <a:gd name="connsiteY37" fmla="*/ 142875 h 203617"/>
                <a:gd name="connsiteX38" fmla="*/ 638175 w 638175"/>
                <a:gd name="connsiteY38" fmla="*/ 158750 h 203617"/>
                <a:gd name="connsiteX0" fmla="*/ 0 w 638175"/>
                <a:gd name="connsiteY0" fmla="*/ 28575 h 187340"/>
                <a:gd name="connsiteX1" fmla="*/ 15875 w 638175"/>
                <a:gd name="connsiteY1" fmla="*/ 25400 h 187340"/>
                <a:gd name="connsiteX2" fmla="*/ 25400 w 638175"/>
                <a:gd name="connsiteY2" fmla="*/ 19050 h 187340"/>
                <a:gd name="connsiteX3" fmla="*/ 34925 w 638175"/>
                <a:gd name="connsiteY3" fmla="*/ 15875 h 187340"/>
                <a:gd name="connsiteX4" fmla="*/ 44450 w 638175"/>
                <a:gd name="connsiteY4" fmla="*/ 9525 h 187340"/>
                <a:gd name="connsiteX5" fmla="*/ 63500 w 638175"/>
                <a:gd name="connsiteY5" fmla="*/ 3175 h 187340"/>
                <a:gd name="connsiteX6" fmla="*/ 73025 w 638175"/>
                <a:gd name="connsiteY6" fmla="*/ 0 h 187340"/>
                <a:gd name="connsiteX7" fmla="*/ 111125 w 638175"/>
                <a:gd name="connsiteY7" fmla="*/ 3175 h 187340"/>
                <a:gd name="connsiteX8" fmla="*/ 130175 w 638175"/>
                <a:gd name="connsiteY8" fmla="*/ 9525 h 187340"/>
                <a:gd name="connsiteX9" fmla="*/ 155575 w 638175"/>
                <a:gd name="connsiteY9" fmla="*/ 12700 h 187340"/>
                <a:gd name="connsiteX10" fmla="*/ 215900 w 638175"/>
                <a:gd name="connsiteY10" fmla="*/ 28575 h 187340"/>
                <a:gd name="connsiteX11" fmla="*/ 228600 w 638175"/>
                <a:gd name="connsiteY11" fmla="*/ 31750 h 187340"/>
                <a:gd name="connsiteX12" fmla="*/ 234950 w 638175"/>
                <a:gd name="connsiteY12" fmla="*/ 41275 h 187340"/>
                <a:gd name="connsiteX13" fmla="*/ 269875 w 638175"/>
                <a:gd name="connsiteY13" fmla="*/ 57150 h 187340"/>
                <a:gd name="connsiteX14" fmla="*/ 288925 w 638175"/>
                <a:gd name="connsiteY14" fmla="*/ 73025 h 187340"/>
                <a:gd name="connsiteX15" fmla="*/ 298450 w 638175"/>
                <a:gd name="connsiteY15" fmla="*/ 76200 h 187340"/>
                <a:gd name="connsiteX16" fmla="*/ 317500 w 638175"/>
                <a:gd name="connsiteY16" fmla="*/ 88900 h 187340"/>
                <a:gd name="connsiteX17" fmla="*/ 327025 w 638175"/>
                <a:gd name="connsiteY17" fmla="*/ 98425 h 187340"/>
                <a:gd name="connsiteX18" fmla="*/ 336550 w 638175"/>
                <a:gd name="connsiteY18" fmla="*/ 101600 h 187340"/>
                <a:gd name="connsiteX19" fmla="*/ 365125 w 638175"/>
                <a:gd name="connsiteY19" fmla="*/ 117475 h 187340"/>
                <a:gd name="connsiteX20" fmla="*/ 381000 w 638175"/>
                <a:gd name="connsiteY20" fmla="*/ 120650 h 187340"/>
                <a:gd name="connsiteX21" fmla="*/ 419100 w 638175"/>
                <a:gd name="connsiteY21" fmla="*/ 133350 h 187340"/>
                <a:gd name="connsiteX22" fmla="*/ 431800 w 638175"/>
                <a:gd name="connsiteY22" fmla="*/ 139700 h 187340"/>
                <a:gd name="connsiteX23" fmla="*/ 444500 w 638175"/>
                <a:gd name="connsiteY23" fmla="*/ 142875 h 187340"/>
                <a:gd name="connsiteX24" fmla="*/ 454025 w 638175"/>
                <a:gd name="connsiteY24" fmla="*/ 146050 h 187340"/>
                <a:gd name="connsiteX25" fmla="*/ 473075 w 638175"/>
                <a:gd name="connsiteY25" fmla="*/ 136525 h 187340"/>
                <a:gd name="connsiteX26" fmla="*/ 482600 w 638175"/>
                <a:gd name="connsiteY26" fmla="*/ 142875 h 187340"/>
                <a:gd name="connsiteX27" fmla="*/ 492125 w 638175"/>
                <a:gd name="connsiteY27" fmla="*/ 146050 h 187340"/>
                <a:gd name="connsiteX28" fmla="*/ 504825 w 638175"/>
                <a:gd name="connsiteY28" fmla="*/ 165100 h 187340"/>
                <a:gd name="connsiteX29" fmla="*/ 514350 w 638175"/>
                <a:gd name="connsiteY29" fmla="*/ 184150 h 187340"/>
                <a:gd name="connsiteX30" fmla="*/ 521089 w 638175"/>
                <a:gd name="connsiteY30" fmla="*/ 166183 h 187340"/>
                <a:gd name="connsiteX31" fmla="*/ 563437 w 638175"/>
                <a:gd name="connsiteY31" fmla="*/ 165242 h 187340"/>
                <a:gd name="connsiteX32" fmla="*/ 549275 w 638175"/>
                <a:gd name="connsiteY32" fmla="*/ 187325 h 187340"/>
                <a:gd name="connsiteX33" fmla="*/ 561975 w 638175"/>
                <a:gd name="connsiteY33" fmla="*/ 168275 h 187340"/>
                <a:gd name="connsiteX34" fmla="*/ 571500 w 638175"/>
                <a:gd name="connsiteY34" fmla="*/ 149225 h 187340"/>
                <a:gd name="connsiteX35" fmla="*/ 590550 w 638175"/>
                <a:gd name="connsiteY35" fmla="*/ 130175 h 187340"/>
                <a:gd name="connsiteX36" fmla="*/ 615950 w 638175"/>
                <a:gd name="connsiteY36" fmla="*/ 133350 h 187340"/>
                <a:gd name="connsiteX37" fmla="*/ 625475 w 638175"/>
                <a:gd name="connsiteY37" fmla="*/ 142875 h 187340"/>
                <a:gd name="connsiteX38" fmla="*/ 638175 w 638175"/>
                <a:gd name="connsiteY38" fmla="*/ 158750 h 187340"/>
                <a:gd name="connsiteX0" fmla="*/ 0 w 638175"/>
                <a:gd name="connsiteY0" fmla="*/ 28575 h 184151"/>
                <a:gd name="connsiteX1" fmla="*/ 15875 w 638175"/>
                <a:gd name="connsiteY1" fmla="*/ 25400 h 184151"/>
                <a:gd name="connsiteX2" fmla="*/ 25400 w 638175"/>
                <a:gd name="connsiteY2" fmla="*/ 19050 h 184151"/>
                <a:gd name="connsiteX3" fmla="*/ 34925 w 638175"/>
                <a:gd name="connsiteY3" fmla="*/ 15875 h 184151"/>
                <a:gd name="connsiteX4" fmla="*/ 44450 w 638175"/>
                <a:gd name="connsiteY4" fmla="*/ 9525 h 184151"/>
                <a:gd name="connsiteX5" fmla="*/ 63500 w 638175"/>
                <a:gd name="connsiteY5" fmla="*/ 3175 h 184151"/>
                <a:gd name="connsiteX6" fmla="*/ 73025 w 638175"/>
                <a:gd name="connsiteY6" fmla="*/ 0 h 184151"/>
                <a:gd name="connsiteX7" fmla="*/ 111125 w 638175"/>
                <a:gd name="connsiteY7" fmla="*/ 3175 h 184151"/>
                <a:gd name="connsiteX8" fmla="*/ 130175 w 638175"/>
                <a:gd name="connsiteY8" fmla="*/ 9525 h 184151"/>
                <a:gd name="connsiteX9" fmla="*/ 155575 w 638175"/>
                <a:gd name="connsiteY9" fmla="*/ 12700 h 184151"/>
                <a:gd name="connsiteX10" fmla="*/ 215900 w 638175"/>
                <a:gd name="connsiteY10" fmla="*/ 28575 h 184151"/>
                <a:gd name="connsiteX11" fmla="*/ 228600 w 638175"/>
                <a:gd name="connsiteY11" fmla="*/ 31750 h 184151"/>
                <a:gd name="connsiteX12" fmla="*/ 234950 w 638175"/>
                <a:gd name="connsiteY12" fmla="*/ 41275 h 184151"/>
                <a:gd name="connsiteX13" fmla="*/ 269875 w 638175"/>
                <a:gd name="connsiteY13" fmla="*/ 57150 h 184151"/>
                <a:gd name="connsiteX14" fmla="*/ 288925 w 638175"/>
                <a:gd name="connsiteY14" fmla="*/ 73025 h 184151"/>
                <a:gd name="connsiteX15" fmla="*/ 298450 w 638175"/>
                <a:gd name="connsiteY15" fmla="*/ 76200 h 184151"/>
                <a:gd name="connsiteX16" fmla="*/ 317500 w 638175"/>
                <a:gd name="connsiteY16" fmla="*/ 88900 h 184151"/>
                <a:gd name="connsiteX17" fmla="*/ 327025 w 638175"/>
                <a:gd name="connsiteY17" fmla="*/ 98425 h 184151"/>
                <a:gd name="connsiteX18" fmla="*/ 336550 w 638175"/>
                <a:gd name="connsiteY18" fmla="*/ 101600 h 184151"/>
                <a:gd name="connsiteX19" fmla="*/ 365125 w 638175"/>
                <a:gd name="connsiteY19" fmla="*/ 117475 h 184151"/>
                <a:gd name="connsiteX20" fmla="*/ 381000 w 638175"/>
                <a:gd name="connsiteY20" fmla="*/ 120650 h 184151"/>
                <a:gd name="connsiteX21" fmla="*/ 419100 w 638175"/>
                <a:gd name="connsiteY21" fmla="*/ 133350 h 184151"/>
                <a:gd name="connsiteX22" fmla="*/ 431800 w 638175"/>
                <a:gd name="connsiteY22" fmla="*/ 139700 h 184151"/>
                <a:gd name="connsiteX23" fmla="*/ 444500 w 638175"/>
                <a:gd name="connsiteY23" fmla="*/ 142875 h 184151"/>
                <a:gd name="connsiteX24" fmla="*/ 454025 w 638175"/>
                <a:gd name="connsiteY24" fmla="*/ 146050 h 184151"/>
                <a:gd name="connsiteX25" fmla="*/ 473075 w 638175"/>
                <a:gd name="connsiteY25" fmla="*/ 136525 h 184151"/>
                <a:gd name="connsiteX26" fmla="*/ 482600 w 638175"/>
                <a:gd name="connsiteY26" fmla="*/ 142875 h 184151"/>
                <a:gd name="connsiteX27" fmla="*/ 492125 w 638175"/>
                <a:gd name="connsiteY27" fmla="*/ 146050 h 184151"/>
                <a:gd name="connsiteX28" fmla="*/ 504825 w 638175"/>
                <a:gd name="connsiteY28" fmla="*/ 165100 h 184151"/>
                <a:gd name="connsiteX29" fmla="*/ 514350 w 638175"/>
                <a:gd name="connsiteY29" fmla="*/ 184150 h 184151"/>
                <a:gd name="connsiteX30" fmla="*/ 521089 w 638175"/>
                <a:gd name="connsiteY30" fmla="*/ 166183 h 184151"/>
                <a:gd name="connsiteX31" fmla="*/ 563437 w 638175"/>
                <a:gd name="connsiteY31" fmla="*/ 165242 h 184151"/>
                <a:gd name="connsiteX32" fmla="*/ 521803 w 638175"/>
                <a:gd name="connsiteY32" fmla="*/ 152454 h 184151"/>
                <a:gd name="connsiteX33" fmla="*/ 561975 w 638175"/>
                <a:gd name="connsiteY33" fmla="*/ 168275 h 184151"/>
                <a:gd name="connsiteX34" fmla="*/ 571500 w 638175"/>
                <a:gd name="connsiteY34" fmla="*/ 149225 h 184151"/>
                <a:gd name="connsiteX35" fmla="*/ 590550 w 638175"/>
                <a:gd name="connsiteY35" fmla="*/ 130175 h 184151"/>
                <a:gd name="connsiteX36" fmla="*/ 615950 w 638175"/>
                <a:gd name="connsiteY36" fmla="*/ 133350 h 184151"/>
                <a:gd name="connsiteX37" fmla="*/ 625475 w 638175"/>
                <a:gd name="connsiteY37" fmla="*/ 142875 h 184151"/>
                <a:gd name="connsiteX38" fmla="*/ 638175 w 638175"/>
                <a:gd name="connsiteY38" fmla="*/ 158750 h 184151"/>
                <a:gd name="connsiteX0" fmla="*/ 0 w 638175"/>
                <a:gd name="connsiteY0" fmla="*/ 28575 h 185897"/>
                <a:gd name="connsiteX1" fmla="*/ 15875 w 638175"/>
                <a:gd name="connsiteY1" fmla="*/ 25400 h 185897"/>
                <a:gd name="connsiteX2" fmla="*/ 25400 w 638175"/>
                <a:gd name="connsiteY2" fmla="*/ 19050 h 185897"/>
                <a:gd name="connsiteX3" fmla="*/ 34925 w 638175"/>
                <a:gd name="connsiteY3" fmla="*/ 15875 h 185897"/>
                <a:gd name="connsiteX4" fmla="*/ 44450 w 638175"/>
                <a:gd name="connsiteY4" fmla="*/ 9525 h 185897"/>
                <a:gd name="connsiteX5" fmla="*/ 63500 w 638175"/>
                <a:gd name="connsiteY5" fmla="*/ 3175 h 185897"/>
                <a:gd name="connsiteX6" fmla="*/ 73025 w 638175"/>
                <a:gd name="connsiteY6" fmla="*/ 0 h 185897"/>
                <a:gd name="connsiteX7" fmla="*/ 111125 w 638175"/>
                <a:gd name="connsiteY7" fmla="*/ 3175 h 185897"/>
                <a:gd name="connsiteX8" fmla="*/ 130175 w 638175"/>
                <a:gd name="connsiteY8" fmla="*/ 9525 h 185897"/>
                <a:gd name="connsiteX9" fmla="*/ 155575 w 638175"/>
                <a:gd name="connsiteY9" fmla="*/ 12700 h 185897"/>
                <a:gd name="connsiteX10" fmla="*/ 215900 w 638175"/>
                <a:gd name="connsiteY10" fmla="*/ 28575 h 185897"/>
                <a:gd name="connsiteX11" fmla="*/ 228600 w 638175"/>
                <a:gd name="connsiteY11" fmla="*/ 31750 h 185897"/>
                <a:gd name="connsiteX12" fmla="*/ 234950 w 638175"/>
                <a:gd name="connsiteY12" fmla="*/ 41275 h 185897"/>
                <a:gd name="connsiteX13" fmla="*/ 269875 w 638175"/>
                <a:gd name="connsiteY13" fmla="*/ 57150 h 185897"/>
                <a:gd name="connsiteX14" fmla="*/ 288925 w 638175"/>
                <a:gd name="connsiteY14" fmla="*/ 73025 h 185897"/>
                <a:gd name="connsiteX15" fmla="*/ 298450 w 638175"/>
                <a:gd name="connsiteY15" fmla="*/ 76200 h 185897"/>
                <a:gd name="connsiteX16" fmla="*/ 317500 w 638175"/>
                <a:gd name="connsiteY16" fmla="*/ 88900 h 185897"/>
                <a:gd name="connsiteX17" fmla="*/ 327025 w 638175"/>
                <a:gd name="connsiteY17" fmla="*/ 98425 h 185897"/>
                <a:gd name="connsiteX18" fmla="*/ 336550 w 638175"/>
                <a:gd name="connsiteY18" fmla="*/ 101600 h 185897"/>
                <a:gd name="connsiteX19" fmla="*/ 365125 w 638175"/>
                <a:gd name="connsiteY19" fmla="*/ 117475 h 185897"/>
                <a:gd name="connsiteX20" fmla="*/ 381000 w 638175"/>
                <a:gd name="connsiteY20" fmla="*/ 120650 h 185897"/>
                <a:gd name="connsiteX21" fmla="*/ 419100 w 638175"/>
                <a:gd name="connsiteY21" fmla="*/ 133350 h 185897"/>
                <a:gd name="connsiteX22" fmla="*/ 431800 w 638175"/>
                <a:gd name="connsiteY22" fmla="*/ 139700 h 185897"/>
                <a:gd name="connsiteX23" fmla="*/ 444500 w 638175"/>
                <a:gd name="connsiteY23" fmla="*/ 142875 h 185897"/>
                <a:gd name="connsiteX24" fmla="*/ 454025 w 638175"/>
                <a:gd name="connsiteY24" fmla="*/ 146050 h 185897"/>
                <a:gd name="connsiteX25" fmla="*/ 473075 w 638175"/>
                <a:gd name="connsiteY25" fmla="*/ 136525 h 185897"/>
                <a:gd name="connsiteX26" fmla="*/ 482600 w 638175"/>
                <a:gd name="connsiteY26" fmla="*/ 142875 h 185897"/>
                <a:gd name="connsiteX27" fmla="*/ 492125 w 638175"/>
                <a:gd name="connsiteY27" fmla="*/ 146050 h 185897"/>
                <a:gd name="connsiteX28" fmla="*/ 504825 w 638175"/>
                <a:gd name="connsiteY28" fmla="*/ 165100 h 185897"/>
                <a:gd name="connsiteX29" fmla="*/ 514350 w 638175"/>
                <a:gd name="connsiteY29" fmla="*/ 184150 h 185897"/>
                <a:gd name="connsiteX30" fmla="*/ 581724 w 638175"/>
                <a:gd name="connsiteY30" fmla="*/ 121120 h 185897"/>
                <a:gd name="connsiteX31" fmla="*/ 563437 w 638175"/>
                <a:gd name="connsiteY31" fmla="*/ 165242 h 185897"/>
                <a:gd name="connsiteX32" fmla="*/ 521803 w 638175"/>
                <a:gd name="connsiteY32" fmla="*/ 152454 h 185897"/>
                <a:gd name="connsiteX33" fmla="*/ 561975 w 638175"/>
                <a:gd name="connsiteY33" fmla="*/ 168275 h 185897"/>
                <a:gd name="connsiteX34" fmla="*/ 571500 w 638175"/>
                <a:gd name="connsiteY34" fmla="*/ 149225 h 185897"/>
                <a:gd name="connsiteX35" fmla="*/ 590550 w 638175"/>
                <a:gd name="connsiteY35" fmla="*/ 130175 h 185897"/>
                <a:gd name="connsiteX36" fmla="*/ 615950 w 638175"/>
                <a:gd name="connsiteY36" fmla="*/ 133350 h 185897"/>
                <a:gd name="connsiteX37" fmla="*/ 625475 w 638175"/>
                <a:gd name="connsiteY37" fmla="*/ 142875 h 185897"/>
                <a:gd name="connsiteX38" fmla="*/ 638175 w 638175"/>
                <a:gd name="connsiteY38" fmla="*/ 158750 h 185897"/>
                <a:gd name="connsiteX0" fmla="*/ 0 w 638175"/>
                <a:gd name="connsiteY0" fmla="*/ 28575 h 168288"/>
                <a:gd name="connsiteX1" fmla="*/ 15875 w 638175"/>
                <a:gd name="connsiteY1" fmla="*/ 25400 h 168288"/>
                <a:gd name="connsiteX2" fmla="*/ 25400 w 638175"/>
                <a:gd name="connsiteY2" fmla="*/ 19050 h 168288"/>
                <a:gd name="connsiteX3" fmla="*/ 34925 w 638175"/>
                <a:gd name="connsiteY3" fmla="*/ 15875 h 168288"/>
                <a:gd name="connsiteX4" fmla="*/ 44450 w 638175"/>
                <a:gd name="connsiteY4" fmla="*/ 9525 h 168288"/>
                <a:gd name="connsiteX5" fmla="*/ 63500 w 638175"/>
                <a:gd name="connsiteY5" fmla="*/ 3175 h 168288"/>
                <a:gd name="connsiteX6" fmla="*/ 73025 w 638175"/>
                <a:gd name="connsiteY6" fmla="*/ 0 h 168288"/>
                <a:gd name="connsiteX7" fmla="*/ 111125 w 638175"/>
                <a:gd name="connsiteY7" fmla="*/ 3175 h 168288"/>
                <a:gd name="connsiteX8" fmla="*/ 130175 w 638175"/>
                <a:gd name="connsiteY8" fmla="*/ 9525 h 168288"/>
                <a:gd name="connsiteX9" fmla="*/ 155575 w 638175"/>
                <a:gd name="connsiteY9" fmla="*/ 12700 h 168288"/>
                <a:gd name="connsiteX10" fmla="*/ 215900 w 638175"/>
                <a:gd name="connsiteY10" fmla="*/ 28575 h 168288"/>
                <a:gd name="connsiteX11" fmla="*/ 228600 w 638175"/>
                <a:gd name="connsiteY11" fmla="*/ 31750 h 168288"/>
                <a:gd name="connsiteX12" fmla="*/ 234950 w 638175"/>
                <a:gd name="connsiteY12" fmla="*/ 41275 h 168288"/>
                <a:gd name="connsiteX13" fmla="*/ 269875 w 638175"/>
                <a:gd name="connsiteY13" fmla="*/ 57150 h 168288"/>
                <a:gd name="connsiteX14" fmla="*/ 288925 w 638175"/>
                <a:gd name="connsiteY14" fmla="*/ 73025 h 168288"/>
                <a:gd name="connsiteX15" fmla="*/ 298450 w 638175"/>
                <a:gd name="connsiteY15" fmla="*/ 76200 h 168288"/>
                <a:gd name="connsiteX16" fmla="*/ 317500 w 638175"/>
                <a:gd name="connsiteY16" fmla="*/ 88900 h 168288"/>
                <a:gd name="connsiteX17" fmla="*/ 327025 w 638175"/>
                <a:gd name="connsiteY17" fmla="*/ 98425 h 168288"/>
                <a:gd name="connsiteX18" fmla="*/ 336550 w 638175"/>
                <a:gd name="connsiteY18" fmla="*/ 101600 h 168288"/>
                <a:gd name="connsiteX19" fmla="*/ 365125 w 638175"/>
                <a:gd name="connsiteY19" fmla="*/ 117475 h 168288"/>
                <a:gd name="connsiteX20" fmla="*/ 381000 w 638175"/>
                <a:gd name="connsiteY20" fmla="*/ 120650 h 168288"/>
                <a:gd name="connsiteX21" fmla="*/ 419100 w 638175"/>
                <a:gd name="connsiteY21" fmla="*/ 133350 h 168288"/>
                <a:gd name="connsiteX22" fmla="*/ 431800 w 638175"/>
                <a:gd name="connsiteY22" fmla="*/ 139700 h 168288"/>
                <a:gd name="connsiteX23" fmla="*/ 444500 w 638175"/>
                <a:gd name="connsiteY23" fmla="*/ 142875 h 168288"/>
                <a:gd name="connsiteX24" fmla="*/ 454025 w 638175"/>
                <a:gd name="connsiteY24" fmla="*/ 146050 h 168288"/>
                <a:gd name="connsiteX25" fmla="*/ 473075 w 638175"/>
                <a:gd name="connsiteY25" fmla="*/ 136525 h 168288"/>
                <a:gd name="connsiteX26" fmla="*/ 482600 w 638175"/>
                <a:gd name="connsiteY26" fmla="*/ 142875 h 168288"/>
                <a:gd name="connsiteX27" fmla="*/ 492125 w 638175"/>
                <a:gd name="connsiteY27" fmla="*/ 146050 h 168288"/>
                <a:gd name="connsiteX28" fmla="*/ 504825 w 638175"/>
                <a:gd name="connsiteY28" fmla="*/ 165100 h 168288"/>
                <a:gd name="connsiteX29" fmla="*/ 556984 w 638175"/>
                <a:gd name="connsiteY29" fmla="*/ 143915 h 168288"/>
                <a:gd name="connsiteX30" fmla="*/ 581724 w 638175"/>
                <a:gd name="connsiteY30" fmla="*/ 121120 h 168288"/>
                <a:gd name="connsiteX31" fmla="*/ 563437 w 638175"/>
                <a:gd name="connsiteY31" fmla="*/ 165242 h 168288"/>
                <a:gd name="connsiteX32" fmla="*/ 521803 w 638175"/>
                <a:gd name="connsiteY32" fmla="*/ 152454 h 168288"/>
                <a:gd name="connsiteX33" fmla="*/ 561975 w 638175"/>
                <a:gd name="connsiteY33" fmla="*/ 168275 h 168288"/>
                <a:gd name="connsiteX34" fmla="*/ 571500 w 638175"/>
                <a:gd name="connsiteY34" fmla="*/ 149225 h 168288"/>
                <a:gd name="connsiteX35" fmla="*/ 590550 w 638175"/>
                <a:gd name="connsiteY35" fmla="*/ 130175 h 168288"/>
                <a:gd name="connsiteX36" fmla="*/ 615950 w 638175"/>
                <a:gd name="connsiteY36" fmla="*/ 133350 h 168288"/>
                <a:gd name="connsiteX37" fmla="*/ 625475 w 638175"/>
                <a:gd name="connsiteY37" fmla="*/ 142875 h 168288"/>
                <a:gd name="connsiteX38" fmla="*/ 638175 w 638175"/>
                <a:gd name="connsiteY38" fmla="*/ 158750 h 168288"/>
                <a:gd name="connsiteX0" fmla="*/ 0 w 628596"/>
                <a:gd name="connsiteY0" fmla="*/ 28575 h 168288"/>
                <a:gd name="connsiteX1" fmla="*/ 15875 w 628596"/>
                <a:gd name="connsiteY1" fmla="*/ 25400 h 168288"/>
                <a:gd name="connsiteX2" fmla="*/ 25400 w 628596"/>
                <a:gd name="connsiteY2" fmla="*/ 19050 h 168288"/>
                <a:gd name="connsiteX3" fmla="*/ 34925 w 628596"/>
                <a:gd name="connsiteY3" fmla="*/ 15875 h 168288"/>
                <a:gd name="connsiteX4" fmla="*/ 44450 w 628596"/>
                <a:gd name="connsiteY4" fmla="*/ 9525 h 168288"/>
                <a:gd name="connsiteX5" fmla="*/ 63500 w 628596"/>
                <a:gd name="connsiteY5" fmla="*/ 3175 h 168288"/>
                <a:gd name="connsiteX6" fmla="*/ 73025 w 628596"/>
                <a:gd name="connsiteY6" fmla="*/ 0 h 168288"/>
                <a:gd name="connsiteX7" fmla="*/ 111125 w 628596"/>
                <a:gd name="connsiteY7" fmla="*/ 3175 h 168288"/>
                <a:gd name="connsiteX8" fmla="*/ 130175 w 628596"/>
                <a:gd name="connsiteY8" fmla="*/ 9525 h 168288"/>
                <a:gd name="connsiteX9" fmla="*/ 155575 w 628596"/>
                <a:gd name="connsiteY9" fmla="*/ 12700 h 168288"/>
                <a:gd name="connsiteX10" fmla="*/ 215900 w 628596"/>
                <a:gd name="connsiteY10" fmla="*/ 28575 h 168288"/>
                <a:gd name="connsiteX11" fmla="*/ 228600 w 628596"/>
                <a:gd name="connsiteY11" fmla="*/ 31750 h 168288"/>
                <a:gd name="connsiteX12" fmla="*/ 234950 w 628596"/>
                <a:gd name="connsiteY12" fmla="*/ 41275 h 168288"/>
                <a:gd name="connsiteX13" fmla="*/ 269875 w 628596"/>
                <a:gd name="connsiteY13" fmla="*/ 57150 h 168288"/>
                <a:gd name="connsiteX14" fmla="*/ 288925 w 628596"/>
                <a:gd name="connsiteY14" fmla="*/ 73025 h 168288"/>
                <a:gd name="connsiteX15" fmla="*/ 298450 w 628596"/>
                <a:gd name="connsiteY15" fmla="*/ 76200 h 168288"/>
                <a:gd name="connsiteX16" fmla="*/ 317500 w 628596"/>
                <a:gd name="connsiteY16" fmla="*/ 88900 h 168288"/>
                <a:gd name="connsiteX17" fmla="*/ 327025 w 628596"/>
                <a:gd name="connsiteY17" fmla="*/ 98425 h 168288"/>
                <a:gd name="connsiteX18" fmla="*/ 336550 w 628596"/>
                <a:gd name="connsiteY18" fmla="*/ 101600 h 168288"/>
                <a:gd name="connsiteX19" fmla="*/ 365125 w 628596"/>
                <a:gd name="connsiteY19" fmla="*/ 117475 h 168288"/>
                <a:gd name="connsiteX20" fmla="*/ 381000 w 628596"/>
                <a:gd name="connsiteY20" fmla="*/ 120650 h 168288"/>
                <a:gd name="connsiteX21" fmla="*/ 419100 w 628596"/>
                <a:gd name="connsiteY21" fmla="*/ 133350 h 168288"/>
                <a:gd name="connsiteX22" fmla="*/ 431800 w 628596"/>
                <a:gd name="connsiteY22" fmla="*/ 139700 h 168288"/>
                <a:gd name="connsiteX23" fmla="*/ 444500 w 628596"/>
                <a:gd name="connsiteY23" fmla="*/ 142875 h 168288"/>
                <a:gd name="connsiteX24" fmla="*/ 454025 w 628596"/>
                <a:gd name="connsiteY24" fmla="*/ 146050 h 168288"/>
                <a:gd name="connsiteX25" fmla="*/ 473075 w 628596"/>
                <a:gd name="connsiteY25" fmla="*/ 136525 h 168288"/>
                <a:gd name="connsiteX26" fmla="*/ 482600 w 628596"/>
                <a:gd name="connsiteY26" fmla="*/ 142875 h 168288"/>
                <a:gd name="connsiteX27" fmla="*/ 492125 w 628596"/>
                <a:gd name="connsiteY27" fmla="*/ 146050 h 168288"/>
                <a:gd name="connsiteX28" fmla="*/ 504825 w 628596"/>
                <a:gd name="connsiteY28" fmla="*/ 165100 h 168288"/>
                <a:gd name="connsiteX29" fmla="*/ 556984 w 628596"/>
                <a:gd name="connsiteY29" fmla="*/ 143915 h 168288"/>
                <a:gd name="connsiteX30" fmla="*/ 581724 w 628596"/>
                <a:gd name="connsiteY30" fmla="*/ 121120 h 168288"/>
                <a:gd name="connsiteX31" fmla="*/ 563437 w 628596"/>
                <a:gd name="connsiteY31" fmla="*/ 165242 h 168288"/>
                <a:gd name="connsiteX32" fmla="*/ 521803 w 628596"/>
                <a:gd name="connsiteY32" fmla="*/ 152454 h 168288"/>
                <a:gd name="connsiteX33" fmla="*/ 561975 w 628596"/>
                <a:gd name="connsiteY33" fmla="*/ 168275 h 168288"/>
                <a:gd name="connsiteX34" fmla="*/ 571500 w 628596"/>
                <a:gd name="connsiteY34" fmla="*/ 149225 h 168288"/>
                <a:gd name="connsiteX35" fmla="*/ 590550 w 628596"/>
                <a:gd name="connsiteY35" fmla="*/ 130175 h 168288"/>
                <a:gd name="connsiteX36" fmla="*/ 615950 w 628596"/>
                <a:gd name="connsiteY36" fmla="*/ 133350 h 168288"/>
                <a:gd name="connsiteX37" fmla="*/ 625475 w 628596"/>
                <a:gd name="connsiteY37" fmla="*/ 142875 h 168288"/>
                <a:gd name="connsiteX38" fmla="*/ 580387 w 628596"/>
                <a:gd name="connsiteY38" fmla="*/ 164650 h 16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8596" h="168288">
                  <a:moveTo>
                    <a:pt x="0" y="28575"/>
                  </a:moveTo>
                  <a:cubicBezTo>
                    <a:pt x="5292" y="27517"/>
                    <a:pt x="10822" y="27295"/>
                    <a:pt x="15875" y="25400"/>
                  </a:cubicBezTo>
                  <a:cubicBezTo>
                    <a:pt x="19448" y="24060"/>
                    <a:pt x="21987" y="20757"/>
                    <a:pt x="25400" y="19050"/>
                  </a:cubicBezTo>
                  <a:cubicBezTo>
                    <a:pt x="28393" y="17553"/>
                    <a:pt x="31932" y="17372"/>
                    <a:pt x="34925" y="15875"/>
                  </a:cubicBezTo>
                  <a:cubicBezTo>
                    <a:pt x="38338" y="14168"/>
                    <a:pt x="40963" y="11075"/>
                    <a:pt x="44450" y="9525"/>
                  </a:cubicBezTo>
                  <a:cubicBezTo>
                    <a:pt x="50567" y="6807"/>
                    <a:pt x="57150" y="5292"/>
                    <a:pt x="63500" y="3175"/>
                  </a:cubicBezTo>
                  <a:lnTo>
                    <a:pt x="73025" y="0"/>
                  </a:lnTo>
                  <a:cubicBezTo>
                    <a:pt x="85725" y="1058"/>
                    <a:pt x="98554" y="1080"/>
                    <a:pt x="111125" y="3175"/>
                  </a:cubicBezTo>
                  <a:cubicBezTo>
                    <a:pt x="117727" y="4275"/>
                    <a:pt x="123630" y="8123"/>
                    <a:pt x="130175" y="9525"/>
                  </a:cubicBezTo>
                  <a:cubicBezTo>
                    <a:pt x="138518" y="11313"/>
                    <a:pt x="147108" y="11642"/>
                    <a:pt x="155575" y="12700"/>
                  </a:cubicBezTo>
                  <a:cubicBezTo>
                    <a:pt x="190387" y="22646"/>
                    <a:pt x="170325" y="17181"/>
                    <a:pt x="215900" y="28575"/>
                  </a:cubicBezTo>
                  <a:lnTo>
                    <a:pt x="228600" y="31750"/>
                  </a:lnTo>
                  <a:cubicBezTo>
                    <a:pt x="230717" y="34925"/>
                    <a:pt x="231824" y="39087"/>
                    <a:pt x="234950" y="41275"/>
                  </a:cubicBezTo>
                  <a:cubicBezTo>
                    <a:pt x="247856" y="50309"/>
                    <a:pt x="256845" y="52807"/>
                    <a:pt x="269875" y="57150"/>
                  </a:cubicBezTo>
                  <a:cubicBezTo>
                    <a:pt x="276897" y="64172"/>
                    <a:pt x="280084" y="68605"/>
                    <a:pt x="288925" y="73025"/>
                  </a:cubicBezTo>
                  <a:cubicBezTo>
                    <a:pt x="291918" y="74522"/>
                    <a:pt x="295275" y="75142"/>
                    <a:pt x="298450" y="76200"/>
                  </a:cubicBezTo>
                  <a:cubicBezTo>
                    <a:pt x="328836" y="106586"/>
                    <a:pt x="289931" y="70520"/>
                    <a:pt x="317500" y="88900"/>
                  </a:cubicBezTo>
                  <a:cubicBezTo>
                    <a:pt x="321236" y="91391"/>
                    <a:pt x="323289" y="95934"/>
                    <a:pt x="327025" y="98425"/>
                  </a:cubicBezTo>
                  <a:cubicBezTo>
                    <a:pt x="329810" y="100281"/>
                    <a:pt x="333624" y="99975"/>
                    <a:pt x="336550" y="101600"/>
                  </a:cubicBezTo>
                  <a:cubicBezTo>
                    <a:pt x="355898" y="112349"/>
                    <a:pt x="349450" y="113556"/>
                    <a:pt x="365125" y="117475"/>
                  </a:cubicBezTo>
                  <a:cubicBezTo>
                    <a:pt x="370360" y="118784"/>
                    <a:pt x="375708" y="119592"/>
                    <a:pt x="381000" y="120650"/>
                  </a:cubicBezTo>
                  <a:cubicBezTo>
                    <a:pt x="409639" y="134969"/>
                    <a:pt x="374112" y="118354"/>
                    <a:pt x="419100" y="133350"/>
                  </a:cubicBezTo>
                  <a:cubicBezTo>
                    <a:pt x="423590" y="134847"/>
                    <a:pt x="427368" y="138038"/>
                    <a:pt x="431800" y="139700"/>
                  </a:cubicBezTo>
                  <a:cubicBezTo>
                    <a:pt x="435886" y="141232"/>
                    <a:pt x="440304" y="141676"/>
                    <a:pt x="444500" y="142875"/>
                  </a:cubicBezTo>
                  <a:cubicBezTo>
                    <a:pt x="447718" y="143794"/>
                    <a:pt x="450850" y="144992"/>
                    <a:pt x="454025" y="146050"/>
                  </a:cubicBezTo>
                  <a:cubicBezTo>
                    <a:pt x="457342" y="143839"/>
                    <a:pt x="467817" y="135649"/>
                    <a:pt x="473075" y="136525"/>
                  </a:cubicBezTo>
                  <a:cubicBezTo>
                    <a:pt x="476839" y="137152"/>
                    <a:pt x="479187" y="141168"/>
                    <a:pt x="482600" y="142875"/>
                  </a:cubicBezTo>
                  <a:cubicBezTo>
                    <a:pt x="485593" y="144372"/>
                    <a:pt x="488950" y="144992"/>
                    <a:pt x="492125" y="146050"/>
                  </a:cubicBezTo>
                  <a:cubicBezTo>
                    <a:pt x="496358" y="152400"/>
                    <a:pt x="494015" y="165456"/>
                    <a:pt x="504825" y="165100"/>
                  </a:cubicBezTo>
                  <a:cubicBezTo>
                    <a:pt x="515635" y="164744"/>
                    <a:pt x="544168" y="151245"/>
                    <a:pt x="556984" y="143915"/>
                  </a:cubicBezTo>
                  <a:cubicBezTo>
                    <a:pt x="569801" y="136585"/>
                    <a:pt x="580649" y="117566"/>
                    <a:pt x="581724" y="121120"/>
                  </a:cubicBezTo>
                  <a:cubicBezTo>
                    <a:pt x="582799" y="124674"/>
                    <a:pt x="573424" y="160020"/>
                    <a:pt x="563437" y="165242"/>
                  </a:cubicBezTo>
                  <a:cubicBezTo>
                    <a:pt x="553450" y="170464"/>
                    <a:pt x="522047" y="151948"/>
                    <a:pt x="521803" y="152454"/>
                  </a:cubicBezTo>
                  <a:cubicBezTo>
                    <a:pt x="521559" y="152960"/>
                    <a:pt x="553692" y="168813"/>
                    <a:pt x="561975" y="168275"/>
                  </a:cubicBezTo>
                  <a:cubicBezTo>
                    <a:pt x="570258" y="167737"/>
                    <a:pt x="564935" y="156611"/>
                    <a:pt x="571500" y="149225"/>
                  </a:cubicBezTo>
                  <a:cubicBezTo>
                    <a:pt x="577466" y="142513"/>
                    <a:pt x="590550" y="130175"/>
                    <a:pt x="590550" y="130175"/>
                  </a:cubicBezTo>
                  <a:cubicBezTo>
                    <a:pt x="599017" y="131233"/>
                    <a:pt x="607931" y="130434"/>
                    <a:pt x="615950" y="133350"/>
                  </a:cubicBezTo>
                  <a:cubicBezTo>
                    <a:pt x="620170" y="134884"/>
                    <a:pt x="622600" y="139426"/>
                    <a:pt x="625475" y="142875"/>
                  </a:cubicBezTo>
                  <a:cubicBezTo>
                    <a:pt x="645501" y="166906"/>
                    <a:pt x="561913" y="146176"/>
                    <a:pt x="580387" y="164650"/>
                  </a:cubicBezTo>
                </a:path>
              </a:pathLst>
            </a:cu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F712BC3-136C-4A6D-8284-E8B60E9005BC}"/>
                </a:ext>
              </a:extLst>
            </p:cNvPr>
            <p:cNvSpPr txBox="1"/>
            <p:nvPr/>
          </p:nvSpPr>
          <p:spPr bwMode="gray">
            <a:xfrm>
              <a:off x="8721082" y="5331728"/>
              <a:ext cx="2945218" cy="949620"/>
            </a:xfrm>
            <a:prstGeom prst="rect">
              <a:avLst/>
            </a:prstGeom>
            <a:noFill/>
          </p:spPr>
          <p:txBody>
            <a:bodyPr wrap="square" lIns="0" tIns="0" rIns="0" bIns="0" rtlCol="0">
              <a:noAutofit/>
            </a:bodyPr>
            <a:lstStyle/>
            <a:p>
              <a:r>
                <a:rPr lang="en-US" dirty="0">
                  <a:solidFill>
                    <a:schemeClr val="bg1"/>
                  </a:solidFill>
                </a:rPr>
                <a:t>Additional buffer to sensitive lands as necessary</a:t>
              </a:r>
            </a:p>
            <a:p>
              <a:endParaRPr lang="en-US" dirty="0">
                <a:solidFill>
                  <a:schemeClr val="bg1"/>
                </a:solidFill>
              </a:endParaRPr>
            </a:p>
          </p:txBody>
        </p:sp>
        <p:sp>
          <p:nvSpPr>
            <p:cNvPr id="25" name="Freeform: Shape 24">
              <a:extLst>
                <a:ext uri="{FF2B5EF4-FFF2-40B4-BE49-F238E27FC236}">
                  <a16:creationId xmlns:a16="http://schemas.microsoft.com/office/drawing/2014/main" id="{2B03A712-B726-42A3-97B3-A0F8169438D2}"/>
                </a:ext>
              </a:extLst>
            </p:cNvPr>
            <p:cNvSpPr/>
            <p:nvPr/>
          </p:nvSpPr>
          <p:spPr bwMode="gray">
            <a:xfrm rot="8649262">
              <a:off x="8109278" y="3094109"/>
              <a:ext cx="461954" cy="292579"/>
            </a:xfrm>
            <a:custGeom>
              <a:avLst/>
              <a:gdLst>
                <a:gd name="connsiteX0" fmla="*/ 0 w 638175"/>
                <a:gd name="connsiteY0" fmla="*/ 28575 h 203200"/>
                <a:gd name="connsiteX1" fmla="*/ 15875 w 638175"/>
                <a:gd name="connsiteY1" fmla="*/ 25400 h 203200"/>
                <a:gd name="connsiteX2" fmla="*/ 25400 w 638175"/>
                <a:gd name="connsiteY2" fmla="*/ 19050 h 203200"/>
                <a:gd name="connsiteX3" fmla="*/ 34925 w 638175"/>
                <a:gd name="connsiteY3" fmla="*/ 15875 h 203200"/>
                <a:gd name="connsiteX4" fmla="*/ 44450 w 638175"/>
                <a:gd name="connsiteY4" fmla="*/ 9525 h 203200"/>
                <a:gd name="connsiteX5" fmla="*/ 63500 w 638175"/>
                <a:gd name="connsiteY5" fmla="*/ 3175 h 203200"/>
                <a:gd name="connsiteX6" fmla="*/ 73025 w 638175"/>
                <a:gd name="connsiteY6" fmla="*/ 0 h 203200"/>
                <a:gd name="connsiteX7" fmla="*/ 111125 w 638175"/>
                <a:gd name="connsiteY7" fmla="*/ 3175 h 203200"/>
                <a:gd name="connsiteX8" fmla="*/ 130175 w 638175"/>
                <a:gd name="connsiteY8" fmla="*/ 9525 h 203200"/>
                <a:gd name="connsiteX9" fmla="*/ 155575 w 638175"/>
                <a:gd name="connsiteY9" fmla="*/ 12700 h 203200"/>
                <a:gd name="connsiteX10" fmla="*/ 215900 w 638175"/>
                <a:gd name="connsiteY10" fmla="*/ 28575 h 203200"/>
                <a:gd name="connsiteX11" fmla="*/ 228600 w 638175"/>
                <a:gd name="connsiteY11" fmla="*/ 31750 h 203200"/>
                <a:gd name="connsiteX12" fmla="*/ 234950 w 638175"/>
                <a:gd name="connsiteY12" fmla="*/ 41275 h 203200"/>
                <a:gd name="connsiteX13" fmla="*/ 269875 w 638175"/>
                <a:gd name="connsiteY13" fmla="*/ 57150 h 203200"/>
                <a:gd name="connsiteX14" fmla="*/ 288925 w 638175"/>
                <a:gd name="connsiteY14" fmla="*/ 73025 h 203200"/>
                <a:gd name="connsiteX15" fmla="*/ 298450 w 638175"/>
                <a:gd name="connsiteY15" fmla="*/ 76200 h 203200"/>
                <a:gd name="connsiteX16" fmla="*/ 317500 w 638175"/>
                <a:gd name="connsiteY16" fmla="*/ 88900 h 203200"/>
                <a:gd name="connsiteX17" fmla="*/ 327025 w 638175"/>
                <a:gd name="connsiteY17" fmla="*/ 98425 h 203200"/>
                <a:gd name="connsiteX18" fmla="*/ 336550 w 638175"/>
                <a:gd name="connsiteY18" fmla="*/ 101600 h 203200"/>
                <a:gd name="connsiteX19" fmla="*/ 365125 w 638175"/>
                <a:gd name="connsiteY19" fmla="*/ 117475 h 203200"/>
                <a:gd name="connsiteX20" fmla="*/ 381000 w 638175"/>
                <a:gd name="connsiteY20" fmla="*/ 120650 h 203200"/>
                <a:gd name="connsiteX21" fmla="*/ 419100 w 638175"/>
                <a:gd name="connsiteY21" fmla="*/ 133350 h 203200"/>
                <a:gd name="connsiteX22" fmla="*/ 431800 w 638175"/>
                <a:gd name="connsiteY22" fmla="*/ 139700 h 203200"/>
                <a:gd name="connsiteX23" fmla="*/ 444500 w 638175"/>
                <a:gd name="connsiteY23" fmla="*/ 142875 h 203200"/>
                <a:gd name="connsiteX24" fmla="*/ 454025 w 638175"/>
                <a:gd name="connsiteY24" fmla="*/ 146050 h 203200"/>
                <a:gd name="connsiteX25" fmla="*/ 473075 w 638175"/>
                <a:gd name="connsiteY25" fmla="*/ 136525 h 203200"/>
                <a:gd name="connsiteX26" fmla="*/ 482600 w 638175"/>
                <a:gd name="connsiteY26" fmla="*/ 142875 h 203200"/>
                <a:gd name="connsiteX27" fmla="*/ 492125 w 638175"/>
                <a:gd name="connsiteY27" fmla="*/ 146050 h 203200"/>
                <a:gd name="connsiteX28" fmla="*/ 504825 w 638175"/>
                <a:gd name="connsiteY28" fmla="*/ 165100 h 203200"/>
                <a:gd name="connsiteX29" fmla="*/ 514350 w 638175"/>
                <a:gd name="connsiteY29" fmla="*/ 184150 h 203200"/>
                <a:gd name="connsiteX30" fmla="*/ 533400 w 638175"/>
                <a:gd name="connsiteY30" fmla="*/ 203200 h 203200"/>
                <a:gd name="connsiteX31" fmla="*/ 539750 w 638175"/>
                <a:gd name="connsiteY31" fmla="*/ 193675 h 203200"/>
                <a:gd name="connsiteX32" fmla="*/ 549275 w 638175"/>
                <a:gd name="connsiteY32" fmla="*/ 187325 h 203200"/>
                <a:gd name="connsiteX33" fmla="*/ 561975 w 638175"/>
                <a:gd name="connsiteY33" fmla="*/ 168275 h 203200"/>
                <a:gd name="connsiteX34" fmla="*/ 571500 w 638175"/>
                <a:gd name="connsiteY34" fmla="*/ 149225 h 203200"/>
                <a:gd name="connsiteX35" fmla="*/ 590550 w 638175"/>
                <a:gd name="connsiteY35" fmla="*/ 130175 h 203200"/>
                <a:gd name="connsiteX36" fmla="*/ 615950 w 638175"/>
                <a:gd name="connsiteY36" fmla="*/ 133350 h 203200"/>
                <a:gd name="connsiteX37" fmla="*/ 625475 w 638175"/>
                <a:gd name="connsiteY37" fmla="*/ 142875 h 203200"/>
                <a:gd name="connsiteX38" fmla="*/ 638175 w 638175"/>
                <a:gd name="connsiteY38" fmla="*/ 158750 h 203200"/>
                <a:gd name="connsiteX0" fmla="*/ 0 w 628899"/>
                <a:gd name="connsiteY0" fmla="*/ 28575 h 203200"/>
                <a:gd name="connsiteX1" fmla="*/ 15875 w 628899"/>
                <a:gd name="connsiteY1" fmla="*/ 25400 h 203200"/>
                <a:gd name="connsiteX2" fmla="*/ 25400 w 628899"/>
                <a:gd name="connsiteY2" fmla="*/ 19050 h 203200"/>
                <a:gd name="connsiteX3" fmla="*/ 34925 w 628899"/>
                <a:gd name="connsiteY3" fmla="*/ 15875 h 203200"/>
                <a:gd name="connsiteX4" fmla="*/ 44450 w 628899"/>
                <a:gd name="connsiteY4" fmla="*/ 9525 h 203200"/>
                <a:gd name="connsiteX5" fmla="*/ 63500 w 628899"/>
                <a:gd name="connsiteY5" fmla="*/ 3175 h 203200"/>
                <a:gd name="connsiteX6" fmla="*/ 73025 w 628899"/>
                <a:gd name="connsiteY6" fmla="*/ 0 h 203200"/>
                <a:gd name="connsiteX7" fmla="*/ 111125 w 628899"/>
                <a:gd name="connsiteY7" fmla="*/ 3175 h 203200"/>
                <a:gd name="connsiteX8" fmla="*/ 130175 w 628899"/>
                <a:gd name="connsiteY8" fmla="*/ 9525 h 203200"/>
                <a:gd name="connsiteX9" fmla="*/ 155575 w 628899"/>
                <a:gd name="connsiteY9" fmla="*/ 12700 h 203200"/>
                <a:gd name="connsiteX10" fmla="*/ 215900 w 628899"/>
                <a:gd name="connsiteY10" fmla="*/ 28575 h 203200"/>
                <a:gd name="connsiteX11" fmla="*/ 228600 w 628899"/>
                <a:gd name="connsiteY11" fmla="*/ 31750 h 203200"/>
                <a:gd name="connsiteX12" fmla="*/ 234950 w 628899"/>
                <a:gd name="connsiteY12" fmla="*/ 41275 h 203200"/>
                <a:gd name="connsiteX13" fmla="*/ 269875 w 628899"/>
                <a:gd name="connsiteY13" fmla="*/ 57150 h 203200"/>
                <a:gd name="connsiteX14" fmla="*/ 288925 w 628899"/>
                <a:gd name="connsiteY14" fmla="*/ 73025 h 203200"/>
                <a:gd name="connsiteX15" fmla="*/ 298450 w 628899"/>
                <a:gd name="connsiteY15" fmla="*/ 76200 h 203200"/>
                <a:gd name="connsiteX16" fmla="*/ 317500 w 628899"/>
                <a:gd name="connsiteY16" fmla="*/ 88900 h 203200"/>
                <a:gd name="connsiteX17" fmla="*/ 327025 w 628899"/>
                <a:gd name="connsiteY17" fmla="*/ 98425 h 203200"/>
                <a:gd name="connsiteX18" fmla="*/ 336550 w 628899"/>
                <a:gd name="connsiteY18" fmla="*/ 101600 h 203200"/>
                <a:gd name="connsiteX19" fmla="*/ 365125 w 628899"/>
                <a:gd name="connsiteY19" fmla="*/ 117475 h 203200"/>
                <a:gd name="connsiteX20" fmla="*/ 381000 w 628899"/>
                <a:gd name="connsiteY20" fmla="*/ 120650 h 203200"/>
                <a:gd name="connsiteX21" fmla="*/ 419100 w 628899"/>
                <a:gd name="connsiteY21" fmla="*/ 133350 h 203200"/>
                <a:gd name="connsiteX22" fmla="*/ 431800 w 628899"/>
                <a:gd name="connsiteY22" fmla="*/ 139700 h 203200"/>
                <a:gd name="connsiteX23" fmla="*/ 444500 w 628899"/>
                <a:gd name="connsiteY23" fmla="*/ 142875 h 203200"/>
                <a:gd name="connsiteX24" fmla="*/ 454025 w 628899"/>
                <a:gd name="connsiteY24" fmla="*/ 146050 h 203200"/>
                <a:gd name="connsiteX25" fmla="*/ 473075 w 628899"/>
                <a:gd name="connsiteY25" fmla="*/ 136525 h 203200"/>
                <a:gd name="connsiteX26" fmla="*/ 482600 w 628899"/>
                <a:gd name="connsiteY26" fmla="*/ 142875 h 203200"/>
                <a:gd name="connsiteX27" fmla="*/ 492125 w 628899"/>
                <a:gd name="connsiteY27" fmla="*/ 146050 h 203200"/>
                <a:gd name="connsiteX28" fmla="*/ 504825 w 628899"/>
                <a:gd name="connsiteY28" fmla="*/ 165100 h 203200"/>
                <a:gd name="connsiteX29" fmla="*/ 514350 w 628899"/>
                <a:gd name="connsiteY29" fmla="*/ 184150 h 203200"/>
                <a:gd name="connsiteX30" fmla="*/ 533400 w 628899"/>
                <a:gd name="connsiteY30" fmla="*/ 203200 h 203200"/>
                <a:gd name="connsiteX31" fmla="*/ 539750 w 628899"/>
                <a:gd name="connsiteY31" fmla="*/ 193675 h 203200"/>
                <a:gd name="connsiteX32" fmla="*/ 549275 w 628899"/>
                <a:gd name="connsiteY32" fmla="*/ 187325 h 203200"/>
                <a:gd name="connsiteX33" fmla="*/ 561975 w 628899"/>
                <a:gd name="connsiteY33" fmla="*/ 168275 h 203200"/>
                <a:gd name="connsiteX34" fmla="*/ 571500 w 628899"/>
                <a:gd name="connsiteY34" fmla="*/ 149225 h 203200"/>
                <a:gd name="connsiteX35" fmla="*/ 590550 w 628899"/>
                <a:gd name="connsiteY35" fmla="*/ 130175 h 203200"/>
                <a:gd name="connsiteX36" fmla="*/ 615950 w 628899"/>
                <a:gd name="connsiteY36" fmla="*/ 133350 h 203200"/>
                <a:gd name="connsiteX37" fmla="*/ 625475 w 628899"/>
                <a:gd name="connsiteY37" fmla="*/ 142875 h 203200"/>
                <a:gd name="connsiteX38" fmla="*/ 588834 w 628899"/>
                <a:gd name="connsiteY38" fmla="*/ 197427 h 203200"/>
                <a:gd name="connsiteX0" fmla="*/ 0 w 619192"/>
                <a:gd name="connsiteY0" fmla="*/ 28575 h 211192"/>
                <a:gd name="connsiteX1" fmla="*/ 15875 w 619192"/>
                <a:gd name="connsiteY1" fmla="*/ 25400 h 211192"/>
                <a:gd name="connsiteX2" fmla="*/ 25400 w 619192"/>
                <a:gd name="connsiteY2" fmla="*/ 19050 h 211192"/>
                <a:gd name="connsiteX3" fmla="*/ 34925 w 619192"/>
                <a:gd name="connsiteY3" fmla="*/ 15875 h 211192"/>
                <a:gd name="connsiteX4" fmla="*/ 44450 w 619192"/>
                <a:gd name="connsiteY4" fmla="*/ 9525 h 211192"/>
                <a:gd name="connsiteX5" fmla="*/ 63500 w 619192"/>
                <a:gd name="connsiteY5" fmla="*/ 3175 h 211192"/>
                <a:gd name="connsiteX6" fmla="*/ 73025 w 619192"/>
                <a:gd name="connsiteY6" fmla="*/ 0 h 211192"/>
                <a:gd name="connsiteX7" fmla="*/ 111125 w 619192"/>
                <a:gd name="connsiteY7" fmla="*/ 3175 h 211192"/>
                <a:gd name="connsiteX8" fmla="*/ 130175 w 619192"/>
                <a:gd name="connsiteY8" fmla="*/ 9525 h 211192"/>
                <a:gd name="connsiteX9" fmla="*/ 155575 w 619192"/>
                <a:gd name="connsiteY9" fmla="*/ 12700 h 211192"/>
                <a:gd name="connsiteX10" fmla="*/ 215900 w 619192"/>
                <a:gd name="connsiteY10" fmla="*/ 28575 h 211192"/>
                <a:gd name="connsiteX11" fmla="*/ 228600 w 619192"/>
                <a:gd name="connsiteY11" fmla="*/ 31750 h 211192"/>
                <a:gd name="connsiteX12" fmla="*/ 234950 w 619192"/>
                <a:gd name="connsiteY12" fmla="*/ 41275 h 211192"/>
                <a:gd name="connsiteX13" fmla="*/ 269875 w 619192"/>
                <a:gd name="connsiteY13" fmla="*/ 57150 h 211192"/>
                <a:gd name="connsiteX14" fmla="*/ 288925 w 619192"/>
                <a:gd name="connsiteY14" fmla="*/ 73025 h 211192"/>
                <a:gd name="connsiteX15" fmla="*/ 298450 w 619192"/>
                <a:gd name="connsiteY15" fmla="*/ 76200 h 211192"/>
                <a:gd name="connsiteX16" fmla="*/ 317500 w 619192"/>
                <a:gd name="connsiteY16" fmla="*/ 88900 h 211192"/>
                <a:gd name="connsiteX17" fmla="*/ 327025 w 619192"/>
                <a:gd name="connsiteY17" fmla="*/ 98425 h 211192"/>
                <a:gd name="connsiteX18" fmla="*/ 336550 w 619192"/>
                <a:gd name="connsiteY18" fmla="*/ 101600 h 211192"/>
                <a:gd name="connsiteX19" fmla="*/ 365125 w 619192"/>
                <a:gd name="connsiteY19" fmla="*/ 117475 h 211192"/>
                <a:gd name="connsiteX20" fmla="*/ 381000 w 619192"/>
                <a:gd name="connsiteY20" fmla="*/ 120650 h 211192"/>
                <a:gd name="connsiteX21" fmla="*/ 419100 w 619192"/>
                <a:gd name="connsiteY21" fmla="*/ 133350 h 211192"/>
                <a:gd name="connsiteX22" fmla="*/ 431800 w 619192"/>
                <a:gd name="connsiteY22" fmla="*/ 139700 h 211192"/>
                <a:gd name="connsiteX23" fmla="*/ 444500 w 619192"/>
                <a:gd name="connsiteY23" fmla="*/ 142875 h 211192"/>
                <a:gd name="connsiteX24" fmla="*/ 454025 w 619192"/>
                <a:gd name="connsiteY24" fmla="*/ 146050 h 211192"/>
                <a:gd name="connsiteX25" fmla="*/ 473075 w 619192"/>
                <a:gd name="connsiteY25" fmla="*/ 136525 h 211192"/>
                <a:gd name="connsiteX26" fmla="*/ 482600 w 619192"/>
                <a:gd name="connsiteY26" fmla="*/ 142875 h 211192"/>
                <a:gd name="connsiteX27" fmla="*/ 492125 w 619192"/>
                <a:gd name="connsiteY27" fmla="*/ 146050 h 211192"/>
                <a:gd name="connsiteX28" fmla="*/ 504825 w 619192"/>
                <a:gd name="connsiteY28" fmla="*/ 165100 h 211192"/>
                <a:gd name="connsiteX29" fmla="*/ 514350 w 619192"/>
                <a:gd name="connsiteY29" fmla="*/ 184150 h 211192"/>
                <a:gd name="connsiteX30" fmla="*/ 533400 w 619192"/>
                <a:gd name="connsiteY30" fmla="*/ 203200 h 211192"/>
                <a:gd name="connsiteX31" fmla="*/ 539750 w 619192"/>
                <a:gd name="connsiteY31" fmla="*/ 193675 h 211192"/>
                <a:gd name="connsiteX32" fmla="*/ 549275 w 619192"/>
                <a:gd name="connsiteY32" fmla="*/ 187325 h 211192"/>
                <a:gd name="connsiteX33" fmla="*/ 561975 w 619192"/>
                <a:gd name="connsiteY33" fmla="*/ 168275 h 211192"/>
                <a:gd name="connsiteX34" fmla="*/ 571500 w 619192"/>
                <a:gd name="connsiteY34" fmla="*/ 149225 h 211192"/>
                <a:gd name="connsiteX35" fmla="*/ 590550 w 619192"/>
                <a:gd name="connsiteY35" fmla="*/ 130175 h 211192"/>
                <a:gd name="connsiteX36" fmla="*/ 615950 w 619192"/>
                <a:gd name="connsiteY36" fmla="*/ 133350 h 211192"/>
                <a:gd name="connsiteX37" fmla="*/ 512249 w 619192"/>
                <a:gd name="connsiteY37" fmla="*/ 204469 h 211192"/>
                <a:gd name="connsiteX38" fmla="*/ 588834 w 619192"/>
                <a:gd name="connsiteY38" fmla="*/ 197427 h 211192"/>
                <a:gd name="connsiteX0" fmla="*/ 0 w 592582"/>
                <a:gd name="connsiteY0" fmla="*/ 28575 h 211192"/>
                <a:gd name="connsiteX1" fmla="*/ 15875 w 592582"/>
                <a:gd name="connsiteY1" fmla="*/ 25400 h 211192"/>
                <a:gd name="connsiteX2" fmla="*/ 25400 w 592582"/>
                <a:gd name="connsiteY2" fmla="*/ 19050 h 211192"/>
                <a:gd name="connsiteX3" fmla="*/ 34925 w 592582"/>
                <a:gd name="connsiteY3" fmla="*/ 15875 h 211192"/>
                <a:gd name="connsiteX4" fmla="*/ 44450 w 592582"/>
                <a:gd name="connsiteY4" fmla="*/ 9525 h 211192"/>
                <a:gd name="connsiteX5" fmla="*/ 63500 w 592582"/>
                <a:gd name="connsiteY5" fmla="*/ 3175 h 211192"/>
                <a:gd name="connsiteX6" fmla="*/ 73025 w 592582"/>
                <a:gd name="connsiteY6" fmla="*/ 0 h 211192"/>
                <a:gd name="connsiteX7" fmla="*/ 111125 w 592582"/>
                <a:gd name="connsiteY7" fmla="*/ 3175 h 211192"/>
                <a:gd name="connsiteX8" fmla="*/ 130175 w 592582"/>
                <a:gd name="connsiteY8" fmla="*/ 9525 h 211192"/>
                <a:gd name="connsiteX9" fmla="*/ 155575 w 592582"/>
                <a:gd name="connsiteY9" fmla="*/ 12700 h 211192"/>
                <a:gd name="connsiteX10" fmla="*/ 215900 w 592582"/>
                <a:gd name="connsiteY10" fmla="*/ 28575 h 211192"/>
                <a:gd name="connsiteX11" fmla="*/ 228600 w 592582"/>
                <a:gd name="connsiteY11" fmla="*/ 31750 h 211192"/>
                <a:gd name="connsiteX12" fmla="*/ 234950 w 592582"/>
                <a:gd name="connsiteY12" fmla="*/ 41275 h 211192"/>
                <a:gd name="connsiteX13" fmla="*/ 269875 w 592582"/>
                <a:gd name="connsiteY13" fmla="*/ 57150 h 211192"/>
                <a:gd name="connsiteX14" fmla="*/ 288925 w 592582"/>
                <a:gd name="connsiteY14" fmla="*/ 73025 h 211192"/>
                <a:gd name="connsiteX15" fmla="*/ 298450 w 592582"/>
                <a:gd name="connsiteY15" fmla="*/ 76200 h 211192"/>
                <a:gd name="connsiteX16" fmla="*/ 317500 w 592582"/>
                <a:gd name="connsiteY16" fmla="*/ 88900 h 211192"/>
                <a:gd name="connsiteX17" fmla="*/ 327025 w 592582"/>
                <a:gd name="connsiteY17" fmla="*/ 98425 h 211192"/>
                <a:gd name="connsiteX18" fmla="*/ 336550 w 592582"/>
                <a:gd name="connsiteY18" fmla="*/ 101600 h 211192"/>
                <a:gd name="connsiteX19" fmla="*/ 365125 w 592582"/>
                <a:gd name="connsiteY19" fmla="*/ 117475 h 211192"/>
                <a:gd name="connsiteX20" fmla="*/ 381000 w 592582"/>
                <a:gd name="connsiteY20" fmla="*/ 120650 h 211192"/>
                <a:gd name="connsiteX21" fmla="*/ 419100 w 592582"/>
                <a:gd name="connsiteY21" fmla="*/ 133350 h 211192"/>
                <a:gd name="connsiteX22" fmla="*/ 431800 w 592582"/>
                <a:gd name="connsiteY22" fmla="*/ 139700 h 211192"/>
                <a:gd name="connsiteX23" fmla="*/ 444500 w 592582"/>
                <a:gd name="connsiteY23" fmla="*/ 142875 h 211192"/>
                <a:gd name="connsiteX24" fmla="*/ 454025 w 592582"/>
                <a:gd name="connsiteY24" fmla="*/ 146050 h 211192"/>
                <a:gd name="connsiteX25" fmla="*/ 473075 w 592582"/>
                <a:gd name="connsiteY25" fmla="*/ 136525 h 211192"/>
                <a:gd name="connsiteX26" fmla="*/ 482600 w 592582"/>
                <a:gd name="connsiteY26" fmla="*/ 142875 h 211192"/>
                <a:gd name="connsiteX27" fmla="*/ 492125 w 592582"/>
                <a:gd name="connsiteY27" fmla="*/ 146050 h 211192"/>
                <a:gd name="connsiteX28" fmla="*/ 504825 w 592582"/>
                <a:gd name="connsiteY28" fmla="*/ 165100 h 211192"/>
                <a:gd name="connsiteX29" fmla="*/ 514350 w 592582"/>
                <a:gd name="connsiteY29" fmla="*/ 184150 h 211192"/>
                <a:gd name="connsiteX30" fmla="*/ 533400 w 592582"/>
                <a:gd name="connsiteY30" fmla="*/ 203200 h 211192"/>
                <a:gd name="connsiteX31" fmla="*/ 539750 w 592582"/>
                <a:gd name="connsiteY31" fmla="*/ 193675 h 211192"/>
                <a:gd name="connsiteX32" fmla="*/ 549275 w 592582"/>
                <a:gd name="connsiteY32" fmla="*/ 187325 h 211192"/>
                <a:gd name="connsiteX33" fmla="*/ 561975 w 592582"/>
                <a:gd name="connsiteY33" fmla="*/ 168275 h 211192"/>
                <a:gd name="connsiteX34" fmla="*/ 571500 w 592582"/>
                <a:gd name="connsiteY34" fmla="*/ 149225 h 211192"/>
                <a:gd name="connsiteX35" fmla="*/ 590550 w 592582"/>
                <a:gd name="connsiteY35" fmla="*/ 130175 h 211192"/>
                <a:gd name="connsiteX36" fmla="*/ 519174 w 592582"/>
                <a:gd name="connsiteY36" fmla="*/ 182050 h 211192"/>
                <a:gd name="connsiteX37" fmla="*/ 512249 w 592582"/>
                <a:gd name="connsiteY37" fmla="*/ 204469 h 211192"/>
                <a:gd name="connsiteX38" fmla="*/ 588834 w 592582"/>
                <a:gd name="connsiteY38" fmla="*/ 197427 h 211192"/>
                <a:gd name="connsiteX0" fmla="*/ 0 w 588834"/>
                <a:gd name="connsiteY0" fmla="*/ 28575 h 211192"/>
                <a:gd name="connsiteX1" fmla="*/ 15875 w 588834"/>
                <a:gd name="connsiteY1" fmla="*/ 25400 h 211192"/>
                <a:gd name="connsiteX2" fmla="*/ 25400 w 588834"/>
                <a:gd name="connsiteY2" fmla="*/ 19050 h 211192"/>
                <a:gd name="connsiteX3" fmla="*/ 34925 w 588834"/>
                <a:gd name="connsiteY3" fmla="*/ 15875 h 211192"/>
                <a:gd name="connsiteX4" fmla="*/ 44450 w 588834"/>
                <a:gd name="connsiteY4" fmla="*/ 9525 h 211192"/>
                <a:gd name="connsiteX5" fmla="*/ 63500 w 588834"/>
                <a:gd name="connsiteY5" fmla="*/ 3175 h 211192"/>
                <a:gd name="connsiteX6" fmla="*/ 73025 w 588834"/>
                <a:gd name="connsiteY6" fmla="*/ 0 h 211192"/>
                <a:gd name="connsiteX7" fmla="*/ 111125 w 588834"/>
                <a:gd name="connsiteY7" fmla="*/ 3175 h 211192"/>
                <a:gd name="connsiteX8" fmla="*/ 130175 w 588834"/>
                <a:gd name="connsiteY8" fmla="*/ 9525 h 211192"/>
                <a:gd name="connsiteX9" fmla="*/ 155575 w 588834"/>
                <a:gd name="connsiteY9" fmla="*/ 12700 h 211192"/>
                <a:gd name="connsiteX10" fmla="*/ 215900 w 588834"/>
                <a:gd name="connsiteY10" fmla="*/ 28575 h 211192"/>
                <a:gd name="connsiteX11" fmla="*/ 228600 w 588834"/>
                <a:gd name="connsiteY11" fmla="*/ 31750 h 211192"/>
                <a:gd name="connsiteX12" fmla="*/ 234950 w 588834"/>
                <a:gd name="connsiteY12" fmla="*/ 41275 h 211192"/>
                <a:gd name="connsiteX13" fmla="*/ 269875 w 588834"/>
                <a:gd name="connsiteY13" fmla="*/ 57150 h 211192"/>
                <a:gd name="connsiteX14" fmla="*/ 288925 w 588834"/>
                <a:gd name="connsiteY14" fmla="*/ 73025 h 211192"/>
                <a:gd name="connsiteX15" fmla="*/ 298450 w 588834"/>
                <a:gd name="connsiteY15" fmla="*/ 76200 h 211192"/>
                <a:gd name="connsiteX16" fmla="*/ 317500 w 588834"/>
                <a:gd name="connsiteY16" fmla="*/ 88900 h 211192"/>
                <a:gd name="connsiteX17" fmla="*/ 327025 w 588834"/>
                <a:gd name="connsiteY17" fmla="*/ 98425 h 211192"/>
                <a:gd name="connsiteX18" fmla="*/ 336550 w 588834"/>
                <a:gd name="connsiteY18" fmla="*/ 101600 h 211192"/>
                <a:gd name="connsiteX19" fmla="*/ 365125 w 588834"/>
                <a:gd name="connsiteY19" fmla="*/ 117475 h 211192"/>
                <a:gd name="connsiteX20" fmla="*/ 381000 w 588834"/>
                <a:gd name="connsiteY20" fmla="*/ 120650 h 211192"/>
                <a:gd name="connsiteX21" fmla="*/ 419100 w 588834"/>
                <a:gd name="connsiteY21" fmla="*/ 133350 h 211192"/>
                <a:gd name="connsiteX22" fmla="*/ 431800 w 588834"/>
                <a:gd name="connsiteY22" fmla="*/ 139700 h 211192"/>
                <a:gd name="connsiteX23" fmla="*/ 444500 w 588834"/>
                <a:gd name="connsiteY23" fmla="*/ 142875 h 211192"/>
                <a:gd name="connsiteX24" fmla="*/ 454025 w 588834"/>
                <a:gd name="connsiteY24" fmla="*/ 146050 h 211192"/>
                <a:gd name="connsiteX25" fmla="*/ 473075 w 588834"/>
                <a:gd name="connsiteY25" fmla="*/ 136525 h 211192"/>
                <a:gd name="connsiteX26" fmla="*/ 482600 w 588834"/>
                <a:gd name="connsiteY26" fmla="*/ 142875 h 211192"/>
                <a:gd name="connsiteX27" fmla="*/ 492125 w 588834"/>
                <a:gd name="connsiteY27" fmla="*/ 146050 h 211192"/>
                <a:gd name="connsiteX28" fmla="*/ 504825 w 588834"/>
                <a:gd name="connsiteY28" fmla="*/ 165100 h 211192"/>
                <a:gd name="connsiteX29" fmla="*/ 514350 w 588834"/>
                <a:gd name="connsiteY29" fmla="*/ 184150 h 211192"/>
                <a:gd name="connsiteX30" fmla="*/ 533400 w 588834"/>
                <a:gd name="connsiteY30" fmla="*/ 203200 h 211192"/>
                <a:gd name="connsiteX31" fmla="*/ 539750 w 588834"/>
                <a:gd name="connsiteY31" fmla="*/ 193675 h 211192"/>
                <a:gd name="connsiteX32" fmla="*/ 549275 w 588834"/>
                <a:gd name="connsiteY32" fmla="*/ 187325 h 211192"/>
                <a:gd name="connsiteX33" fmla="*/ 561975 w 588834"/>
                <a:gd name="connsiteY33" fmla="*/ 168275 h 211192"/>
                <a:gd name="connsiteX34" fmla="*/ 571500 w 588834"/>
                <a:gd name="connsiteY34" fmla="*/ 149225 h 211192"/>
                <a:gd name="connsiteX35" fmla="*/ 552592 w 588834"/>
                <a:gd name="connsiteY35" fmla="*/ 173509 h 211192"/>
                <a:gd name="connsiteX36" fmla="*/ 519174 w 588834"/>
                <a:gd name="connsiteY36" fmla="*/ 182050 h 211192"/>
                <a:gd name="connsiteX37" fmla="*/ 512249 w 588834"/>
                <a:gd name="connsiteY37" fmla="*/ 204469 h 211192"/>
                <a:gd name="connsiteX38" fmla="*/ 588834 w 588834"/>
                <a:gd name="connsiteY38" fmla="*/ 197427 h 21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88834" h="211192">
                  <a:moveTo>
                    <a:pt x="0" y="28575"/>
                  </a:moveTo>
                  <a:cubicBezTo>
                    <a:pt x="5292" y="27517"/>
                    <a:pt x="10822" y="27295"/>
                    <a:pt x="15875" y="25400"/>
                  </a:cubicBezTo>
                  <a:cubicBezTo>
                    <a:pt x="19448" y="24060"/>
                    <a:pt x="21987" y="20757"/>
                    <a:pt x="25400" y="19050"/>
                  </a:cubicBezTo>
                  <a:cubicBezTo>
                    <a:pt x="28393" y="17553"/>
                    <a:pt x="31932" y="17372"/>
                    <a:pt x="34925" y="15875"/>
                  </a:cubicBezTo>
                  <a:cubicBezTo>
                    <a:pt x="38338" y="14168"/>
                    <a:pt x="40963" y="11075"/>
                    <a:pt x="44450" y="9525"/>
                  </a:cubicBezTo>
                  <a:cubicBezTo>
                    <a:pt x="50567" y="6807"/>
                    <a:pt x="57150" y="5292"/>
                    <a:pt x="63500" y="3175"/>
                  </a:cubicBezTo>
                  <a:lnTo>
                    <a:pt x="73025" y="0"/>
                  </a:lnTo>
                  <a:cubicBezTo>
                    <a:pt x="85725" y="1058"/>
                    <a:pt x="98554" y="1080"/>
                    <a:pt x="111125" y="3175"/>
                  </a:cubicBezTo>
                  <a:cubicBezTo>
                    <a:pt x="117727" y="4275"/>
                    <a:pt x="123630" y="8123"/>
                    <a:pt x="130175" y="9525"/>
                  </a:cubicBezTo>
                  <a:cubicBezTo>
                    <a:pt x="138518" y="11313"/>
                    <a:pt x="147108" y="11642"/>
                    <a:pt x="155575" y="12700"/>
                  </a:cubicBezTo>
                  <a:cubicBezTo>
                    <a:pt x="190387" y="22646"/>
                    <a:pt x="170325" y="17181"/>
                    <a:pt x="215900" y="28575"/>
                  </a:cubicBezTo>
                  <a:lnTo>
                    <a:pt x="228600" y="31750"/>
                  </a:lnTo>
                  <a:cubicBezTo>
                    <a:pt x="230717" y="34925"/>
                    <a:pt x="231824" y="39087"/>
                    <a:pt x="234950" y="41275"/>
                  </a:cubicBezTo>
                  <a:cubicBezTo>
                    <a:pt x="247856" y="50309"/>
                    <a:pt x="256845" y="52807"/>
                    <a:pt x="269875" y="57150"/>
                  </a:cubicBezTo>
                  <a:cubicBezTo>
                    <a:pt x="276897" y="64172"/>
                    <a:pt x="280084" y="68605"/>
                    <a:pt x="288925" y="73025"/>
                  </a:cubicBezTo>
                  <a:cubicBezTo>
                    <a:pt x="291918" y="74522"/>
                    <a:pt x="295275" y="75142"/>
                    <a:pt x="298450" y="76200"/>
                  </a:cubicBezTo>
                  <a:cubicBezTo>
                    <a:pt x="328836" y="106586"/>
                    <a:pt x="289931" y="70520"/>
                    <a:pt x="317500" y="88900"/>
                  </a:cubicBezTo>
                  <a:cubicBezTo>
                    <a:pt x="321236" y="91391"/>
                    <a:pt x="323289" y="95934"/>
                    <a:pt x="327025" y="98425"/>
                  </a:cubicBezTo>
                  <a:cubicBezTo>
                    <a:pt x="329810" y="100281"/>
                    <a:pt x="333624" y="99975"/>
                    <a:pt x="336550" y="101600"/>
                  </a:cubicBezTo>
                  <a:cubicBezTo>
                    <a:pt x="355898" y="112349"/>
                    <a:pt x="349450" y="113556"/>
                    <a:pt x="365125" y="117475"/>
                  </a:cubicBezTo>
                  <a:cubicBezTo>
                    <a:pt x="370360" y="118784"/>
                    <a:pt x="375708" y="119592"/>
                    <a:pt x="381000" y="120650"/>
                  </a:cubicBezTo>
                  <a:cubicBezTo>
                    <a:pt x="409639" y="134969"/>
                    <a:pt x="374112" y="118354"/>
                    <a:pt x="419100" y="133350"/>
                  </a:cubicBezTo>
                  <a:cubicBezTo>
                    <a:pt x="423590" y="134847"/>
                    <a:pt x="427368" y="138038"/>
                    <a:pt x="431800" y="139700"/>
                  </a:cubicBezTo>
                  <a:cubicBezTo>
                    <a:pt x="435886" y="141232"/>
                    <a:pt x="440304" y="141676"/>
                    <a:pt x="444500" y="142875"/>
                  </a:cubicBezTo>
                  <a:cubicBezTo>
                    <a:pt x="447718" y="143794"/>
                    <a:pt x="450850" y="144992"/>
                    <a:pt x="454025" y="146050"/>
                  </a:cubicBezTo>
                  <a:cubicBezTo>
                    <a:pt x="457342" y="143839"/>
                    <a:pt x="467817" y="135649"/>
                    <a:pt x="473075" y="136525"/>
                  </a:cubicBezTo>
                  <a:cubicBezTo>
                    <a:pt x="476839" y="137152"/>
                    <a:pt x="479187" y="141168"/>
                    <a:pt x="482600" y="142875"/>
                  </a:cubicBezTo>
                  <a:cubicBezTo>
                    <a:pt x="485593" y="144372"/>
                    <a:pt x="488950" y="144992"/>
                    <a:pt x="492125" y="146050"/>
                  </a:cubicBezTo>
                  <a:cubicBezTo>
                    <a:pt x="496358" y="152400"/>
                    <a:pt x="502412" y="157860"/>
                    <a:pt x="504825" y="165100"/>
                  </a:cubicBezTo>
                  <a:cubicBezTo>
                    <a:pt x="507767" y="173927"/>
                    <a:pt x="507785" y="176764"/>
                    <a:pt x="514350" y="184150"/>
                  </a:cubicBezTo>
                  <a:cubicBezTo>
                    <a:pt x="520316" y="190862"/>
                    <a:pt x="533400" y="203200"/>
                    <a:pt x="533400" y="203200"/>
                  </a:cubicBezTo>
                  <a:cubicBezTo>
                    <a:pt x="535517" y="200025"/>
                    <a:pt x="537052" y="196373"/>
                    <a:pt x="539750" y="193675"/>
                  </a:cubicBezTo>
                  <a:cubicBezTo>
                    <a:pt x="542448" y="190977"/>
                    <a:pt x="546762" y="190197"/>
                    <a:pt x="549275" y="187325"/>
                  </a:cubicBezTo>
                  <a:cubicBezTo>
                    <a:pt x="554301" y="181582"/>
                    <a:pt x="559562" y="175515"/>
                    <a:pt x="561975" y="168275"/>
                  </a:cubicBezTo>
                  <a:cubicBezTo>
                    <a:pt x="564917" y="159448"/>
                    <a:pt x="573064" y="148353"/>
                    <a:pt x="571500" y="149225"/>
                  </a:cubicBezTo>
                  <a:cubicBezTo>
                    <a:pt x="569936" y="150097"/>
                    <a:pt x="561313" y="168038"/>
                    <a:pt x="552592" y="173509"/>
                  </a:cubicBezTo>
                  <a:cubicBezTo>
                    <a:pt x="543871" y="178980"/>
                    <a:pt x="525898" y="176890"/>
                    <a:pt x="519174" y="182050"/>
                  </a:cubicBezTo>
                  <a:cubicBezTo>
                    <a:pt x="512450" y="187210"/>
                    <a:pt x="509374" y="201020"/>
                    <a:pt x="512249" y="204469"/>
                  </a:cubicBezTo>
                  <a:cubicBezTo>
                    <a:pt x="532275" y="228500"/>
                    <a:pt x="570360" y="178953"/>
                    <a:pt x="588834" y="197427"/>
                  </a:cubicBezTo>
                </a:path>
              </a:pathLst>
            </a:custGeom>
            <a:no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61433AA-4581-41BE-B311-17649B7CB452}"/>
                </a:ext>
              </a:extLst>
            </p:cNvPr>
            <p:cNvSpPr/>
            <p:nvPr/>
          </p:nvSpPr>
          <p:spPr bwMode="gray">
            <a:xfrm rot="16200000">
              <a:off x="8027671" y="2996559"/>
              <a:ext cx="247257" cy="503198"/>
            </a:xfrm>
            <a:prstGeom prst="ellipse">
              <a:avLst/>
            </a:prstGeom>
            <a:pattFill prst="wdUpDiag">
              <a:fgClr>
                <a:srgbClr val="00B050"/>
              </a:fgClr>
              <a:bgClr>
                <a:schemeClr val="bg1"/>
              </a:bgClr>
            </a:pattFill>
            <a:ln cmpd="sng">
              <a:solidFill>
                <a:srgbClr val="00B05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D51B6E3-9B79-4C4B-8FFE-BE6815B9BEA3}"/>
                </a:ext>
              </a:extLst>
            </p:cNvPr>
            <p:cNvSpPr/>
            <p:nvPr/>
          </p:nvSpPr>
          <p:spPr bwMode="gray">
            <a:xfrm>
              <a:off x="5390861" y="1659164"/>
              <a:ext cx="109182" cy="1342016"/>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294C6A3-8120-4BFF-92C1-EAF45B47966D}"/>
                </a:ext>
              </a:extLst>
            </p:cNvPr>
            <p:cNvSpPr/>
            <p:nvPr/>
          </p:nvSpPr>
          <p:spPr bwMode="gray">
            <a:xfrm rot="16200000">
              <a:off x="5538232" y="2851051"/>
              <a:ext cx="109184" cy="398057"/>
            </a:xfrm>
            <a:prstGeom prst="rect">
              <a:avLst/>
            </a:prstGeom>
            <a:pattFill prst="wdUpDiag">
              <a:fgClr>
                <a:srgbClr val="FFFF00"/>
              </a:fgClr>
              <a:bgClr>
                <a:schemeClr val="bg1"/>
              </a:bgClr>
            </a:patt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Subtitle 1">
            <a:extLst>
              <a:ext uri="{FF2B5EF4-FFF2-40B4-BE49-F238E27FC236}">
                <a16:creationId xmlns:a16="http://schemas.microsoft.com/office/drawing/2014/main" id="{AFF21112-E6CD-496D-A2ED-8798FFDF36AE}"/>
              </a:ext>
            </a:extLst>
          </p:cNvPr>
          <p:cNvSpPr txBox="1">
            <a:spLocks/>
          </p:cNvSpPr>
          <p:nvPr/>
        </p:nvSpPr>
        <p:spPr>
          <a:xfrm>
            <a:off x="893812"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 </a:t>
            </a:r>
            <a:r>
              <a:rPr lang="en-US" sz="2400" b="1" u="sng" dirty="0">
                <a:solidFill>
                  <a:srgbClr val="0070C0"/>
                </a:solidFill>
              </a:rPr>
              <a:t>Water Bodies, Sensitive Crops, &amp; Property Lines</a:t>
            </a:r>
          </a:p>
        </p:txBody>
      </p:sp>
      <p:cxnSp>
        <p:nvCxnSpPr>
          <p:cNvPr id="30" name="Straight Connector 29">
            <a:extLst>
              <a:ext uri="{FF2B5EF4-FFF2-40B4-BE49-F238E27FC236}">
                <a16:creationId xmlns:a16="http://schemas.microsoft.com/office/drawing/2014/main" id="{5608D283-3931-4A6A-A6D3-1A173E980284}"/>
              </a:ext>
            </a:extLst>
          </p:cNvPr>
          <p:cNvCxnSpPr>
            <a:cxnSpLocks/>
            <a:endCxn id="9" idx="3"/>
          </p:cNvCxnSpPr>
          <p:nvPr/>
        </p:nvCxnSpPr>
        <p:spPr bwMode="gray">
          <a:xfrm>
            <a:off x="5797664" y="3035030"/>
            <a:ext cx="1129444" cy="1795056"/>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0A632F1-D08C-4C06-B2FF-AFD2B64C0B25}"/>
              </a:ext>
            </a:extLst>
          </p:cNvPr>
          <p:cNvSpPr/>
          <p:nvPr/>
        </p:nvSpPr>
        <p:spPr bwMode="gray">
          <a:xfrm>
            <a:off x="2166956" y="4309353"/>
            <a:ext cx="340034" cy="1486441"/>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2">
            <a:extLst>
              <a:ext uri="{FF2B5EF4-FFF2-40B4-BE49-F238E27FC236}">
                <a16:creationId xmlns:a16="http://schemas.microsoft.com/office/drawing/2014/main" id="{FABCE270-2326-47C0-B602-98B49E72386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
        <p:nvSpPr>
          <p:cNvPr id="33" name="TextBox 32">
            <a:extLst>
              <a:ext uri="{FF2B5EF4-FFF2-40B4-BE49-F238E27FC236}">
                <a16:creationId xmlns:a16="http://schemas.microsoft.com/office/drawing/2014/main" id="{6558ACF0-5C73-4E6A-B4C0-749C73CF75F9}"/>
              </a:ext>
            </a:extLst>
          </p:cNvPr>
          <p:cNvSpPr txBox="1"/>
          <p:nvPr/>
        </p:nvSpPr>
        <p:spPr bwMode="gray">
          <a:xfrm>
            <a:off x="6433836" y="3618692"/>
            <a:ext cx="642026" cy="330740"/>
          </a:xfrm>
          <a:prstGeom prst="rect">
            <a:avLst/>
          </a:prstGeom>
          <a:noFill/>
        </p:spPr>
        <p:txBody>
          <a:bodyPr wrap="square" lIns="0" tIns="0" rIns="0" bIns="0" rtlCol="0">
            <a:noAutofit/>
          </a:bodyPr>
          <a:lstStyle/>
          <a:p>
            <a:r>
              <a:rPr lang="en-US" dirty="0">
                <a:solidFill>
                  <a:schemeClr val="bg1"/>
                </a:solidFill>
              </a:rPr>
              <a:t>Lake</a:t>
            </a:r>
          </a:p>
        </p:txBody>
      </p:sp>
      <p:sp>
        <p:nvSpPr>
          <p:cNvPr id="35" name="TextBox 34">
            <a:extLst>
              <a:ext uri="{FF2B5EF4-FFF2-40B4-BE49-F238E27FC236}">
                <a16:creationId xmlns:a16="http://schemas.microsoft.com/office/drawing/2014/main" id="{693497D2-373E-4E9B-92BF-40EB8520AAD7}"/>
              </a:ext>
            </a:extLst>
          </p:cNvPr>
          <p:cNvSpPr txBox="1"/>
          <p:nvPr/>
        </p:nvSpPr>
        <p:spPr bwMode="gray">
          <a:xfrm rot="20473079">
            <a:off x="1497357" y="4950179"/>
            <a:ext cx="642026" cy="330740"/>
          </a:xfrm>
          <a:prstGeom prst="rect">
            <a:avLst/>
          </a:prstGeom>
          <a:noFill/>
        </p:spPr>
        <p:txBody>
          <a:bodyPr wrap="square" lIns="0" tIns="0" rIns="0" bIns="0" rtlCol="0">
            <a:noAutofit/>
          </a:bodyPr>
          <a:lstStyle/>
          <a:p>
            <a:r>
              <a:rPr lang="en-US" dirty="0">
                <a:solidFill>
                  <a:schemeClr val="bg1"/>
                </a:solidFill>
              </a:rPr>
              <a:t>Crop</a:t>
            </a:r>
          </a:p>
        </p:txBody>
      </p:sp>
    </p:spTree>
    <p:extLst>
      <p:ext uri="{BB962C8B-B14F-4D97-AF65-F5344CB8AC3E}">
        <p14:creationId xmlns:p14="http://schemas.microsoft.com/office/powerpoint/2010/main" val="232399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2AD1220-9434-4F83-B343-8E8EC2FF757E}"/>
              </a:ext>
            </a:extLst>
          </p:cNvPr>
          <p:cNvSpPr txBox="1">
            <a:spLocks/>
          </p:cNvSpPr>
          <p:nvPr/>
        </p:nvSpPr>
        <p:spPr>
          <a:xfrm>
            <a:off x="914401" y="1455822"/>
            <a:ext cx="10940715" cy="4978030"/>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dirty="0"/>
              <a:t>Picolinic Acid Chemistry Training is required to….</a:t>
            </a:r>
          </a:p>
          <a:p>
            <a:pPr marL="817200" lvl="1" indent="-457200">
              <a:spcBef>
                <a:spcPts val="0"/>
              </a:spcBef>
              <a:spcAft>
                <a:spcPts val="600"/>
              </a:spcAft>
            </a:pPr>
            <a:r>
              <a:rPr lang="en-US" sz="2000" dirty="0"/>
              <a:t>Increase applicator awareness of some picolinic acid herbicide characteristics </a:t>
            </a:r>
          </a:p>
          <a:p>
            <a:pPr marL="817200" lvl="1" indent="-457200">
              <a:spcBef>
                <a:spcPts val="0"/>
              </a:spcBef>
              <a:spcAft>
                <a:spcPts val="600"/>
              </a:spcAft>
            </a:pPr>
            <a:r>
              <a:rPr lang="en-US" sz="2000" dirty="0"/>
              <a:t>Educate applicators on appropriate uses of Invora</a:t>
            </a:r>
            <a:r>
              <a:rPr lang="en-US" sz="2000" baseline="30000" dirty="0"/>
              <a:t>™</a:t>
            </a:r>
            <a:r>
              <a:rPr lang="en-US" sz="2000" dirty="0"/>
              <a:t> herbicide. </a:t>
            </a:r>
          </a:p>
          <a:p>
            <a:pPr marL="817200" lvl="1" indent="-457200">
              <a:spcBef>
                <a:spcPts val="0"/>
              </a:spcBef>
              <a:spcAft>
                <a:spcPts val="600"/>
              </a:spcAft>
            </a:pPr>
            <a:r>
              <a:rPr lang="en-US" sz="2000" dirty="0"/>
              <a:t>Inform applicators of </a:t>
            </a:r>
            <a:r>
              <a:rPr lang="en-US" sz="2000" dirty="0" err="1"/>
              <a:t>Invora</a:t>
            </a:r>
            <a:r>
              <a:rPr lang="en-US" sz="2000" baseline="30000" dirty="0"/>
              <a:t>™</a:t>
            </a:r>
            <a:r>
              <a:rPr lang="en-US" sz="2000" dirty="0"/>
              <a:t> herbicide risks associated with its persistent properties, applications to non-approved sites or to or in the root zones of non-target desirable vegetation, and its off-site movement (e.g. drift)</a:t>
            </a:r>
          </a:p>
        </p:txBody>
      </p:sp>
      <p:sp>
        <p:nvSpPr>
          <p:cNvPr id="3" name="Title 2">
            <a:extLst>
              <a:ext uri="{FF2B5EF4-FFF2-40B4-BE49-F238E27FC236}">
                <a16:creationId xmlns:a16="http://schemas.microsoft.com/office/drawing/2014/main" id="{6A80B430-78BA-4CAA-8F7C-AF603D58305B}"/>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Introduction to Picolinic Acid Chemistry Training</a:t>
            </a:r>
          </a:p>
        </p:txBody>
      </p:sp>
    </p:spTree>
    <p:extLst>
      <p:ext uri="{BB962C8B-B14F-4D97-AF65-F5344CB8AC3E}">
        <p14:creationId xmlns:p14="http://schemas.microsoft.com/office/powerpoint/2010/main" val="2479303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7893018-B64A-47BA-81DD-E4B3D67BDB4C}"/>
              </a:ext>
            </a:extLst>
          </p:cNvPr>
          <p:cNvSpPr txBox="1">
            <a:spLocks/>
          </p:cNvSpPr>
          <p:nvPr/>
        </p:nvSpPr>
        <p:spPr>
          <a:xfrm>
            <a:off x="735291" y="1657349"/>
            <a:ext cx="11199043" cy="466381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cap="all" dirty="0"/>
              <a:t>Irrigation ditches or canals:</a:t>
            </a:r>
          </a:p>
          <a:p>
            <a:pPr marL="342900" indent="-342900"/>
            <a:r>
              <a:rPr lang="en-US" sz="2000" dirty="0"/>
              <a:t>DO NOT apply broadcast within 100 ft of the outer banks of irrigation ditches or canals.</a:t>
            </a:r>
          </a:p>
          <a:p>
            <a:pPr marL="342900" indent="-342900"/>
            <a:r>
              <a:rPr lang="en-US" sz="2000" dirty="0"/>
              <a:t>Individual plant treatments may be made up to but NOT on the outer banks of dry or water-containing irrigation canals or ditches.</a:t>
            </a:r>
          </a:p>
          <a:p>
            <a:pPr marL="342900" indent="-342900"/>
            <a:r>
              <a:rPr lang="en-US" sz="2000" dirty="0"/>
              <a:t>DO NOT apply through any type of irrigation system or contaminate water intended for irrigation.</a:t>
            </a:r>
          </a:p>
          <a:p>
            <a:pPr marL="342900" indent="-342900"/>
            <a:r>
              <a:rPr lang="en-US" sz="2000" dirty="0"/>
              <a:t>DO NOT treat or allow spray drift or run-off to fall onto banks or bottoms of irrigation ditches, either dry or water containing, or other channels that carry irrigation water.</a:t>
            </a:r>
          </a:p>
          <a:p>
            <a:pPr marL="342900" indent="-342900"/>
            <a:r>
              <a:rPr lang="en-US" sz="2000" dirty="0"/>
              <a:t>DO NOT apply this product directly to or allow this product to drift into water.</a:t>
            </a:r>
          </a:p>
        </p:txBody>
      </p:sp>
      <p:sp>
        <p:nvSpPr>
          <p:cNvPr id="3" name="Subtitle 1">
            <a:extLst>
              <a:ext uri="{FF2B5EF4-FFF2-40B4-BE49-F238E27FC236}">
                <a16:creationId xmlns:a16="http://schemas.microsoft.com/office/drawing/2014/main" id="{3CE6CA90-3C77-4695-9DAE-EF6CE87CEB75}"/>
              </a:ext>
            </a:extLst>
          </p:cNvPr>
          <p:cNvSpPr txBox="1">
            <a:spLocks/>
          </p:cNvSpPr>
          <p:nvPr/>
        </p:nvSpPr>
        <p:spPr>
          <a:xfrm>
            <a:off x="882795"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Water Bodies</a:t>
            </a:r>
          </a:p>
        </p:txBody>
      </p:sp>
      <p:sp>
        <p:nvSpPr>
          <p:cNvPr id="4" name="Title 2">
            <a:extLst>
              <a:ext uri="{FF2B5EF4-FFF2-40B4-BE49-F238E27FC236}">
                <a16:creationId xmlns:a16="http://schemas.microsoft.com/office/drawing/2014/main" id="{0849C959-A273-48BF-8BC7-656E1205F197}"/>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Tree>
    <p:extLst>
      <p:ext uri="{BB962C8B-B14F-4D97-AF65-F5344CB8AC3E}">
        <p14:creationId xmlns:p14="http://schemas.microsoft.com/office/powerpoint/2010/main" val="1809075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0D1A81-A2FE-4730-B450-99E1471EEE21}"/>
              </a:ext>
            </a:extLst>
          </p:cNvPr>
          <p:cNvSpPr txBox="1">
            <a:spLocks/>
          </p:cNvSpPr>
          <p:nvPr/>
        </p:nvSpPr>
        <p:spPr>
          <a:xfrm>
            <a:off x="735291" y="1657349"/>
            <a:ext cx="11199043" cy="46638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b="1" cap="all" dirty="0"/>
              <a:t>Areas of temporary surface water:</a:t>
            </a:r>
          </a:p>
          <a:p>
            <a:pPr marL="342900" indent="-342900">
              <a:spcBef>
                <a:spcPts val="600"/>
              </a:spcBef>
              <a:spcAft>
                <a:spcPts val="600"/>
              </a:spcAft>
            </a:pPr>
            <a:r>
              <a:rPr lang="en-US" sz="2000" dirty="0"/>
              <a:t>This product may be applied to terrestrial sites that contain areas of temporary surface water, caused by collection of water in equipment ruts or in other depressions created by management activities.</a:t>
            </a:r>
          </a:p>
          <a:p>
            <a:pPr marL="342900" indent="-342900">
              <a:spcBef>
                <a:spcPts val="600"/>
              </a:spcBef>
              <a:spcAft>
                <a:spcPts val="600"/>
              </a:spcAft>
            </a:pPr>
            <a:r>
              <a:rPr lang="en-US" sz="2000" dirty="0"/>
              <a:t>It is permissible to treat intermittently flooded low lying sites, seasonally dry flood plains, and transitional areas between upland and lowland sites </a:t>
            </a:r>
            <a:r>
              <a:rPr lang="en-US" sz="2000" b="1" u="sng" dirty="0"/>
              <a:t>when no water is present</a:t>
            </a:r>
            <a:r>
              <a:rPr lang="en-US" sz="2000" dirty="0"/>
              <a:t>.</a:t>
            </a:r>
          </a:p>
          <a:p>
            <a:pPr marL="342900" indent="-342900">
              <a:spcBef>
                <a:spcPts val="600"/>
              </a:spcBef>
              <a:spcAft>
                <a:spcPts val="600"/>
              </a:spcAft>
            </a:pPr>
            <a:r>
              <a:rPr lang="en-US" sz="2000" dirty="0"/>
              <a:t>It is also permissible to treat marshes, swamps, and bogs </a:t>
            </a:r>
            <a:r>
              <a:rPr lang="en-US" sz="2000" b="1" u="sng" dirty="0"/>
              <a:t>after water has receded</a:t>
            </a:r>
            <a:r>
              <a:rPr lang="en-US" sz="2000" dirty="0"/>
              <a:t>, as well as seasonally dry flood deltas.</a:t>
            </a:r>
          </a:p>
        </p:txBody>
      </p:sp>
      <p:sp>
        <p:nvSpPr>
          <p:cNvPr id="3" name="Subtitle 1">
            <a:extLst>
              <a:ext uri="{FF2B5EF4-FFF2-40B4-BE49-F238E27FC236}">
                <a16:creationId xmlns:a16="http://schemas.microsoft.com/office/drawing/2014/main" id="{C87E9524-CB29-400C-94CF-4CB11D11D669}"/>
              </a:ext>
            </a:extLst>
          </p:cNvPr>
          <p:cNvSpPr txBox="1">
            <a:spLocks/>
          </p:cNvSpPr>
          <p:nvPr/>
        </p:nvSpPr>
        <p:spPr>
          <a:xfrm>
            <a:off x="882795"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Buffer Zone Restrictions for </a:t>
            </a:r>
            <a:r>
              <a:rPr lang="en-US" sz="2400" b="1" u="sng" dirty="0">
                <a:solidFill>
                  <a:srgbClr val="0070C0"/>
                </a:solidFill>
              </a:rPr>
              <a:t>Water Bodies</a:t>
            </a:r>
          </a:p>
        </p:txBody>
      </p:sp>
      <p:sp>
        <p:nvSpPr>
          <p:cNvPr id="4" name="Title 2">
            <a:extLst>
              <a:ext uri="{FF2B5EF4-FFF2-40B4-BE49-F238E27FC236}">
                <a16:creationId xmlns:a16="http://schemas.microsoft.com/office/drawing/2014/main" id="{27CE965F-A284-40DB-8720-8910388443DF}"/>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Use Restrictions &amp; Precautionary Information</a:t>
            </a:r>
          </a:p>
        </p:txBody>
      </p:sp>
    </p:spTree>
    <p:extLst>
      <p:ext uri="{BB962C8B-B14F-4D97-AF65-F5344CB8AC3E}">
        <p14:creationId xmlns:p14="http://schemas.microsoft.com/office/powerpoint/2010/main" val="107132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C21816E-4CAE-4F61-99A2-F0036C68B3A8}"/>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Picolinic Acid Chemistry Training</a:t>
            </a:r>
            <a:endParaRPr lang="en-US" sz="3000" b="1" dirty="0"/>
          </a:p>
        </p:txBody>
      </p:sp>
      <p:sp>
        <p:nvSpPr>
          <p:cNvPr id="3" name="Text Placeholder 3">
            <a:extLst>
              <a:ext uri="{FF2B5EF4-FFF2-40B4-BE49-F238E27FC236}">
                <a16:creationId xmlns:a16="http://schemas.microsoft.com/office/drawing/2014/main" id="{94EBA0B3-4FB0-45E3-9BA1-78227DB1CF65}"/>
              </a:ext>
            </a:extLst>
          </p:cNvPr>
          <p:cNvSpPr txBox="1">
            <a:spLocks/>
          </p:cNvSpPr>
          <p:nvPr/>
        </p:nvSpPr>
        <p:spPr>
          <a:xfrm>
            <a:off x="542260" y="1087221"/>
            <a:ext cx="11477142" cy="561657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buNone/>
            </a:pPr>
            <a:r>
              <a:rPr lang="en-US" dirty="0">
                <a:solidFill>
                  <a:srgbClr val="0070C0"/>
                </a:solidFill>
              </a:rPr>
              <a:t>Topics:</a:t>
            </a:r>
          </a:p>
          <a:p>
            <a:pPr marL="0" indent="0" defTabSz="966788">
              <a:spcBef>
                <a:spcPts val="0"/>
              </a:spcBef>
              <a:buNone/>
              <a:tabLst>
                <a:tab pos="914400" algn="l"/>
                <a:tab pos="1254125" algn="l"/>
              </a:tabLst>
            </a:pPr>
            <a:r>
              <a:rPr lang="en-US" sz="2400" dirty="0"/>
              <a:t>	</a:t>
            </a:r>
            <a:r>
              <a:rPr lang="en-US" sz="2400" dirty="0">
                <a:sym typeface="Wingdings" panose="05000000000000000000" pitchFamily="2" charset="2"/>
              </a:rPr>
              <a:t> 	</a:t>
            </a:r>
            <a:r>
              <a:rPr lang="en-US" sz="2400" dirty="0"/>
              <a:t>Introduction to Picolinic Acid Chemistry</a:t>
            </a:r>
          </a:p>
          <a:p>
            <a:pPr marL="0" indent="0" defTabSz="1254125">
              <a:spcBef>
                <a:spcPts val="600"/>
              </a:spcBef>
              <a:buNone/>
              <a:tabLst>
                <a:tab pos="914400" algn="l"/>
              </a:tabLst>
            </a:pPr>
            <a:r>
              <a:rPr lang="en-US" sz="2400" dirty="0"/>
              <a:t>	</a:t>
            </a:r>
            <a:r>
              <a:rPr lang="en-US" sz="2400" dirty="0">
                <a:sym typeface="Wingdings" panose="05000000000000000000" pitchFamily="2" charset="2"/>
              </a:rPr>
              <a:t> </a:t>
            </a:r>
            <a:r>
              <a:rPr lang="en-US" sz="2400" dirty="0"/>
              <a:t>Invora</a:t>
            </a:r>
            <a:r>
              <a:rPr lang="en-US" sz="2400" baseline="30000" dirty="0">
                <a:latin typeface="Arial" panose="020B0604020202020204" pitchFamily="34" charset="0"/>
                <a:cs typeface="Arial" panose="020B0604020202020204" pitchFamily="34" charset="0"/>
              </a:rPr>
              <a:t>™</a:t>
            </a:r>
            <a:r>
              <a:rPr lang="en-US" sz="2400" dirty="0"/>
              <a:t> Herbicide</a:t>
            </a:r>
          </a:p>
          <a:p>
            <a:pPr marL="1903413" lvl="1" indent="-342900">
              <a:spcBef>
                <a:spcPts val="600"/>
              </a:spcBef>
              <a:buFont typeface="Wingdings" panose="05000000000000000000" pitchFamily="2" charset="2"/>
              <a:buChar char="ü"/>
            </a:pPr>
            <a:r>
              <a:rPr lang="en-US" sz="2000" dirty="0"/>
              <a:t>Introduction</a:t>
            </a:r>
          </a:p>
          <a:p>
            <a:pPr marL="1903413" lvl="1" indent="-342900">
              <a:spcBef>
                <a:spcPts val="600"/>
              </a:spcBef>
              <a:buFont typeface="Wingdings" panose="05000000000000000000" pitchFamily="2" charset="2"/>
              <a:buChar char="ü"/>
            </a:pPr>
            <a:r>
              <a:rPr lang="en-US" sz="2000" dirty="0"/>
              <a:t>Use Sites and Application Methods</a:t>
            </a:r>
          </a:p>
          <a:p>
            <a:pPr marL="1903412" lvl="1" indent="-342900">
              <a:spcBef>
                <a:spcPts val="600"/>
              </a:spcBef>
              <a:buFont typeface="Wingdings" panose="05000000000000000000" pitchFamily="2" charset="2"/>
              <a:buChar char="ü"/>
            </a:pPr>
            <a:r>
              <a:rPr lang="en-US" sz="2000" dirty="0"/>
              <a:t>Use Restrictions and Precautionary Information</a:t>
            </a:r>
          </a:p>
          <a:p>
            <a:pPr marL="2263412" lvl="2" indent="-342900">
              <a:spcBef>
                <a:spcPts val="600"/>
              </a:spcBef>
              <a:buFont typeface="Wingdings" panose="05000000000000000000" pitchFamily="2" charset="2"/>
              <a:buChar char="ü"/>
            </a:pPr>
            <a:r>
              <a:rPr lang="en-US" dirty="0"/>
              <a:t>Manure and Vegetation Management (Composting Awareness)</a:t>
            </a:r>
          </a:p>
          <a:p>
            <a:pPr marL="2263412" lvl="2" indent="-342900">
              <a:spcBef>
                <a:spcPts val="600"/>
              </a:spcBef>
              <a:buFont typeface="Wingdings" panose="05000000000000000000" pitchFamily="2" charset="2"/>
              <a:buChar char="ü"/>
            </a:pPr>
            <a:r>
              <a:rPr lang="en-US" dirty="0"/>
              <a:t>Applications Around Desirable Species</a:t>
            </a:r>
          </a:p>
          <a:p>
            <a:pPr marL="2263412" lvl="2" indent="-342900">
              <a:spcBef>
                <a:spcPts val="600"/>
              </a:spcBef>
              <a:buFont typeface="Wingdings" panose="05000000000000000000" pitchFamily="2" charset="2"/>
              <a:buChar char="ü"/>
            </a:pPr>
            <a:r>
              <a:rPr lang="en-US" dirty="0"/>
              <a:t>Buffer Zone Requirements</a:t>
            </a:r>
          </a:p>
          <a:p>
            <a:pPr marL="1903413" lvl="1" indent="-342900">
              <a:spcBef>
                <a:spcPts val="600"/>
              </a:spcBef>
            </a:pPr>
            <a:r>
              <a:rPr lang="en-US" sz="2000" dirty="0"/>
              <a:t>The Application</a:t>
            </a:r>
          </a:p>
          <a:p>
            <a:pPr marL="0" indent="0" defTabSz="1254125">
              <a:spcBef>
                <a:spcPts val="600"/>
              </a:spcBef>
              <a:buNone/>
              <a:tabLst>
                <a:tab pos="914400" algn="l"/>
              </a:tabLst>
            </a:pPr>
            <a:r>
              <a:rPr lang="en-US" sz="2400" dirty="0"/>
              <a:t>		Grazing Lands Stewardship</a:t>
            </a:r>
          </a:p>
          <a:p>
            <a:pPr marL="1776413" lvl="1" indent="-215900">
              <a:spcBef>
                <a:spcPts val="600"/>
              </a:spcBef>
            </a:pPr>
            <a:r>
              <a:rPr lang="en-US" sz="2000" dirty="0"/>
              <a:t>Grazing management and wildlife considerations</a:t>
            </a:r>
          </a:p>
          <a:p>
            <a:pPr marL="0" indent="0" defTabSz="1254125">
              <a:spcBef>
                <a:spcPts val="600"/>
              </a:spcBef>
              <a:buNone/>
              <a:tabLst>
                <a:tab pos="914400" algn="l"/>
              </a:tabLst>
            </a:pPr>
            <a:r>
              <a:rPr lang="en-US" sz="1800" dirty="0"/>
              <a:t>		</a:t>
            </a:r>
            <a:r>
              <a:rPr lang="en-US" sz="2400" dirty="0"/>
              <a:t>Summary, Testing, &amp; Certification</a:t>
            </a:r>
          </a:p>
        </p:txBody>
      </p:sp>
    </p:spTree>
    <p:extLst>
      <p:ext uri="{BB962C8B-B14F-4D97-AF65-F5344CB8AC3E}">
        <p14:creationId xmlns:p14="http://schemas.microsoft.com/office/powerpoint/2010/main" val="180110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DAC30E9-5E56-4319-ABE8-9DD3E745EFD4}"/>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The Application</a:t>
            </a:r>
          </a:p>
        </p:txBody>
      </p:sp>
      <p:sp>
        <p:nvSpPr>
          <p:cNvPr id="3" name="Text Placeholder 4">
            <a:extLst>
              <a:ext uri="{FF2B5EF4-FFF2-40B4-BE49-F238E27FC236}">
                <a16:creationId xmlns:a16="http://schemas.microsoft.com/office/drawing/2014/main" id="{3F84259E-1C8D-4C24-B777-064CF26D9ABE}"/>
              </a:ext>
            </a:extLst>
          </p:cNvPr>
          <p:cNvSpPr txBox="1">
            <a:spLocks/>
          </p:cNvSpPr>
          <p:nvPr/>
        </p:nvSpPr>
        <p:spPr>
          <a:xfrm>
            <a:off x="1090581" y="1716876"/>
            <a:ext cx="10801405" cy="456009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dirty="0"/>
              <a:t>Broadcast applications through aerial or ground equipment</a:t>
            </a:r>
          </a:p>
          <a:p>
            <a:pPr marL="702310" lvl="1" indent="-342900"/>
            <a:r>
              <a:rPr lang="en-US" sz="2000" dirty="0"/>
              <a:t>12 to 48 </a:t>
            </a:r>
            <a:r>
              <a:rPr lang="en-US" sz="2000" dirty="0" err="1"/>
              <a:t>fl</a:t>
            </a:r>
            <a:r>
              <a:rPr lang="en-US" sz="2000" dirty="0"/>
              <a:t> oz/A + adjuvant* - single use rate based on target species</a:t>
            </a:r>
          </a:p>
          <a:p>
            <a:pPr marL="0" indent="0">
              <a:buNone/>
            </a:pPr>
            <a:r>
              <a:rPr lang="en-US" dirty="0"/>
              <a:t>Spot and Individual Plant Treatment (IPT) Applications</a:t>
            </a:r>
          </a:p>
          <a:p>
            <a:pPr marL="702310" lvl="1" indent="-342900"/>
            <a:r>
              <a:rPr lang="en-US" sz="2000" dirty="0"/>
              <a:t>Spot application (targeting weeds) – 0.25 to 0.5% v/v solution + adjuvant*</a:t>
            </a:r>
          </a:p>
          <a:p>
            <a:pPr marL="702310" lvl="1" indent="-342900"/>
            <a:r>
              <a:rPr lang="en-US" sz="2000" dirty="0"/>
              <a:t>Foliar IPT (targeting brush) – 1.5% v/v solution +</a:t>
            </a:r>
            <a:r>
              <a:rPr lang="en-US" sz="2000" dirty="0">
                <a:ea typeface="+mn-lt"/>
                <a:cs typeface="+mn-lt"/>
              </a:rPr>
              <a:t> adjuvant*</a:t>
            </a:r>
            <a:endParaRPr lang="en-US" sz="1800" dirty="0">
              <a:highlight>
                <a:srgbClr val="FFFF00"/>
              </a:highlight>
            </a:endParaRPr>
          </a:p>
          <a:p>
            <a:pPr marL="702310" lvl="1" indent="-342900"/>
            <a:r>
              <a:rPr lang="en-US" sz="2000" dirty="0"/>
              <a:t>Cut stump – 6% to 10% v/v in </a:t>
            </a:r>
            <a:r>
              <a:rPr lang="en-US" sz="2000" b="1" u="sng" dirty="0"/>
              <a:t>water carrier</a:t>
            </a:r>
            <a:r>
              <a:rPr lang="en-US" sz="2000" dirty="0"/>
              <a:t> + adjuvant* – spray after cutting</a:t>
            </a:r>
          </a:p>
          <a:p>
            <a:pPr marL="702310" lvl="1" indent="-342900"/>
            <a:r>
              <a:rPr lang="en-US" sz="2000" dirty="0"/>
              <a:t>Basal stem spray – 15% v/v in </a:t>
            </a:r>
            <a:r>
              <a:rPr lang="en-US" sz="2000" b="1" u="sng" dirty="0"/>
              <a:t>water carrier</a:t>
            </a:r>
            <a:r>
              <a:rPr lang="en-US" sz="2000" dirty="0"/>
              <a:t> + adjuvant* – spray ground line to 14” height</a:t>
            </a:r>
          </a:p>
          <a:p>
            <a:pPr marL="0" indent="0">
              <a:buNone/>
            </a:pPr>
            <a:r>
              <a:rPr lang="en-US" dirty="0"/>
              <a:t>Maximum use rates</a:t>
            </a:r>
          </a:p>
          <a:p>
            <a:pPr marL="702900" lvl="1" indent="-342900"/>
            <a:r>
              <a:rPr lang="en-US" sz="2000" dirty="0"/>
              <a:t>48 </a:t>
            </a:r>
            <a:r>
              <a:rPr lang="en-US" sz="2000" dirty="0" err="1"/>
              <a:t>fl</a:t>
            </a:r>
            <a:r>
              <a:rPr lang="en-US" sz="2000" dirty="0"/>
              <a:t> oz/A - maximum use rate in a single application</a:t>
            </a:r>
          </a:p>
          <a:p>
            <a:pPr marL="702900" lvl="1" indent="-342900"/>
            <a:r>
              <a:rPr lang="en-US" sz="2000" dirty="0"/>
              <a:t>54 </a:t>
            </a:r>
            <a:r>
              <a:rPr lang="en-US" sz="2000" dirty="0" err="1"/>
              <a:t>fl</a:t>
            </a:r>
            <a:r>
              <a:rPr lang="en-US" sz="2000" dirty="0"/>
              <a:t> oz/A – maximum use rate per year over combined applications</a:t>
            </a:r>
          </a:p>
          <a:p>
            <a:pPr marL="1062310" lvl="2" indent="-342900"/>
            <a:r>
              <a:rPr lang="en-US" sz="1800" dirty="0"/>
              <a:t>Two applications are allowed per year with 14 days between applications</a:t>
            </a:r>
          </a:p>
        </p:txBody>
      </p:sp>
      <p:sp>
        <p:nvSpPr>
          <p:cNvPr id="4" name="TextBox 3">
            <a:extLst>
              <a:ext uri="{FF2B5EF4-FFF2-40B4-BE49-F238E27FC236}">
                <a16:creationId xmlns:a16="http://schemas.microsoft.com/office/drawing/2014/main" id="{D3F981B8-BB35-429A-86B8-892076E263EF}"/>
              </a:ext>
            </a:extLst>
          </p:cNvPr>
          <p:cNvSpPr txBox="1"/>
          <p:nvPr/>
        </p:nvSpPr>
        <p:spPr bwMode="gray">
          <a:xfrm>
            <a:off x="808075" y="6234112"/>
            <a:ext cx="10854954" cy="604838"/>
          </a:xfrm>
          <a:prstGeom prst="rect">
            <a:avLst/>
          </a:prstGeom>
          <a:noFill/>
        </p:spPr>
        <p:txBody>
          <a:bodyPr wrap="square" lIns="0" tIns="0" rIns="0" bIns="0" rtlCol="0">
            <a:noAutofit/>
          </a:bodyPr>
          <a:lstStyle/>
          <a:p>
            <a:r>
              <a:rPr lang="en-US" sz="1600" dirty="0"/>
              <a:t>*A methylated seed oil + organo-silicone surfactant (MSO-OS) as a spray adjuvant is recommended unless otherwise specified on the label; see CROP SPECIES PRECAUTIONS section of the label.</a:t>
            </a:r>
          </a:p>
        </p:txBody>
      </p:sp>
      <p:sp>
        <p:nvSpPr>
          <p:cNvPr id="5" name="Subtitle 1">
            <a:extLst>
              <a:ext uri="{FF2B5EF4-FFF2-40B4-BE49-F238E27FC236}">
                <a16:creationId xmlns:a16="http://schemas.microsoft.com/office/drawing/2014/main" id="{C5D0C830-0E6E-472D-8A69-DDADFA318461}"/>
              </a:ext>
            </a:extLst>
          </p:cNvPr>
          <p:cNvSpPr txBox="1">
            <a:spLocks/>
          </p:cNvSpPr>
          <p:nvPr/>
        </p:nvSpPr>
        <p:spPr bwMode="gray">
          <a:xfrm>
            <a:off x="109211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Rate Structure and Application Methods</a:t>
            </a:r>
          </a:p>
        </p:txBody>
      </p:sp>
    </p:spTree>
    <p:extLst>
      <p:ext uri="{BB962C8B-B14F-4D97-AF65-F5344CB8AC3E}">
        <p14:creationId xmlns:p14="http://schemas.microsoft.com/office/powerpoint/2010/main" val="3649484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278869C4-B311-47BF-9E2A-DDFD956FA346}"/>
              </a:ext>
            </a:extLst>
          </p:cNvPr>
          <p:cNvSpPr txBox="1">
            <a:spLocks/>
          </p:cNvSpPr>
          <p:nvPr/>
        </p:nvSpPr>
        <p:spPr>
          <a:xfrm>
            <a:off x="980411" y="1699598"/>
            <a:ext cx="10801405" cy="448284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Fluid ounces of Invora</a:t>
            </a:r>
            <a:r>
              <a:rPr lang="en-US" baseline="30000" dirty="0"/>
              <a:t>™</a:t>
            </a:r>
            <a:r>
              <a:rPr lang="en-US" dirty="0"/>
              <a:t> herbicide needed in 1 gallon of 15% v/v solution</a:t>
            </a:r>
          </a:p>
          <a:p>
            <a:pPr marL="702310" lvl="1" indent="-342900"/>
            <a:r>
              <a:rPr lang="en-US" sz="2000" dirty="0"/>
              <a:t>Know that 1 gallon = 128 fluid ounces</a:t>
            </a:r>
          </a:p>
          <a:p>
            <a:pPr marL="702310" lvl="1" indent="-342900"/>
            <a:r>
              <a:rPr lang="en-US" sz="2000" dirty="0"/>
              <a:t>Express 15% as a decimal;  15% ÷ 100 = 0.15</a:t>
            </a:r>
          </a:p>
          <a:p>
            <a:pPr marL="702310" lvl="1" indent="-342900"/>
            <a:r>
              <a:rPr lang="en-US" sz="2000" dirty="0"/>
              <a:t>Multiply total spray volume by this value;  128 x 0.15 = </a:t>
            </a:r>
            <a:r>
              <a:rPr lang="en-US" sz="2000" b="1" dirty="0"/>
              <a:t>19.2 fl. oz. </a:t>
            </a:r>
            <a:r>
              <a:rPr lang="en-US" sz="2000" b="1" dirty="0" err="1"/>
              <a:t>Invora</a:t>
            </a:r>
            <a:r>
              <a:rPr lang="en-US" sz="2000" b="1" baseline="30000" dirty="0"/>
              <a:t>™</a:t>
            </a:r>
            <a:r>
              <a:rPr lang="en-US" sz="2000" b="1" dirty="0"/>
              <a:t> herbicide</a:t>
            </a:r>
            <a:r>
              <a:rPr lang="en-US" sz="2000" dirty="0"/>
              <a:t> </a:t>
            </a:r>
          </a:p>
          <a:p>
            <a:pPr marL="0" indent="0">
              <a:buNone/>
            </a:pPr>
            <a:r>
              <a:rPr lang="en-US" dirty="0"/>
              <a:t>Fluid ounces of MSO-OS* (1% v/v) needed in 1 gallon of solution</a:t>
            </a:r>
          </a:p>
          <a:p>
            <a:pPr marL="702310" lvl="1" indent="-342900"/>
            <a:r>
              <a:rPr lang="en-US" sz="2000" dirty="0"/>
              <a:t>Know that 1 gallon = 128 fluid ounces</a:t>
            </a:r>
          </a:p>
          <a:p>
            <a:pPr marL="702310" lvl="1" indent="-342900"/>
            <a:r>
              <a:rPr lang="en-US" sz="2000" dirty="0"/>
              <a:t>Express 1% as a decimal;  1% ÷ 100 = 0.01</a:t>
            </a:r>
          </a:p>
          <a:p>
            <a:pPr marL="702310" lvl="1" indent="-342900"/>
            <a:r>
              <a:rPr lang="en-US" sz="2000" dirty="0"/>
              <a:t>Multiply total spray volume by this value;  128 x 0.01 = </a:t>
            </a:r>
            <a:r>
              <a:rPr lang="en-US" sz="2000" b="1" dirty="0"/>
              <a:t>1.28 fl. oz. MSO-OS</a:t>
            </a:r>
          </a:p>
          <a:p>
            <a:pPr marL="0" indent="0">
              <a:buNone/>
            </a:pPr>
            <a:r>
              <a:rPr lang="en-US" dirty="0"/>
              <a:t>Fluid ounces of water needed in 1 gallon of spray solution</a:t>
            </a:r>
          </a:p>
          <a:p>
            <a:pPr marL="702310" lvl="1" indent="-342900"/>
            <a:r>
              <a:rPr lang="en-US" sz="2000" dirty="0"/>
              <a:t>Know that 1 gallon = 128 fluid ounces</a:t>
            </a:r>
          </a:p>
          <a:p>
            <a:pPr marL="702310" lvl="1" indent="-342900"/>
            <a:r>
              <a:rPr lang="en-US" sz="2000" dirty="0"/>
              <a:t>Subtract herbicide and adjuvant volumes;  128 – 19.2 – 1.28 = </a:t>
            </a:r>
            <a:r>
              <a:rPr lang="en-US" sz="2000" b="1" dirty="0"/>
              <a:t>107.5 fl. oz. water</a:t>
            </a:r>
          </a:p>
        </p:txBody>
      </p:sp>
      <p:sp>
        <p:nvSpPr>
          <p:cNvPr id="3" name="TextBox 2">
            <a:extLst>
              <a:ext uri="{FF2B5EF4-FFF2-40B4-BE49-F238E27FC236}">
                <a16:creationId xmlns:a16="http://schemas.microsoft.com/office/drawing/2014/main" id="{B2F7BC6E-3FCC-414E-9A88-629407E685FA}"/>
              </a:ext>
            </a:extLst>
          </p:cNvPr>
          <p:cNvSpPr txBox="1"/>
          <p:nvPr/>
        </p:nvSpPr>
        <p:spPr bwMode="gray">
          <a:xfrm>
            <a:off x="180976" y="6342926"/>
            <a:ext cx="11896724" cy="496023"/>
          </a:xfrm>
          <a:prstGeom prst="rect">
            <a:avLst/>
          </a:prstGeom>
          <a:noFill/>
        </p:spPr>
        <p:txBody>
          <a:bodyPr wrap="square" lIns="0" tIns="0" rIns="0" bIns="0" rtlCol="0">
            <a:noAutofit/>
          </a:bodyPr>
          <a:lstStyle/>
          <a:p>
            <a:r>
              <a:rPr lang="en-US" sz="1600" dirty="0"/>
              <a:t>*A methylated seed oil + organo-silicone surfactant (MSO-OS) as a spray adjuvant is recommended unless otherwise specified on the label; see CROP SPECIES PRECAUTIONS section of the label.</a:t>
            </a:r>
          </a:p>
        </p:txBody>
      </p:sp>
      <p:sp>
        <p:nvSpPr>
          <p:cNvPr id="4" name="Subtitle 1">
            <a:extLst>
              <a:ext uri="{FF2B5EF4-FFF2-40B4-BE49-F238E27FC236}">
                <a16:creationId xmlns:a16="http://schemas.microsoft.com/office/drawing/2014/main" id="{B875C97E-6ED0-448E-BA7F-2C937E500A1C}"/>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Mix a 1 gallon mix of a 15% v/v spray solution with 1% v/v adjuvant</a:t>
            </a:r>
            <a:endParaRPr lang="en-US" i="1" dirty="0">
              <a:solidFill>
                <a:srgbClr val="0070C0"/>
              </a:solidFill>
            </a:endParaRPr>
          </a:p>
        </p:txBody>
      </p:sp>
      <p:sp>
        <p:nvSpPr>
          <p:cNvPr id="5" name="Title 2">
            <a:extLst>
              <a:ext uri="{FF2B5EF4-FFF2-40B4-BE49-F238E27FC236}">
                <a16:creationId xmlns:a16="http://schemas.microsoft.com/office/drawing/2014/main" id="{7797447C-D9F8-4880-9D18-7C281A750739}"/>
              </a:ext>
            </a:extLst>
          </p:cNvPr>
          <p:cNvSpPr txBox="1">
            <a:spLocks/>
          </p:cNvSpPr>
          <p:nvPr/>
        </p:nvSpPr>
        <p:spPr bwMode="gray">
          <a:xfrm>
            <a:off x="981948" y="181938"/>
            <a:ext cx="10799867"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
        <p:nvSpPr>
          <p:cNvPr id="6" name="Rectangle 5">
            <a:extLst>
              <a:ext uri="{FF2B5EF4-FFF2-40B4-BE49-F238E27FC236}">
                <a16:creationId xmlns:a16="http://schemas.microsoft.com/office/drawing/2014/main" id="{5D1581F0-AE4E-4450-82BB-EFC7DBC02175}"/>
              </a:ext>
            </a:extLst>
          </p:cNvPr>
          <p:cNvSpPr/>
          <p:nvPr/>
        </p:nvSpPr>
        <p:spPr bwMode="gray">
          <a:xfrm>
            <a:off x="7315834" y="2684024"/>
            <a:ext cx="3084090" cy="531223"/>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80D809-5784-48BF-BBAD-B1612C8AFDF2}"/>
              </a:ext>
            </a:extLst>
          </p:cNvPr>
          <p:cNvSpPr/>
          <p:nvPr/>
        </p:nvSpPr>
        <p:spPr bwMode="gray">
          <a:xfrm>
            <a:off x="7291739" y="4186993"/>
            <a:ext cx="2204802" cy="531223"/>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E46061-91C7-4E47-A6AC-1EB22471A8DD}"/>
              </a:ext>
            </a:extLst>
          </p:cNvPr>
          <p:cNvSpPr/>
          <p:nvPr/>
        </p:nvSpPr>
        <p:spPr bwMode="gray">
          <a:xfrm>
            <a:off x="8060880" y="5372358"/>
            <a:ext cx="2041588" cy="531223"/>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914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6D9464-81EF-4DAA-B6DA-982F58232E8A}"/>
              </a:ext>
            </a:extLst>
          </p:cNvPr>
          <p:cNvSpPr txBox="1">
            <a:spLocks/>
          </p:cNvSpPr>
          <p:nvPr/>
        </p:nvSpPr>
        <p:spPr bwMode="gray">
          <a:xfrm>
            <a:off x="673146" y="1088481"/>
            <a:ext cx="11210052" cy="297096"/>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Avoid Temperature Inversions – Use smoke as indicator</a:t>
            </a:r>
          </a:p>
        </p:txBody>
      </p:sp>
      <p:sp>
        <p:nvSpPr>
          <p:cNvPr id="3" name="Title 2">
            <a:extLst>
              <a:ext uri="{FF2B5EF4-FFF2-40B4-BE49-F238E27FC236}">
                <a16:creationId xmlns:a16="http://schemas.microsoft.com/office/drawing/2014/main" id="{E9E25707-4086-4AC5-91A6-27982B01AE4D}"/>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cxnSp>
        <p:nvCxnSpPr>
          <p:cNvPr id="4" name="Straight Connector 3">
            <a:extLst>
              <a:ext uri="{FF2B5EF4-FFF2-40B4-BE49-F238E27FC236}">
                <a16:creationId xmlns:a16="http://schemas.microsoft.com/office/drawing/2014/main" id="{CCB03A80-6BBD-4454-BF46-631D1E912C3B}"/>
              </a:ext>
            </a:extLst>
          </p:cNvPr>
          <p:cNvCxnSpPr>
            <a:cxnSpLocks/>
          </p:cNvCxnSpPr>
          <p:nvPr/>
        </p:nvCxnSpPr>
        <p:spPr>
          <a:xfrm>
            <a:off x="885001" y="4141755"/>
            <a:ext cx="110447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7AD84F5-07DD-4313-9DF9-239036CFB364}"/>
              </a:ext>
            </a:extLst>
          </p:cNvPr>
          <p:cNvSpPr txBox="1">
            <a:spLocks/>
          </p:cNvSpPr>
          <p:nvPr/>
        </p:nvSpPr>
        <p:spPr>
          <a:xfrm>
            <a:off x="576943" y="2986923"/>
            <a:ext cx="3538555" cy="830997"/>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2 - 10 mph winds</a:t>
            </a:r>
          </a:p>
          <a:p>
            <a:pPr marL="0" marR="0" lvl="0" indent="0" algn="l" defTabSz="914400" rtl="0" eaLnBrk="1" fontAlgn="auto" latinLnBrk="0" hangingPunct="1">
              <a:lnSpc>
                <a:spcPct val="100000"/>
              </a:lnSpc>
              <a:spcBef>
                <a:spcPts val="0"/>
              </a:spcBef>
              <a:buClrTx/>
              <a:buSzTx/>
              <a:buFontTx/>
              <a:buNone/>
              <a:tabLst/>
              <a:defRPr/>
            </a:pPr>
            <a:r>
              <a:rPr lang="en-US" sz="1600" dirty="0">
                <a:latin typeface="Arial" panose="020B0604020202020204" pitchFamily="34" charset="0"/>
                <a:cs typeface="Arial" panose="020B0604020202020204" pitchFamily="34" charset="0"/>
              </a:rPr>
              <a:t>Avoid gusty conditions</a:t>
            </a:r>
          </a:p>
          <a:p>
            <a:pPr lvl="0">
              <a:lnSpc>
                <a:spcPct val="100000"/>
              </a:lnSpc>
              <a:spcBef>
                <a:spcPts val="0"/>
              </a:spcBef>
              <a:defRPr/>
            </a:pPr>
            <a:r>
              <a:rPr lang="en-US" sz="1600" dirty="0">
                <a:latin typeface="Arial" panose="020B0604020202020204" pitchFamily="34" charset="0"/>
                <a:cs typeface="Arial" panose="020B0604020202020204" pitchFamily="34" charset="0"/>
              </a:rPr>
              <a:t>Avoid windless conditions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7" name="Text Placeholder 3">
            <a:extLst>
              <a:ext uri="{FF2B5EF4-FFF2-40B4-BE49-F238E27FC236}">
                <a16:creationId xmlns:a16="http://schemas.microsoft.com/office/drawing/2014/main" id="{3109F6FD-0055-4B7F-9BCA-D50EB9988645}"/>
              </a:ext>
            </a:extLst>
          </p:cNvPr>
          <p:cNvSpPr txBox="1">
            <a:spLocks/>
          </p:cNvSpPr>
          <p:nvPr/>
        </p:nvSpPr>
        <p:spPr bwMode="gray">
          <a:xfrm>
            <a:off x="838201" y="2465787"/>
            <a:ext cx="3083560" cy="369332"/>
          </a:xfrm>
          <a:prstGeom prst="rect">
            <a:avLst/>
          </a:prstGeom>
        </p:spPr>
        <p:txBody>
          <a:bodyPr vert="horz" lIns="0" tIns="0" rIns="0" bIns="0" rtlCol="0">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3"/>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9pPr>
          </a:lstStyle>
          <a:p>
            <a:r>
              <a:rPr lang="en-US" sz="2000" dirty="0"/>
              <a:t>Vertical Mixing of Air</a:t>
            </a:r>
          </a:p>
        </p:txBody>
      </p:sp>
      <p:cxnSp>
        <p:nvCxnSpPr>
          <p:cNvPr id="8" name="Straight Connector 7">
            <a:extLst>
              <a:ext uri="{FF2B5EF4-FFF2-40B4-BE49-F238E27FC236}">
                <a16:creationId xmlns:a16="http://schemas.microsoft.com/office/drawing/2014/main" id="{42E2BE9E-8135-41DC-9509-54055F3EB1E7}"/>
              </a:ext>
            </a:extLst>
          </p:cNvPr>
          <p:cNvCxnSpPr>
            <a:cxnSpLocks/>
          </p:cNvCxnSpPr>
          <p:nvPr/>
        </p:nvCxnSpPr>
        <p:spPr>
          <a:xfrm>
            <a:off x="4126710" y="6068376"/>
            <a:ext cx="78006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BF0DB2E-E6FA-4171-ACB1-B522EC2A8FD6}"/>
              </a:ext>
            </a:extLst>
          </p:cNvPr>
          <p:cNvGrpSpPr/>
          <p:nvPr/>
        </p:nvGrpSpPr>
        <p:grpSpPr>
          <a:xfrm>
            <a:off x="4973565" y="4220910"/>
            <a:ext cx="7115618" cy="2523624"/>
            <a:chOff x="4160162" y="5369250"/>
            <a:chExt cx="7115618" cy="2523624"/>
          </a:xfrm>
        </p:grpSpPr>
        <p:pic>
          <p:nvPicPr>
            <p:cNvPr id="10" name="Picture 9">
              <a:extLst>
                <a:ext uri="{FF2B5EF4-FFF2-40B4-BE49-F238E27FC236}">
                  <a16:creationId xmlns:a16="http://schemas.microsoft.com/office/drawing/2014/main" id="{1AAAA9EA-6994-4CE1-BE86-B428AC03D6F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60817" y="6006572"/>
              <a:ext cx="7114963" cy="1886302"/>
            </a:xfrm>
            <a:prstGeom prst="rect">
              <a:avLst/>
            </a:prstGeom>
          </p:spPr>
        </p:pic>
        <p:sp>
          <p:nvSpPr>
            <p:cNvPr id="11" name="Rectangle 10">
              <a:extLst>
                <a:ext uri="{FF2B5EF4-FFF2-40B4-BE49-F238E27FC236}">
                  <a16:creationId xmlns:a16="http://schemas.microsoft.com/office/drawing/2014/main" id="{6BDA6DF6-C527-4D90-BF9F-64F2772F0B10}"/>
                </a:ext>
              </a:extLst>
            </p:cNvPr>
            <p:cNvSpPr/>
            <p:nvPr/>
          </p:nvSpPr>
          <p:spPr>
            <a:xfrm>
              <a:off x="4160162" y="5369250"/>
              <a:ext cx="7115617" cy="6996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Title 1">
              <a:extLst>
                <a:ext uri="{FF2B5EF4-FFF2-40B4-BE49-F238E27FC236}">
                  <a16:creationId xmlns:a16="http://schemas.microsoft.com/office/drawing/2014/main" id="{321E1314-4EDB-402F-BB87-DD87DAD1F274}"/>
                </a:ext>
              </a:extLst>
            </p:cNvPr>
            <p:cNvSpPr txBox="1">
              <a:spLocks/>
            </p:cNvSpPr>
            <p:nvPr/>
          </p:nvSpPr>
          <p:spPr>
            <a:xfrm>
              <a:off x="5509997" y="5407350"/>
              <a:ext cx="4415946" cy="5298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t>A LAYER OF COOL AIR TRAPPED</a:t>
              </a:r>
              <a:b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br>
              <a: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t>BELOW A LAYER OF WARMER AIR</a:t>
              </a:r>
              <a:endParaRPr kumimoji="0" lang="en-US" sz="1600" b="0" i="0" u="none" strike="noStrike" kern="1200" cap="none" spc="0" normalizeH="0" baseline="0" noProof="0">
                <a:ln>
                  <a:noFill/>
                </a:ln>
                <a:solidFill>
                  <a:schemeClr val="bg1"/>
                </a:solidFill>
                <a:effectLst/>
                <a:uLnTx/>
                <a:uFillTx/>
                <a:latin typeface="+mj-lt"/>
                <a:ea typeface="+mj-ea"/>
                <a:cs typeface="+mj-cs"/>
              </a:endParaRPr>
            </a:p>
          </p:txBody>
        </p:sp>
        <p:pic>
          <p:nvPicPr>
            <p:cNvPr id="13" name="Picture 12">
              <a:extLst>
                <a:ext uri="{FF2B5EF4-FFF2-40B4-BE49-F238E27FC236}">
                  <a16:creationId xmlns:a16="http://schemas.microsoft.com/office/drawing/2014/main" id="{9F84C377-A15C-4635-AA77-B9C8A664ADD5}"/>
                </a:ext>
              </a:extLst>
            </p:cNvPr>
            <p:cNvPicPr>
              <a:picLocks noChangeAspect="1"/>
            </p:cNvPicPr>
            <p:nvPr/>
          </p:nvPicPr>
          <p:blipFill>
            <a:blip r:embed="rId8"/>
            <a:stretch>
              <a:fillRect/>
            </a:stretch>
          </p:blipFill>
          <p:spPr>
            <a:xfrm>
              <a:off x="7018944" y="6522283"/>
              <a:ext cx="1397000" cy="203200"/>
            </a:xfrm>
            <a:prstGeom prst="rect">
              <a:avLst/>
            </a:prstGeom>
          </p:spPr>
        </p:pic>
      </p:grpSp>
      <p:cxnSp>
        <p:nvCxnSpPr>
          <p:cNvPr id="14" name="Straight Connector 13">
            <a:extLst>
              <a:ext uri="{FF2B5EF4-FFF2-40B4-BE49-F238E27FC236}">
                <a16:creationId xmlns:a16="http://schemas.microsoft.com/office/drawing/2014/main" id="{56E416B4-4A45-4949-8C8D-B65CD35660DA}"/>
              </a:ext>
            </a:extLst>
          </p:cNvPr>
          <p:cNvCxnSpPr>
            <a:cxnSpLocks/>
          </p:cNvCxnSpPr>
          <p:nvPr/>
        </p:nvCxnSpPr>
        <p:spPr>
          <a:xfrm>
            <a:off x="4059043" y="2934112"/>
            <a:ext cx="79017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B9A3D56-C643-4A11-8054-774027FD2988}"/>
              </a:ext>
            </a:extLst>
          </p:cNvPr>
          <p:cNvGrpSpPr/>
          <p:nvPr/>
        </p:nvGrpSpPr>
        <p:grpSpPr>
          <a:xfrm>
            <a:off x="4973565" y="1575277"/>
            <a:ext cx="7115617" cy="2497943"/>
            <a:chOff x="4160162" y="2245146"/>
            <a:chExt cx="7115617" cy="2497943"/>
          </a:xfrm>
        </p:grpSpPr>
        <p:pic>
          <p:nvPicPr>
            <p:cNvPr id="16" name="Picture 15">
              <a:extLst>
                <a:ext uri="{FF2B5EF4-FFF2-40B4-BE49-F238E27FC236}">
                  <a16:creationId xmlns:a16="http://schemas.microsoft.com/office/drawing/2014/main" id="{532F3D76-A953-4B09-8386-BACDA829E4F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60162" y="2854858"/>
              <a:ext cx="7114565" cy="1888231"/>
            </a:xfrm>
            <a:prstGeom prst="rect">
              <a:avLst/>
            </a:prstGeom>
          </p:spPr>
        </p:pic>
        <p:pic>
          <p:nvPicPr>
            <p:cNvPr id="17" name="Picture 16">
              <a:extLst>
                <a:ext uri="{FF2B5EF4-FFF2-40B4-BE49-F238E27FC236}">
                  <a16:creationId xmlns:a16="http://schemas.microsoft.com/office/drawing/2014/main" id="{07FD4947-5D34-4E6A-9460-54D2A1FD3336}"/>
                </a:ext>
              </a:extLst>
            </p:cNvPr>
            <p:cNvPicPr>
              <a:picLocks noChangeAspect="1"/>
            </p:cNvPicPr>
            <p:nvPr/>
          </p:nvPicPr>
          <p:blipFill>
            <a:blip r:embed="rId10"/>
            <a:stretch>
              <a:fillRect/>
            </a:stretch>
          </p:blipFill>
          <p:spPr>
            <a:xfrm>
              <a:off x="7615844" y="3141182"/>
              <a:ext cx="203200" cy="1397000"/>
            </a:xfrm>
            <a:prstGeom prst="rect">
              <a:avLst/>
            </a:prstGeom>
          </p:spPr>
        </p:pic>
        <p:sp>
          <p:nvSpPr>
            <p:cNvPr id="18" name="Rectangle 17">
              <a:extLst>
                <a:ext uri="{FF2B5EF4-FFF2-40B4-BE49-F238E27FC236}">
                  <a16:creationId xmlns:a16="http://schemas.microsoft.com/office/drawing/2014/main" id="{BE57FADB-6BB1-494F-9351-FE9752F642AB}"/>
                </a:ext>
              </a:extLst>
            </p:cNvPr>
            <p:cNvSpPr/>
            <p:nvPr/>
          </p:nvSpPr>
          <p:spPr>
            <a:xfrm>
              <a:off x="4160162" y="2245146"/>
              <a:ext cx="7115617" cy="699634"/>
            </a:xfrm>
            <a:prstGeom prst="rect">
              <a:avLst/>
            </a:prstGeom>
            <a:solidFill>
              <a:srgbClr val="89D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Title 1">
              <a:extLst>
                <a:ext uri="{FF2B5EF4-FFF2-40B4-BE49-F238E27FC236}">
                  <a16:creationId xmlns:a16="http://schemas.microsoft.com/office/drawing/2014/main" id="{1F0B14C3-862F-40D5-9FBB-832590748F03}"/>
                </a:ext>
              </a:extLst>
            </p:cNvPr>
            <p:cNvSpPr txBox="1">
              <a:spLocks/>
            </p:cNvSpPr>
            <p:nvPr/>
          </p:nvSpPr>
          <p:spPr>
            <a:xfrm>
              <a:off x="4746165" y="2272419"/>
              <a:ext cx="5876705" cy="6705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t>TEMPERATURE GRADIENT</a:t>
              </a:r>
              <a:b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br>
              <a:r>
                <a:rPr kumimoji="0" lang="en-US" sz="1600" b="0" i="0" u="none" strike="noStrike" kern="0" cap="none" spc="0" normalizeH="0" baseline="0" noProof="0">
                  <a:ln>
                    <a:noFill/>
                  </a:ln>
                  <a:solidFill>
                    <a:schemeClr val="bg1"/>
                  </a:solidFill>
                  <a:effectLst/>
                  <a:uLnTx/>
                  <a:uFillTx/>
                  <a:latin typeface="+mj-lt"/>
                  <a:ea typeface="+mj-ea"/>
                  <a:cs typeface="+mj-cs"/>
                  <a:sym typeface="Arial" charset="0"/>
                </a:rPr>
                <a:t>AIR COOLS MOVING UPWARD</a:t>
              </a:r>
              <a:endParaRPr kumimoji="0" lang="en-US" sz="1600" b="0" i="0" u="none" strike="noStrike" kern="1200" cap="none" spc="0" normalizeH="0" baseline="0" noProof="0">
                <a:ln>
                  <a:noFill/>
                </a:ln>
                <a:solidFill>
                  <a:schemeClr val="bg1"/>
                </a:solidFill>
                <a:effectLst/>
                <a:uLnTx/>
                <a:uFillTx/>
                <a:latin typeface="+mj-lt"/>
                <a:ea typeface="+mj-ea"/>
                <a:cs typeface="+mj-cs"/>
              </a:endParaRPr>
            </a:p>
          </p:txBody>
        </p:sp>
      </p:grpSp>
      <p:sp>
        <p:nvSpPr>
          <p:cNvPr id="20" name="Title 1">
            <a:extLst>
              <a:ext uri="{FF2B5EF4-FFF2-40B4-BE49-F238E27FC236}">
                <a16:creationId xmlns:a16="http://schemas.microsoft.com/office/drawing/2014/main" id="{AF903E5C-F2B6-4597-994A-37A1CB5AE569}"/>
              </a:ext>
            </a:extLst>
          </p:cNvPr>
          <p:cNvSpPr txBox="1">
            <a:spLocks/>
          </p:cNvSpPr>
          <p:nvPr/>
        </p:nvSpPr>
        <p:spPr>
          <a:xfrm>
            <a:off x="1" y="4356715"/>
            <a:ext cx="4972050" cy="1088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0" lang="en-US" sz="3600" b="0" i="0" u="none" strike="noStrike" kern="1200" cap="all" spc="0" normalizeH="0" baseline="0">
                <a:ln>
                  <a:noFill/>
                </a:ln>
                <a:solidFill>
                  <a:prstClr val="black"/>
                </a:solidFill>
                <a:effectLst/>
                <a:uLnTx/>
                <a:uFillTx/>
                <a:latin typeface="Arial Black" panose="020B0A04020102020204" pitchFamily="34" charset="0"/>
                <a:ea typeface="+mj-ea"/>
                <a:cs typeface="+mj-cs"/>
              </a:defRPr>
            </a:lvl1pPr>
          </a:lstStyle>
          <a:p>
            <a:pPr marL="0" marR="0" lvl="0" indent="0" algn="ctr" fontAlgn="auto">
              <a:spcAft>
                <a:spcPts val="0"/>
              </a:spcAft>
              <a:buClrTx/>
              <a:buSzTx/>
              <a:tabLst/>
              <a:defRPr/>
            </a:pPr>
            <a:r>
              <a:rPr lang="en-US" sz="2000" b="1" u="sng" dirty="0">
                <a:latin typeface="+mn-lt"/>
              </a:rPr>
              <a:t>TEMPERATURE INVERSION</a:t>
            </a:r>
          </a:p>
          <a:p>
            <a:pPr marL="0" marR="0" lvl="0" indent="0" algn="ctr" fontAlgn="auto">
              <a:spcAft>
                <a:spcPts val="0"/>
              </a:spcAft>
              <a:buClrTx/>
              <a:buSzTx/>
              <a:tabLst/>
              <a:defRPr/>
            </a:pPr>
            <a:r>
              <a:rPr lang="en-US" sz="2000" b="1" u="sng" dirty="0">
                <a:latin typeface="+mn-lt"/>
              </a:rPr>
              <a:t>CHARACTERISTICS</a:t>
            </a:r>
          </a:p>
        </p:txBody>
      </p:sp>
      <p:sp>
        <p:nvSpPr>
          <p:cNvPr id="21" name="Title 1">
            <a:extLst>
              <a:ext uri="{FF2B5EF4-FFF2-40B4-BE49-F238E27FC236}">
                <a16:creationId xmlns:a16="http://schemas.microsoft.com/office/drawing/2014/main" id="{7F0F0893-FA87-446E-8E60-F78AFCC19DE0}"/>
              </a:ext>
            </a:extLst>
          </p:cNvPr>
          <p:cNvSpPr txBox="1">
            <a:spLocks/>
          </p:cNvSpPr>
          <p:nvPr/>
        </p:nvSpPr>
        <p:spPr>
          <a:xfrm>
            <a:off x="576943" y="5495918"/>
            <a:ext cx="3985532" cy="107721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1600" dirty="0">
                <a:latin typeface="Arial" panose="020B0604020202020204" pitchFamily="34" charset="0"/>
                <a:cs typeface="Arial" panose="020B0604020202020204" pitchFamily="34" charset="0"/>
              </a:rPr>
              <a:t>Poor vertical air mixing</a:t>
            </a: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Mist or fog present</a:t>
            </a:r>
          </a:p>
          <a:p>
            <a:pPr marL="0" marR="0" lvl="0" indent="0" algn="l" defTabSz="914400" rtl="0" eaLnBrk="1" fontAlgn="auto" latinLnBrk="0" hangingPunct="1">
              <a:lnSpc>
                <a:spcPct val="100000"/>
              </a:lnSpc>
              <a:spcBef>
                <a:spcPts val="0"/>
              </a:spcBef>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Light to</a:t>
            </a:r>
            <a:r>
              <a:rPr lang="en-US" sz="1600" dirty="0">
                <a:latin typeface="Arial" panose="020B0604020202020204" pitchFamily="34" charset="0"/>
                <a:cs typeface="Arial" panose="020B0604020202020204" pitchFamily="34" charset="0"/>
              </a:rPr>
              <a:t> no wind - typical characteristic</a:t>
            </a:r>
          </a:p>
          <a:p>
            <a:pPr marL="0" marR="0" lvl="0" indent="0" algn="l" defTabSz="914400" rtl="0" eaLnBrk="1" fontAlgn="auto" latinLnBrk="0" hangingPunct="1">
              <a:lnSpc>
                <a:spcPct val="100000"/>
              </a:lnSpc>
              <a:spcBef>
                <a:spcPts val="0"/>
              </a:spcBef>
              <a:buClrTx/>
              <a:buSzTx/>
              <a:buFontTx/>
              <a:buNone/>
              <a:tabLst/>
              <a:defRPr/>
            </a:pPr>
            <a:endParaRPr kumimoji="0" lang="en-US" sz="1600" b="0" i="0" u="none" strike="noStrike" kern="1200" cap="none" spc="0" normalizeH="0" baseline="0" noProof="0" dirty="0">
              <a:ln>
                <a:noFill/>
              </a:ln>
              <a:solidFill>
                <a:schemeClr val="tx1"/>
              </a:solidFill>
              <a:effectLst/>
              <a:highlight>
                <a:srgbClr val="FFFF00"/>
              </a:highlight>
              <a:uLnTx/>
              <a:uFillTx/>
              <a:latin typeface="Arial" panose="020B0604020202020204" pitchFamily="34" charset="0"/>
              <a:ea typeface="+mj-ea"/>
              <a:cs typeface="Arial" panose="020B0604020202020204" pitchFamily="34" charset="0"/>
            </a:endParaRPr>
          </a:p>
        </p:txBody>
      </p:sp>
      <p:cxnSp>
        <p:nvCxnSpPr>
          <p:cNvPr id="22" name="Straight Connector 21">
            <a:extLst>
              <a:ext uri="{FF2B5EF4-FFF2-40B4-BE49-F238E27FC236}">
                <a16:creationId xmlns:a16="http://schemas.microsoft.com/office/drawing/2014/main" id="{39B10B19-9B22-4270-990E-BCB4B0366758}"/>
              </a:ext>
            </a:extLst>
          </p:cNvPr>
          <p:cNvCxnSpPr>
            <a:cxnSpLocks/>
          </p:cNvCxnSpPr>
          <p:nvPr/>
        </p:nvCxnSpPr>
        <p:spPr>
          <a:xfrm>
            <a:off x="548876" y="5570765"/>
            <a:ext cx="0" cy="6912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57ED849-1680-4D05-817C-C553168E3E54}"/>
              </a:ext>
            </a:extLst>
          </p:cNvPr>
          <p:cNvGrpSpPr>
            <a:grpSpLocks noChangeAspect="1"/>
          </p:cNvGrpSpPr>
          <p:nvPr/>
        </p:nvGrpSpPr>
        <p:grpSpPr>
          <a:xfrm>
            <a:off x="4181620" y="5616851"/>
            <a:ext cx="655932" cy="658368"/>
            <a:chOff x="8909050" y="-2349500"/>
            <a:chExt cx="2136775" cy="2144712"/>
          </a:xfrm>
        </p:grpSpPr>
        <p:sp>
          <p:nvSpPr>
            <p:cNvPr id="25" name="Oval 24">
              <a:extLst>
                <a:ext uri="{FF2B5EF4-FFF2-40B4-BE49-F238E27FC236}">
                  <a16:creationId xmlns:a16="http://schemas.microsoft.com/office/drawing/2014/main" id="{F5979693-2527-406A-9EE6-4FC44DE7F4C3}"/>
                </a:ext>
              </a:extLst>
            </p:cNvPr>
            <p:cNvSpPr>
              <a:spLocks noChangeArrowheads="1"/>
            </p:cNvSpPr>
            <p:nvPr/>
          </p:nvSpPr>
          <p:spPr bwMode="auto">
            <a:xfrm>
              <a:off x="8909050" y="-2349500"/>
              <a:ext cx="2136775" cy="21447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a:extLst>
                <a:ext uri="{FF2B5EF4-FFF2-40B4-BE49-F238E27FC236}">
                  <a16:creationId xmlns:a16="http://schemas.microsoft.com/office/drawing/2014/main" id="{FBA57391-4099-415E-A459-768B5271FF0C}"/>
                </a:ext>
              </a:extLst>
            </p:cNvPr>
            <p:cNvSpPr>
              <a:spLocks/>
            </p:cNvSpPr>
            <p:nvPr/>
          </p:nvSpPr>
          <p:spPr bwMode="auto">
            <a:xfrm>
              <a:off x="9472613" y="-1782763"/>
              <a:ext cx="1009650" cy="1006475"/>
            </a:xfrm>
            <a:custGeom>
              <a:avLst/>
              <a:gdLst>
                <a:gd name="T0" fmla="*/ 195 w 331"/>
                <a:gd name="T1" fmla="*/ 166 h 329"/>
                <a:gd name="T2" fmla="*/ 322 w 331"/>
                <a:gd name="T3" fmla="*/ 38 h 329"/>
                <a:gd name="T4" fmla="*/ 322 w 331"/>
                <a:gd name="T5" fmla="*/ 8 h 329"/>
                <a:gd name="T6" fmla="*/ 293 w 331"/>
                <a:gd name="T7" fmla="*/ 8 h 329"/>
                <a:gd name="T8" fmla="*/ 165 w 331"/>
                <a:gd name="T9" fmla="*/ 136 h 329"/>
                <a:gd name="T10" fmla="*/ 38 w 331"/>
                <a:gd name="T11" fmla="*/ 8 h 329"/>
                <a:gd name="T12" fmla="*/ 8 w 331"/>
                <a:gd name="T13" fmla="*/ 8 h 329"/>
                <a:gd name="T14" fmla="*/ 8 w 331"/>
                <a:gd name="T15" fmla="*/ 38 h 329"/>
                <a:gd name="T16" fmla="*/ 136 w 331"/>
                <a:gd name="T17" fmla="*/ 166 h 329"/>
                <a:gd name="T18" fmla="*/ 8 w 331"/>
                <a:gd name="T19" fmla="*/ 293 h 329"/>
                <a:gd name="T20" fmla="*/ 8 w 331"/>
                <a:gd name="T21" fmla="*/ 323 h 329"/>
                <a:gd name="T22" fmla="*/ 23 w 331"/>
                <a:gd name="T23" fmla="*/ 329 h 329"/>
                <a:gd name="T24" fmla="*/ 38 w 331"/>
                <a:gd name="T25" fmla="*/ 323 h 329"/>
                <a:gd name="T26" fmla="*/ 165 w 331"/>
                <a:gd name="T27" fmla="*/ 195 h 329"/>
                <a:gd name="T28" fmla="*/ 293 w 331"/>
                <a:gd name="T29" fmla="*/ 323 h 329"/>
                <a:gd name="T30" fmla="*/ 308 w 331"/>
                <a:gd name="T31" fmla="*/ 329 h 329"/>
                <a:gd name="T32" fmla="*/ 322 w 331"/>
                <a:gd name="T33" fmla="*/ 323 h 329"/>
                <a:gd name="T34" fmla="*/ 322 w 331"/>
                <a:gd name="T35" fmla="*/ 293 h 329"/>
                <a:gd name="T36" fmla="*/ 195 w 331"/>
                <a:gd name="T37" fmla="*/ 1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329">
                  <a:moveTo>
                    <a:pt x="195" y="166"/>
                  </a:moveTo>
                  <a:cubicBezTo>
                    <a:pt x="322" y="38"/>
                    <a:pt x="322" y="38"/>
                    <a:pt x="322" y="38"/>
                  </a:cubicBezTo>
                  <a:cubicBezTo>
                    <a:pt x="331" y="30"/>
                    <a:pt x="331" y="17"/>
                    <a:pt x="322" y="8"/>
                  </a:cubicBezTo>
                  <a:cubicBezTo>
                    <a:pt x="314" y="0"/>
                    <a:pt x="301" y="0"/>
                    <a:pt x="293" y="8"/>
                  </a:cubicBezTo>
                  <a:cubicBezTo>
                    <a:pt x="165" y="136"/>
                    <a:pt x="165" y="136"/>
                    <a:pt x="165" y="136"/>
                  </a:cubicBezTo>
                  <a:cubicBezTo>
                    <a:pt x="38" y="8"/>
                    <a:pt x="38" y="8"/>
                    <a:pt x="38" y="8"/>
                  </a:cubicBezTo>
                  <a:cubicBezTo>
                    <a:pt x="30" y="0"/>
                    <a:pt x="16" y="0"/>
                    <a:pt x="8" y="8"/>
                  </a:cubicBezTo>
                  <a:cubicBezTo>
                    <a:pt x="0" y="17"/>
                    <a:pt x="0" y="30"/>
                    <a:pt x="8" y="38"/>
                  </a:cubicBezTo>
                  <a:cubicBezTo>
                    <a:pt x="136" y="166"/>
                    <a:pt x="136" y="166"/>
                    <a:pt x="136" y="166"/>
                  </a:cubicBezTo>
                  <a:cubicBezTo>
                    <a:pt x="8" y="293"/>
                    <a:pt x="8" y="293"/>
                    <a:pt x="8" y="293"/>
                  </a:cubicBezTo>
                  <a:cubicBezTo>
                    <a:pt x="0" y="301"/>
                    <a:pt x="0" y="315"/>
                    <a:pt x="8" y="323"/>
                  </a:cubicBezTo>
                  <a:cubicBezTo>
                    <a:pt x="12" y="327"/>
                    <a:pt x="18" y="329"/>
                    <a:pt x="23" y="329"/>
                  </a:cubicBezTo>
                  <a:cubicBezTo>
                    <a:pt x="28" y="329"/>
                    <a:pt x="34" y="327"/>
                    <a:pt x="38" y="323"/>
                  </a:cubicBezTo>
                  <a:cubicBezTo>
                    <a:pt x="165" y="195"/>
                    <a:pt x="165" y="195"/>
                    <a:pt x="165" y="195"/>
                  </a:cubicBezTo>
                  <a:cubicBezTo>
                    <a:pt x="293" y="323"/>
                    <a:pt x="293" y="323"/>
                    <a:pt x="293" y="323"/>
                  </a:cubicBezTo>
                  <a:cubicBezTo>
                    <a:pt x="297" y="327"/>
                    <a:pt x="302" y="329"/>
                    <a:pt x="308" y="329"/>
                  </a:cubicBezTo>
                  <a:cubicBezTo>
                    <a:pt x="313" y="329"/>
                    <a:pt x="318" y="327"/>
                    <a:pt x="322" y="323"/>
                  </a:cubicBezTo>
                  <a:cubicBezTo>
                    <a:pt x="331" y="315"/>
                    <a:pt x="331" y="301"/>
                    <a:pt x="322" y="293"/>
                  </a:cubicBezTo>
                  <a:lnTo>
                    <a:pt x="195"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144875E8-8B15-4F74-80EA-FE18ADEE5711}"/>
              </a:ext>
            </a:extLst>
          </p:cNvPr>
          <p:cNvGrpSpPr>
            <a:grpSpLocks noChangeAspect="1"/>
          </p:cNvGrpSpPr>
          <p:nvPr/>
        </p:nvGrpSpPr>
        <p:grpSpPr>
          <a:xfrm>
            <a:off x="4170759" y="3073331"/>
            <a:ext cx="656906" cy="658368"/>
            <a:chOff x="-1143000" y="-2349500"/>
            <a:chExt cx="2139950" cy="2144712"/>
          </a:xfrm>
        </p:grpSpPr>
        <p:sp>
          <p:nvSpPr>
            <p:cNvPr id="28" name="Oval 27">
              <a:extLst>
                <a:ext uri="{FF2B5EF4-FFF2-40B4-BE49-F238E27FC236}">
                  <a16:creationId xmlns:a16="http://schemas.microsoft.com/office/drawing/2014/main" id="{250BEECF-938F-42A4-9A1D-F27AD89EAAEE}"/>
                </a:ext>
              </a:extLst>
            </p:cNvPr>
            <p:cNvSpPr>
              <a:spLocks noChangeArrowheads="1"/>
            </p:cNvSpPr>
            <p:nvPr/>
          </p:nvSpPr>
          <p:spPr bwMode="auto">
            <a:xfrm>
              <a:off x="-1143000" y="-2349500"/>
              <a:ext cx="2139950" cy="2144712"/>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8">
              <a:extLst>
                <a:ext uri="{FF2B5EF4-FFF2-40B4-BE49-F238E27FC236}">
                  <a16:creationId xmlns:a16="http://schemas.microsoft.com/office/drawing/2014/main" id="{D99429A8-8D94-43CC-A7B9-B55BEA0BC669}"/>
                </a:ext>
              </a:extLst>
            </p:cNvPr>
            <p:cNvSpPr>
              <a:spLocks/>
            </p:cNvSpPr>
            <p:nvPr/>
          </p:nvSpPr>
          <p:spPr bwMode="auto">
            <a:xfrm>
              <a:off x="-736600" y="-1782763"/>
              <a:ext cx="1328738" cy="1006475"/>
            </a:xfrm>
            <a:custGeom>
              <a:avLst/>
              <a:gdLst>
                <a:gd name="T0" fmla="*/ 128 w 436"/>
                <a:gd name="T1" fmla="*/ 329 h 329"/>
                <a:gd name="T2" fmla="*/ 126 w 436"/>
                <a:gd name="T3" fmla="*/ 329 h 329"/>
                <a:gd name="T4" fmla="*/ 110 w 436"/>
                <a:gd name="T5" fmla="*/ 319 h 329"/>
                <a:gd name="T6" fmla="*/ 6 w 436"/>
                <a:gd name="T7" fmla="*/ 150 h 329"/>
                <a:gd name="T8" fmla="*/ 13 w 436"/>
                <a:gd name="T9" fmla="*/ 121 h 329"/>
                <a:gd name="T10" fmla="*/ 41 w 436"/>
                <a:gd name="T11" fmla="*/ 128 h 329"/>
                <a:gd name="T12" fmla="*/ 132 w 436"/>
                <a:gd name="T13" fmla="*/ 275 h 329"/>
                <a:gd name="T14" fmla="*/ 398 w 436"/>
                <a:gd name="T15" fmla="*/ 8 h 329"/>
                <a:gd name="T16" fmla="*/ 427 w 436"/>
                <a:gd name="T17" fmla="*/ 8 h 329"/>
                <a:gd name="T18" fmla="*/ 427 w 436"/>
                <a:gd name="T19" fmla="*/ 38 h 329"/>
                <a:gd name="T20" fmla="*/ 143 w 436"/>
                <a:gd name="T21" fmla="*/ 323 h 329"/>
                <a:gd name="T22" fmla="*/ 128 w 436"/>
                <a:gd name="T23"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329">
                  <a:moveTo>
                    <a:pt x="128" y="329"/>
                  </a:moveTo>
                  <a:cubicBezTo>
                    <a:pt x="127" y="329"/>
                    <a:pt x="126" y="329"/>
                    <a:pt x="126" y="329"/>
                  </a:cubicBezTo>
                  <a:cubicBezTo>
                    <a:pt x="119" y="328"/>
                    <a:pt x="114" y="324"/>
                    <a:pt x="110" y="319"/>
                  </a:cubicBezTo>
                  <a:cubicBezTo>
                    <a:pt x="6" y="150"/>
                    <a:pt x="6" y="150"/>
                    <a:pt x="6" y="150"/>
                  </a:cubicBezTo>
                  <a:cubicBezTo>
                    <a:pt x="0" y="140"/>
                    <a:pt x="3" y="127"/>
                    <a:pt x="13" y="121"/>
                  </a:cubicBezTo>
                  <a:cubicBezTo>
                    <a:pt x="23" y="115"/>
                    <a:pt x="35" y="118"/>
                    <a:pt x="41" y="128"/>
                  </a:cubicBezTo>
                  <a:cubicBezTo>
                    <a:pt x="132" y="275"/>
                    <a:pt x="132" y="275"/>
                    <a:pt x="132" y="275"/>
                  </a:cubicBezTo>
                  <a:cubicBezTo>
                    <a:pt x="398" y="8"/>
                    <a:pt x="398" y="8"/>
                    <a:pt x="398" y="8"/>
                  </a:cubicBezTo>
                  <a:cubicBezTo>
                    <a:pt x="406" y="0"/>
                    <a:pt x="419" y="0"/>
                    <a:pt x="427" y="8"/>
                  </a:cubicBezTo>
                  <a:cubicBezTo>
                    <a:pt x="436" y="17"/>
                    <a:pt x="436" y="30"/>
                    <a:pt x="427" y="38"/>
                  </a:cubicBezTo>
                  <a:cubicBezTo>
                    <a:pt x="143" y="323"/>
                    <a:pt x="143" y="323"/>
                    <a:pt x="143" y="323"/>
                  </a:cubicBezTo>
                  <a:cubicBezTo>
                    <a:pt x="139" y="327"/>
                    <a:pt x="133" y="329"/>
                    <a:pt x="128" y="3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Text Placeholder 3">
            <a:extLst>
              <a:ext uri="{FF2B5EF4-FFF2-40B4-BE49-F238E27FC236}">
                <a16:creationId xmlns:a16="http://schemas.microsoft.com/office/drawing/2014/main" id="{B5EB7FA2-414F-4BF3-A50C-5D61A6A8B117}"/>
              </a:ext>
            </a:extLst>
          </p:cNvPr>
          <p:cNvSpPr txBox="1">
            <a:spLocks/>
          </p:cNvSpPr>
          <p:nvPr/>
        </p:nvSpPr>
        <p:spPr bwMode="gray">
          <a:xfrm>
            <a:off x="841738" y="5044623"/>
            <a:ext cx="3538875" cy="369332"/>
          </a:xfrm>
          <a:prstGeom prst="rect">
            <a:avLst/>
          </a:prstGeom>
        </p:spPr>
        <p:txBody>
          <a:bodyPr vert="horz" lIns="0" tIns="0" rIns="0" bIns="0" rtlCol="0">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3"/>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9pPr>
          </a:lstStyle>
          <a:p>
            <a:r>
              <a:rPr lang="en-US" sz="2000" dirty="0"/>
              <a:t>Inversion Layer Near Surface</a:t>
            </a:r>
          </a:p>
        </p:txBody>
      </p:sp>
      <p:sp>
        <p:nvSpPr>
          <p:cNvPr id="31" name="Title 3">
            <a:extLst>
              <a:ext uri="{FF2B5EF4-FFF2-40B4-BE49-F238E27FC236}">
                <a16:creationId xmlns:a16="http://schemas.microsoft.com/office/drawing/2014/main" id="{445D7424-1D1A-4D57-9EB8-56F69564EC35}"/>
              </a:ext>
            </a:extLst>
          </p:cNvPr>
          <p:cNvSpPr txBox="1">
            <a:spLocks/>
          </p:cNvSpPr>
          <p:nvPr/>
        </p:nvSpPr>
        <p:spPr>
          <a:xfrm>
            <a:off x="213278" y="1943408"/>
            <a:ext cx="4972050" cy="76877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u="sng" dirty="0">
                <a:latin typeface="+mn-lt"/>
              </a:rPr>
              <a:t>OPTIMAL CONDITIONS</a:t>
            </a:r>
          </a:p>
          <a:p>
            <a:endParaRPr lang="en-US" sz="2000" b="1" u="sng" dirty="0">
              <a:latin typeface="+mn-lt"/>
            </a:endParaRPr>
          </a:p>
          <a:p>
            <a:endParaRPr lang="en-US" sz="2000" b="1" u="sng" dirty="0">
              <a:latin typeface="+mn-lt"/>
            </a:endParaRPr>
          </a:p>
          <a:p>
            <a:endParaRPr lang="en-US" sz="2000" b="1" u="sng" dirty="0">
              <a:latin typeface="+mn-lt"/>
            </a:endParaRPr>
          </a:p>
        </p:txBody>
      </p:sp>
      <p:cxnSp>
        <p:nvCxnSpPr>
          <p:cNvPr id="37" name="Straight Connector 36">
            <a:extLst>
              <a:ext uri="{FF2B5EF4-FFF2-40B4-BE49-F238E27FC236}">
                <a16:creationId xmlns:a16="http://schemas.microsoft.com/office/drawing/2014/main" id="{BF80B82E-BDB1-4861-8D7C-115693EDFD43}"/>
              </a:ext>
            </a:extLst>
          </p:cNvPr>
          <p:cNvCxnSpPr>
            <a:cxnSpLocks/>
          </p:cNvCxnSpPr>
          <p:nvPr/>
        </p:nvCxnSpPr>
        <p:spPr>
          <a:xfrm>
            <a:off x="548876" y="3075215"/>
            <a:ext cx="0" cy="6912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87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DAE48D6-02B4-42AB-921E-3D0595FD7954}"/>
              </a:ext>
            </a:extLst>
          </p:cNvPr>
          <p:cNvSpPr txBox="1">
            <a:spLocks/>
          </p:cNvSpPr>
          <p:nvPr/>
        </p:nvSpPr>
        <p:spPr>
          <a:xfrm>
            <a:off x="735291" y="1641472"/>
            <a:ext cx="11344414" cy="4934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indent="0">
              <a:spcBef>
                <a:spcPts val="600"/>
              </a:spcBef>
              <a:spcAft>
                <a:spcPts val="400"/>
              </a:spcAft>
              <a:buNone/>
            </a:pPr>
            <a:r>
              <a:rPr lang="en-US" dirty="0"/>
              <a:t>Ensure the application stays on-target</a:t>
            </a:r>
          </a:p>
          <a:p>
            <a:pPr marL="719138" lvl="1" indent="-319088">
              <a:spcBef>
                <a:spcPts val="600"/>
              </a:spcBef>
              <a:spcAft>
                <a:spcPts val="400"/>
              </a:spcAft>
            </a:pPr>
            <a:r>
              <a:rPr lang="en-US" sz="2000" b="1" dirty="0"/>
              <a:t>Wind – Drift potential</a:t>
            </a:r>
            <a:r>
              <a:rPr lang="en-US" sz="2000" dirty="0"/>
              <a:t> is lowest when applications are made in light to gentle sustained winds (2-10 mph), which are blowing in a constant direction. Many factors, including droplet size and equipment type also determine drift potential at any given wind speed. AVOID GUSTY OR WINDLESS CONDITIONS.  </a:t>
            </a:r>
          </a:p>
          <a:p>
            <a:pPr marL="738188" lvl="1" indent="0">
              <a:spcBef>
                <a:spcPts val="600"/>
              </a:spcBef>
              <a:spcAft>
                <a:spcPts val="400"/>
              </a:spcAft>
              <a:buFont typeface="Arial" panose="020B0604020202020204" pitchFamily="34" charset="0"/>
              <a:buNone/>
            </a:pPr>
            <a:r>
              <a:rPr lang="en-US" sz="2000" dirty="0"/>
              <a:t>Local terrain can also influence wind patterns. Every applicator is expected to be familiar with local wind patterns and how they affect spray drift.</a:t>
            </a:r>
            <a:endParaRPr lang="en-US" sz="2000" dirty="0">
              <a:solidFill>
                <a:srgbClr val="FF0000"/>
              </a:solidFill>
              <a:highlight>
                <a:srgbClr val="FFFF00"/>
              </a:highlight>
            </a:endParaRPr>
          </a:p>
          <a:p>
            <a:pPr lvl="2" indent="0">
              <a:spcBef>
                <a:spcPts val="600"/>
              </a:spcBef>
              <a:spcAft>
                <a:spcPts val="400"/>
              </a:spcAft>
              <a:buFont typeface="Arial" panose="020B0604020202020204" pitchFamily="34" charset="0"/>
              <a:buNone/>
            </a:pPr>
            <a:endParaRPr lang="en-US" dirty="0"/>
          </a:p>
        </p:txBody>
      </p:sp>
      <p:sp>
        <p:nvSpPr>
          <p:cNvPr id="3" name="Subtitle 1">
            <a:extLst>
              <a:ext uri="{FF2B5EF4-FFF2-40B4-BE49-F238E27FC236}">
                <a16:creationId xmlns:a16="http://schemas.microsoft.com/office/drawing/2014/main" id="{AF07A511-A9D6-42F0-A4FF-B1CEB534202E}"/>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Avoid Off-target Physical Drift </a:t>
            </a:r>
          </a:p>
        </p:txBody>
      </p:sp>
      <p:sp>
        <p:nvSpPr>
          <p:cNvPr id="4" name="Title 2">
            <a:extLst>
              <a:ext uri="{FF2B5EF4-FFF2-40B4-BE49-F238E27FC236}">
                <a16:creationId xmlns:a16="http://schemas.microsoft.com/office/drawing/2014/main" id="{0DCE4A8A-F0AB-432C-AA49-BC4ACC7AC67D}"/>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Tree>
    <p:extLst>
      <p:ext uri="{BB962C8B-B14F-4D97-AF65-F5344CB8AC3E}">
        <p14:creationId xmlns:p14="http://schemas.microsoft.com/office/powerpoint/2010/main" val="1568091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B9D1C19-37E5-4218-837F-2CD84F75EE64}"/>
              </a:ext>
            </a:extLst>
          </p:cNvPr>
          <p:cNvSpPr txBox="1">
            <a:spLocks/>
          </p:cNvSpPr>
          <p:nvPr/>
        </p:nvSpPr>
        <p:spPr>
          <a:xfrm>
            <a:off x="735291" y="1641472"/>
            <a:ext cx="11344414" cy="4934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538" indent="0">
              <a:spcBef>
                <a:spcPts val="600"/>
              </a:spcBef>
              <a:spcAft>
                <a:spcPts val="400"/>
              </a:spcAft>
              <a:buNone/>
            </a:pPr>
            <a:r>
              <a:rPr lang="en-US" dirty="0"/>
              <a:t>Ensure the application stays on-target</a:t>
            </a:r>
          </a:p>
          <a:p>
            <a:pPr lvl="1" indent="-327025">
              <a:spcBef>
                <a:spcPts val="600"/>
              </a:spcBef>
              <a:spcAft>
                <a:spcPts val="400"/>
              </a:spcAft>
            </a:pPr>
            <a:r>
              <a:rPr lang="en-US" sz="2000" u="sng" dirty="0"/>
              <a:t>Protect adjacent sensitive crops from drift:</a:t>
            </a:r>
            <a:r>
              <a:rPr lang="en-US" sz="2000" dirty="0"/>
              <a:t>  </a:t>
            </a:r>
            <a:r>
              <a:rPr lang="en-US" sz="2000" b="1" dirty="0"/>
              <a:t>Do not</a:t>
            </a:r>
            <a:r>
              <a:rPr lang="en-US" sz="2000" dirty="0"/>
              <a:t> apply this product when the wind is blowing toward adjacent crops including but not limited to; cotton, soybean, corn, wheat, tomatoes and other fruiting vegetables, fruit trees, cucurbits, grapes, beans, flowers, ornamentals, peas, potatoes, sunflower, plants in greenhouse(s), and </a:t>
            </a:r>
            <a:r>
              <a:rPr lang="en-US" sz="2000" b="1" u="sng" dirty="0"/>
              <a:t>broadleaf or  grass hay crops</a:t>
            </a:r>
            <a:r>
              <a:rPr lang="en-US" sz="2000" dirty="0"/>
              <a:t>.</a:t>
            </a:r>
          </a:p>
          <a:p>
            <a:pPr marL="701675" lvl="1" indent="-342900">
              <a:spcBef>
                <a:spcPts val="600"/>
              </a:spcBef>
              <a:spcAft>
                <a:spcPts val="400"/>
              </a:spcAft>
              <a:buFont typeface="Wingdings" panose="05000000000000000000" pitchFamily="2" charset="2"/>
              <a:buChar char="Ø"/>
            </a:pPr>
            <a:r>
              <a:rPr lang="en-US" sz="2000" b="1" u="sng" dirty="0"/>
              <a:t>Special note:</a:t>
            </a:r>
            <a:r>
              <a:rPr lang="en-US" sz="2000" dirty="0"/>
              <a:t>  Invora</a:t>
            </a:r>
            <a:r>
              <a:rPr lang="en-US" sz="2000" baseline="30000" dirty="0">
                <a:latin typeface="Arial" panose="020B0604020202020204" pitchFamily="34" charset="0"/>
                <a:cs typeface="Arial" panose="020B0604020202020204" pitchFamily="34" charset="0"/>
              </a:rPr>
              <a:t>™</a:t>
            </a:r>
            <a:r>
              <a:rPr lang="en-US" sz="2000" dirty="0"/>
              <a:t> Herbicide should </a:t>
            </a:r>
            <a:r>
              <a:rPr lang="en-US" sz="2000" b="1" u="sng" dirty="0"/>
              <a:t>NOT</a:t>
            </a:r>
            <a:r>
              <a:rPr lang="en-US" sz="2000" dirty="0"/>
              <a:t> be allowed to drift onto adjacent grass crops (including but not limited to, </a:t>
            </a:r>
            <a:r>
              <a:rPr lang="en-US" sz="2000" u="sng" dirty="0"/>
              <a:t>grass-hay</a:t>
            </a:r>
            <a:r>
              <a:rPr lang="en-US" sz="2000" dirty="0"/>
              <a:t>, wheat, corn, sorghum, etc.) due to:</a:t>
            </a:r>
          </a:p>
          <a:p>
            <a:pPr marL="1177200" lvl="2" indent="-457200">
              <a:spcBef>
                <a:spcPts val="0"/>
              </a:spcBef>
              <a:buFont typeface="Wingdings" panose="05000000000000000000" pitchFamily="2" charset="2"/>
              <a:buChar char="Ø"/>
            </a:pPr>
            <a:r>
              <a:rPr lang="en-US" dirty="0">
                <a:solidFill>
                  <a:srgbClr val="FF0000"/>
                </a:solidFill>
              </a:rPr>
              <a:t>requirements to manage herbicide residues in vegetation for 2 years</a:t>
            </a:r>
            <a:r>
              <a:rPr lang="en-US" dirty="0"/>
              <a:t>, and</a:t>
            </a:r>
          </a:p>
          <a:p>
            <a:pPr marL="1177200" lvl="2" indent="-457200">
              <a:spcBef>
                <a:spcPts val="0"/>
              </a:spcBef>
              <a:buFont typeface="Wingdings" panose="05000000000000000000" pitchFamily="2" charset="2"/>
              <a:buChar char="Ø"/>
            </a:pPr>
            <a:r>
              <a:rPr lang="en-US" dirty="0"/>
              <a:t>its potential impact to the growth and development of these crops.</a:t>
            </a:r>
          </a:p>
          <a:p>
            <a:pPr lvl="2" indent="0">
              <a:spcBef>
                <a:spcPts val="600"/>
              </a:spcBef>
              <a:spcAft>
                <a:spcPts val="400"/>
              </a:spcAft>
              <a:buFont typeface="Arial" panose="020B0604020202020204" pitchFamily="34" charset="0"/>
              <a:buNone/>
            </a:pPr>
            <a:endParaRPr lang="en-US" dirty="0"/>
          </a:p>
        </p:txBody>
      </p:sp>
      <p:sp>
        <p:nvSpPr>
          <p:cNvPr id="3" name="Subtitle 1">
            <a:extLst>
              <a:ext uri="{FF2B5EF4-FFF2-40B4-BE49-F238E27FC236}">
                <a16:creationId xmlns:a16="http://schemas.microsoft.com/office/drawing/2014/main" id="{3E5C8D7D-F8A6-447D-83B3-CD1698AFE780}"/>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Avoid Off-target Physical Drift </a:t>
            </a:r>
          </a:p>
        </p:txBody>
      </p:sp>
      <p:sp>
        <p:nvSpPr>
          <p:cNvPr id="4" name="Title 2">
            <a:extLst>
              <a:ext uri="{FF2B5EF4-FFF2-40B4-BE49-F238E27FC236}">
                <a16:creationId xmlns:a16="http://schemas.microsoft.com/office/drawing/2014/main" id="{1A41CC7D-592A-4A71-BE61-FF22D57CEDC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Tree>
    <p:extLst>
      <p:ext uri="{BB962C8B-B14F-4D97-AF65-F5344CB8AC3E}">
        <p14:creationId xmlns:p14="http://schemas.microsoft.com/office/powerpoint/2010/main" val="117820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4258782-0708-4639-8F7D-8F9BE744A647}"/>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pPr>
              <a:spcBef>
                <a:spcPts val="0"/>
              </a:spcBef>
              <a:spcAft>
                <a:spcPts val="0"/>
              </a:spcAft>
            </a:pPr>
            <a:r>
              <a:rPr lang="en-US" dirty="0">
                <a:solidFill>
                  <a:srgbClr val="0070C0"/>
                </a:solidFill>
              </a:rPr>
              <a:t>Avoid Off-target Physical Drift </a:t>
            </a:r>
          </a:p>
          <a:p>
            <a:pPr>
              <a:spcBef>
                <a:spcPts val="0"/>
              </a:spcBef>
              <a:spcAft>
                <a:spcPts val="0"/>
              </a:spcAft>
            </a:pPr>
            <a:r>
              <a:rPr lang="en-US" dirty="0">
                <a:solidFill>
                  <a:srgbClr val="0070C0"/>
                </a:solidFill>
              </a:rPr>
              <a:t>		</a:t>
            </a:r>
          </a:p>
          <a:p>
            <a:pPr>
              <a:spcBef>
                <a:spcPts val="0"/>
              </a:spcBef>
              <a:spcAft>
                <a:spcPts val="0"/>
              </a:spcAft>
            </a:pPr>
            <a:r>
              <a:rPr lang="en-US" dirty="0">
                <a:solidFill>
                  <a:srgbClr val="0070C0"/>
                </a:solidFill>
              </a:rPr>
              <a:t>	       Effect of droplet size over fall of 10 feet</a:t>
            </a:r>
          </a:p>
        </p:txBody>
      </p:sp>
      <p:sp>
        <p:nvSpPr>
          <p:cNvPr id="3" name="Title 2">
            <a:extLst>
              <a:ext uri="{FF2B5EF4-FFF2-40B4-BE49-F238E27FC236}">
                <a16:creationId xmlns:a16="http://schemas.microsoft.com/office/drawing/2014/main" id="{A02844A6-567C-4E45-BEB7-EB358750786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grpSp>
        <p:nvGrpSpPr>
          <p:cNvPr id="4" name="Group 3">
            <a:extLst>
              <a:ext uri="{FF2B5EF4-FFF2-40B4-BE49-F238E27FC236}">
                <a16:creationId xmlns:a16="http://schemas.microsoft.com/office/drawing/2014/main" id="{55DAAB1D-D91A-437B-93A0-C98AA03511B1}"/>
              </a:ext>
            </a:extLst>
          </p:cNvPr>
          <p:cNvGrpSpPr/>
          <p:nvPr/>
        </p:nvGrpSpPr>
        <p:grpSpPr>
          <a:xfrm>
            <a:off x="1424927" y="2581111"/>
            <a:ext cx="8792799" cy="3333694"/>
            <a:chOff x="13739813" y="1758951"/>
            <a:chExt cx="10547350" cy="3998913"/>
          </a:xfrm>
          <a:solidFill>
            <a:schemeClr val="bg2">
              <a:lumMod val="75000"/>
            </a:schemeClr>
          </a:solidFill>
        </p:grpSpPr>
        <p:sp>
          <p:nvSpPr>
            <p:cNvPr id="5" name="Freeform 5">
              <a:extLst>
                <a:ext uri="{FF2B5EF4-FFF2-40B4-BE49-F238E27FC236}">
                  <a16:creationId xmlns:a16="http://schemas.microsoft.com/office/drawing/2014/main" id="{E9EDC913-2B46-449E-A0F5-8EBAFD3442BA}"/>
                </a:ext>
              </a:extLst>
            </p:cNvPr>
            <p:cNvSpPr>
              <a:spLocks noEditPoints="1"/>
            </p:cNvSpPr>
            <p:nvPr/>
          </p:nvSpPr>
          <p:spPr bwMode="auto">
            <a:xfrm>
              <a:off x="13739813" y="1758951"/>
              <a:ext cx="5395913" cy="3952875"/>
            </a:xfrm>
            <a:custGeom>
              <a:avLst/>
              <a:gdLst>
                <a:gd name="T0" fmla="*/ 1399 w 1414"/>
                <a:gd name="T1" fmla="*/ 1030 h 1034"/>
                <a:gd name="T2" fmla="*/ 1411 w 1414"/>
                <a:gd name="T3" fmla="*/ 1023 h 1034"/>
                <a:gd name="T4" fmla="*/ 1364 w 1414"/>
                <a:gd name="T5" fmla="*/ 1002 h 1034"/>
                <a:gd name="T6" fmla="*/ 1320 w 1414"/>
                <a:gd name="T7" fmla="*/ 965 h 1034"/>
                <a:gd name="T8" fmla="*/ 1369 w 1414"/>
                <a:gd name="T9" fmla="*/ 1000 h 1034"/>
                <a:gd name="T10" fmla="*/ 1283 w 1414"/>
                <a:gd name="T11" fmla="*/ 945 h 1034"/>
                <a:gd name="T12" fmla="*/ 1251 w 1414"/>
                <a:gd name="T13" fmla="*/ 907 h 1034"/>
                <a:gd name="T14" fmla="*/ 1287 w 1414"/>
                <a:gd name="T15" fmla="*/ 946 h 1034"/>
                <a:gd name="T16" fmla="*/ 1167 w 1414"/>
                <a:gd name="T17" fmla="*/ 860 h 1034"/>
                <a:gd name="T18" fmla="*/ 1213 w 1414"/>
                <a:gd name="T19" fmla="*/ 878 h 1034"/>
                <a:gd name="T20" fmla="*/ 1131 w 1414"/>
                <a:gd name="T21" fmla="*/ 833 h 1034"/>
                <a:gd name="T22" fmla="*/ 1088 w 1414"/>
                <a:gd name="T23" fmla="*/ 795 h 1034"/>
                <a:gd name="T24" fmla="*/ 1136 w 1414"/>
                <a:gd name="T25" fmla="*/ 830 h 1034"/>
                <a:gd name="T26" fmla="*/ 1050 w 1414"/>
                <a:gd name="T27" fmla="*/ 775 h 1034"/>
                <a:gd name="T28" fmla="*/ 1019 w 1414"/>
                <a:gd name="T29" fmla="*/ 737 h 1034"/>
                <a:gd name="T30" fmla="*/ 1054 w 1414"/>
                <a:gd name="T31" fmla="*/ 776 h 1034"/>
                <a:gd name="T32" fmla="*/ 934 w 1414"/>
                <a:gd name="T33" fmla="*/ 690 h 1034"/>
                <a:gd name="T34" fmla="*/ 980 w 1414"/>
                <a:gd name="T35" fmla="*/ 709 h 1034"/>
                <a:gd name="T36" fmla="*/ 899 w 1414"/>
                <a:gd name="T37" fmla="*/ 663 h 1034"/>
                <a:gd name="T38" fmla="*/ 855 w 1414"/>
                <a:gd name="T39" fmla="*/ 625 h 1034"/>
                <a:gd name="T40" fmla="*/ 904 w 1414"/>
                <a:gd name="T41" fmla="*/ 661 h 1034"/>
                <a:gd name="T42" fmla="*/ 818 w 1414"/>
                <a:gd name="T43" fmla="*/ 605 h 1034"/>
                <a:gd name="T44" fmla="*/ 786 w 1414"/>
                <a:gd name="T45" fmla="*/ 567 h 1034"/>
                <a:gd name="T46" fmla="*/ 821 w 1414"/>
                <a:gd name="T47" fmla="*/ 606 h 1034"/>
                <a:gd name="T48" fmla="*/ 701 w 1414"/>
                <a:gd name="T49" fmla="*/ 520 h 1034"/>
                <a:gd name="T50" fmla="*/ 747 w 1414"/>
                <a:gd name="T51" fmla="*/ 539 h 1034"/>
                <a:gd name="T52" fmla="*/ 666 w 1414"/>
                <a:gd name="T53" fmla="*/ 493 h 1034"/>
                <a:gd name="T54" fmla="*/ 622 w 1414"/>
                <a:gd name="T55" fmla="*/ 455 h 1034"/>
                <a:gd name="T56" fmla="*/ 671 w 1414"/>
                <a:gd name="T57" fmla="*/ 491 h 1034"/>
                <a:gd name="T58" fmla="*/ 585 w 1414"/>
                <a:gd name="T59" fmla="*/ 436 h 1034"/>
                <a:gd name="T60" fmla="*/ 553 w 1414"/>
                <a:gd name="T61" fmla="*/ 398 h 1034"/>
                <a:gd name="T62" fmla="*/ 588 w 1414"/>
                <a:gd name="T63" fmla="*/ 437 h 1034"/>
                <a:gd name="T64" fmla="*/ 469 w 1414"/>
                <a:gd name="T65" fmla="*/ 351 h 1034"/>
                <a:gd name="T66" fmla="*/ 514 w 1414"/>
                <a:gd name="T67" fmla="*/ 369 h 1034"/>
                <a:gd name="T68" fmla="*/ 433 w 1414"/>
                <a:gd name="T69" fmla="*/ 324 h 1034"/>
                <a:gd name="T70" fmla="*/ 390 w 1414"/>
                <a:gd name="T71" fmla="*/ 286 h 1034"/>
                <a:gd name="T72" fmla="*/ 438 w 1414"/>
                <a:gd name="T73" fmla="*/ 321 h 1034"/>
                <a:gd name="T74" fmla="*/ 352 w 1414"/>
                <a:gd name="T75" fmla="*/ 266 h 1034"/>
                <a:gd name="T76" fmla="*/ 321 w 1414"/>
                <a:gd name="T77" fmla="*/ 228 h 1034"/>
                <a:gd name="T78" fmla="*/ 356 w 1414"/>
                <a:gd name="T79" fmla="*/ 267 h 1034"/>
                <a:gd name="T80" fmla="*/ 236 w 1414"/>
                <a:gd name="T81" fmla="*/ 181 h 1034"/>
                <a:gd name="T82" fmla="*/ 282 w 1414"/>
                <a:gd name="T83" fmla="*/ 200 h 1034"/>
                <a:gd name="T84" fmla="*/ 201 w 1414"/>
                <a:gd name="T85" fmla="*/ 154 h 1034"/>
                <a:gd name="T86" fmla="*/ 157 w 1414"/>
                <a:gd name="T87" fmla="*/ 116 h 1034"/>
                <a:gd name="T88" fmla="*/ 205 w 1414"/>
                <a:gd name="T89" fmla="*/ 151 h 1034"/>
                <a:gd name="T90" fmla="*/ 120 w 1414"/>
                <a:gd name="T91" fmla="*/ 96 h 1034"/>
                <a:gd name="T92" fmla="*/ 88 w 1414"/>
                <a:gd name="T93" fmla="*/ 58 h 1034"/>
                <a:gd name="T94" fmla="*/ 123 w 1414"/>
                <a:gd name="T95" fmla="*/ 97 h 1034"/>
                <a:gd name="T96" fmla="*/ 3 w 1414"/>
                <a:gd name="T97" fmla="*/ 11 h 1034"/>
                <a:gd name="T98" fmla="*/ 49 w 1414"/>
                <a:gd name="T99" fmla="*/ 3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4" h="1034">
                  <a:moveTo>
                    <a:pt x="1407" y="1034"/>
                  </a:moveTo>
                  <a:cubicBezTo>
                    <a:pt x="1406" y="1034"/>
                    <a:pt x="1405" y="1033"/>
                    <a:pt x="1404" y="1033"/>
                  </a:cubicBezTo>
                  <a:cubicBezTo>
                    <a:pt x="1399" y="1030"/>
                    <a:pt x="1399" y="1030"/>
                    <a:pt x="1399" y="1030"/>
                  </a:cubicBezTo>
                  <a:cubicBezTo>
                    <a:pt x="1397" y="1028"/>
                    <a:pt x="1396" y="1024"/>
                    <a:pt x="1398" y="1021"/>
                  </a:cubicBezTo>
                  <a:cubicBezTo>
                    <a:pt x="1400" y="1018"/>
                    <a:pt x="1404" y="1018"/>
                    <a:pt x="1406" y="1020"/>
                  </a:cubicBezTo>
                  <a:cubicBezTo>
                    <a:pt x="1411" y="1023"/>
                    <a:pt x="1411" y="1023"/>
                    <a:pt x="1411" y="1023"/>
                  </a:cubicBezTo>
                  <a:cubicBezTo>
                    <a:pt x="1413" y="1025"/>
                    <a:pt x="1414" y="1029"/>
                    <a:pt x="1412" y="1031"/>
                  </a:cubicBezTo>
                  <a:cubicBezTo>
                    <a:pt x="1411" y="1033"/>
                    <a:pt x="1409" y="1034"/>
                    <a:pt x="1407" y="1034"/>
                  </a:cubicBezTo>
                  <a:close/>
                  <a:moveTo>
                    <a:pt x="1364" y="1002"/>
                  </a:moveTo>
                  <a:cubicBezTo>
                    <a:pt x="1363" y="1002"/>
                    <a:pt x="1362" y="1002"/>
                    <a:pt x="1361" y="1001"/>
                  </a:cubicBezTo>
                  <a:cubicBezTo>
                    <a:pt x="1322" y="973"/>
                    <a:pt x="1322" y="973"/>
                    <a:pt x="1322" y="973"/>
                  </a:cubicBezTo>
                  <a:cubicBezTo>
                    <a:pt x="1319" y="971"/>
                    <a:pt x="1319" y="967"/>
                    <a:pt x="1320" y="965"/>
                  </a:cubicBezTo>
                  <a:cubicBezTo>
                    <a:pt x="1322" y="962"/>
                    <a:pt x="1326" y="961"/>
                    <a:pt x="1329" y="963"/>
                  </a:cubicBezTo>
                  <a:cubicBezTo>
                    <a:pt x="1368" y="992"/>
                    <a:pt x="1368" y="992"/>
                    <a:pt x="1368" y="992"/>
                  </a:cubicBezTo>
                  <a:cubicBezTo>
                    <a:pt x="1370" y="993"/>
                    <a:pt x="1371" y="997"/>
                    <a:pt x="1369" y="1000"/>
                  </a:cubicBezTo>
                  <a:cubicBezTo>
                    <a:pt x="1368" y="1002"/>
                    <a:pt x="1366" y="1002"/>
                    <a:pt x="1364" y="1002"/>
                  </a:cubicBezTo>
                  <a:close/>
                  <a:moveTo>
                    <a:pt x="1287" y="946"/>
                  </a:moveTo>
                  <a:cubicBezTo>
                    <a:pt x="1285" y="946"/>
                    <a:pt x="1284" y="945"/>
                    <a:pt x="1283" y="945"/>
                  </a:cubicBezTo>
                  <a:cubicBezTo>
                    <a:pt x="1244" y="916"/>
                    <a:pt x="1244" y="916"/>
                    <a:pt x="1244" y="916"/>
                  </a:cubicBezTo>
                  <a:cubicBezTo>
                    <a:pt x="1242" y="914"/>
                    <a:pt x="1241" y="911"/>
                    <a:pt x="1243" y="908"/>
                  </a:cubicBezTo>
                  <a:cubicBezTo>
                    <a:pt x="1245" y="905"/>
                    <a:pt x="1249" y="905"/>
                    <a:pt x="1251" y="907"/>
                  </a:cubicBezTo>
                  <a:cubicBezTo>
                    <a:pt x="1290" y="935"/>
                    <a:pt x="1290" y="935"/>
                    <a:pt x="1290" y="935"/>
                  </a:cubicBezTo>
                  <a:cubicBezTo>
                    <a:pt x="1293" y="937"/>
                    <a:pt x="1293" y="941"/>
                    <a:pt x="1291" y="943"/>
                  </a:cubicBezTo>
                  <a:cubicBezTo>
                    <a:pt x="1290" y="945"/>
                    <a:pt x="1288" y="946"/>
                    <a:pt x="1287" y="946"/>
                  </a:cubicBezTo>
                  <a:close/>
                  <a:moveTo>
                    <a:pt x="1209" y="889"/>
                  </a:moveTo>
                  <a:cubicBezTo>
                    <a:pt x="1208" y="889"/>
                    <a:pt x="1206" y="889"/>
                    <a:pt x="1205" y="888"/>
                  </a:cubicBezTo>
                  <a:cubicBezTo>
                    <a:pt x="1167" y="860"/>
                    <a:pt x="1167" y="860"/>
                    <a:pt x="1167" y="860"/>
                  </a:cubicBezTo>
                  <a:cubicBezTo>
                    <a:pt x="1164" y="858"/>
                    <a:pt x="1163" y="854"/>
                    <a:pt x="1165" y="851"/>
                  </a:cubicBezTo>
                  <a:cubicBezTo>
                    <a:pt x="1167" y="849"/>
                    <a:pt x="1171" y="848"/>
                    <a:pt x="1174" y="850"/>
                  </a:cubicBezTo>
                  <a:cubicBezTo>
                    <a:pt x="1213" y="878"/>
                    <a:pt x="1213" y="878"/>
                    <a:pt x="1213" y="878"/>
                  </a:cubicBezTo>
                  <a:cubicBezTo>
                    <a:pt x="1215" y="880"/>
                    <a:pt x="1216" y="884"/>
                    <a:pt x="1214" y="887"/>
                  </a:cubicBezTo>
                  <a:cubicBezTo>
                    <a:pt x="1213" y="888"/>
                    <a:pt x="1211" y="889"/>
                    <a:pt x="1209" y="889"/>
                  </a:cubicBezTo>
                  <a:close/>
                  <a:moveTo>
                    <a:pt x="1131" y="833"/>
                  </a:moveTo>
                  <a:cubicBezTo>
                    <a:pt x="1130" y="833"/>
                    <a:pt x="1129" y="832"/>
                    <a:pt x="1128" y="832"/>
                  </a:cubicBezTo>
                  <a:cubicBezTo>
                    <a:pt x="1089" y="803"/>
                    <a:pt x="1089" y="803"/>
                    <a:pt x="1089" y="803"/>
                  </a:cubicBezTo>
                  <a:cubicBezTo>
                    <a:pt x="1086" y="801"/>
                    <a:pt x="1086" y="798"/>
                    <a:pt x="1088" y="795"/>
                  </a:cubicBezTo>
                  <a:cubicBezTo>
                    <a:pt x="1090" y="792"/>
                    <a:pt x="1093" y="792"/>
                    <a:pt x="1096" y="794"/>
                  </a:cubicBezTo>
                  <a:cubicBezTo>
                    <a:pt x="1135" y="822"/>
                    <a:pt x="1135" y="822"/>
                    <a:pt x="1135" y="822"/>
                  </a:cubicBezTo>
                  <a:cubicBezTo>
                    <a:pt x="1138" y="824"/>
                    <a:pt x="1138" y="828"/>
                    <a:pt x="1136" y="830"/>
                  </a:cubicBezTo>
                  <a:cubicBezTo>
                    <a:pt x="1135" y="832"/>
                    <a:pt x="1133" y="833"/>
                    <a:pt x="1131" y="833"/>
                  </a:cubicBezTo>
                  <a:close/>
                  <a:moveTo>
                    <a:pt x="1054" y="776"/>
                  </a:moveTo>
                  <a:cubicBezTo>
                    <a:pt x="1053" y="776"/>
                    <a:pt x="1051" y="776"/>
                    <a:pt x="1050" y="775"/>
                  </a:cubicBezTo>
                  <a:cubicBezTo>
                    <a:pt x="1012" y="747"/>
                    <a:pt x="1012" y="747"/>
                    <a:pt x="1012" y="747"/>
                  </a:cubicBezTo>
                  <a:cubicBezTo>
                    <a:pt x="1009" y="745"/>
                    <a:pt x="1008" y="741"/>
                    <a:pt x="1010" y="738"/>
                  </a:cubicBezTo>
                  <a:cubicBezTo>
                    <a:pt x="1012" y="736"/>
                    <a:pt x="1016" y="735"/>
                    <a:pt x="1019" y="737"/>
                  </a:cubicBezTo>
                  <a:cubicBezTo>
                    <a:pt x="1057" y="765"/>
                    <a:pt x="1057" y="765"/>
                    <a:pt x="1057" y="765"/>
                  </a:cubicBezTo>
                  <a:cubicBezTo>
                    <a:pt x="1060" y="767"/>
                    <a:pt x="1061" y="771"/>
                    <a:pt x="1059" y="774"/>
                  </a:cubicBezTo>
                  <a:cubicBezTo>
                    <a:pt x="1058" y="775"/>
                    <a:pt x="1056" y="776"/>
                    <a:pt x="1054" y="776"/>
                  </a:cubicBezTo>
                  <a:close/>
                  <a:moveTo>
                    <a:pt x="976" y="720"/>
                  </a:moveTo>
                  <a:cubicBezTo>
                    <a:pt x="975" y="720"/>
                    <a:pt x="974" y="719"/>
                    <a:pt x="973" y="718"/>
                  </a:cubicBezTo>
                  <a:cubicBezTo>
                    <a:pt x="934" y="690"/>
                    <a:pt x="934" y="690"/>
                    <a:pt x="934" y="690"/>
                  </a:cubicBezTo>
                  <a:cubicBezTo>
                    <a:pt x="931" y="688"/>
                    <a:pt x="931" y="684"/>
                    <a:pt x="933" y="682"/>
                  </a:cubicBezTo>
                  <a:cubicBezTo>
                    <a:pt x="935" y="679"/>
                    <a:pt x="938" y="678"/>
                    <a:pt x="941" y="680"/>
                  </a:cubicBezTo>
                  <a:cubicBezTo>
                    <a:pt x="980" y="709"/>
                    <a:pt x="980" y="709"/>
                    <a:pt x="980" y="709"/>
                  </a:cubicBezTo>
                  <a:cubicBezTo>
                    <a:pt x="982" y="711"/>
                    <a:pt x="983" y="714"/>
                    <a:pt x="981" y="717"/>
                  </a:cubicBezTo>
                  <a:cubicBezTo>
                    <a:pt x="980" y="719"/>
                    <a:pt x="978" y="720"/>
                    <a:pt x="976" y="720"/>
                  </a:cubicBezTo>
                  <a:close/>
                  <a:moveTo>
                    <a:pt x="899" y="663"/>
                  </a:moveTo>
                  <a:cubicBezTo>
                    <a:pt x="897" y="663"/>
                    <a:pt x="896" y="663"/>
                    <a:pt x="895" y="662"/>
                  </a:cubicBezTo>
                  <a:cubicBezTo>
                    <a:pt x="856" y="634"/>
                    <a:pt x="856" y="634"/>
                    <a:pt x="856" y="634"/>
                  </a:cubicBezTo>
                  <a:cubicBezTo>
                    <a:pt x="854" y="632"/>
                    <a:pt x="853" y="628"/>
                    <a:pt x="855" y="625"/>
                  </a:cubicBezTo>
                  <a:cubicBezTo>
                    <a:pt x="857" y="623"/>
                    <a:pt x="861" y="622"/>
                    <a:pt x="863" y="624"/>
                  </a:cubicBezTo>
                  <a:cubicBezTo>
                    <a:pt x="902" y="652"/>
                    <a:pt x="902" y="652"/>
                    <a:pt x="902" y="652"/>
                  </a:cubicBezTo>
                  <a:cubicBezTo>
                    <a:pt x="905" y="654"/>
                    <a:pt x="906" y="658"/>
                    <a:pt x="904" y="661"/>
                  </a:cubicBezTo>
                  <a:cubicBezTo>
                    <a:pt x="902" y="662"/>
                    <a:pt x="901" y="663"/>
                    <a:pt x="899" y="663"/>
                  </a:cubicBezTo>
                  <a:close/>
                  <a:moveTo>
                    <a:pt x="821" y="606"/>
                  </a:moveTo>
                  <a:cubicBezTo>
                    <a:pt x="820" y="606"/>
                    <a:pt x="819" y="606"/>
                    <a:pt x="818" y="605"/>
                  </a:cubicBezTo>
                  <a:cubicBezTo>
                    <a:pt x="779" y="577"/>
                    <a:pt x="779" y="577"/>
                    <a:pt x="779" y="577"/>
                  </a:cubicBezTo>
                  <a:cubicBezTo>
                    <a:pt x="776" y="575"/>
                    <a:pt x="776" y="571"/>
                    <a:pt x="778" y="569"/>
                  </a:cubicBezTo>
                  <a:cubicBezTo>
                    <a:pt x="779" y="566"/>
                    <a:pt x="783" y="565"/>
                    <a:pt x="786" y="567"/>
                  </a:cubicBezTo>
                  <a:cubicBezTo>
                    <a:pt x="825" y="596"/>
                    <a:pt x="825" y="596"/>
                    <a:pt x="825" y="596"/>
                  </a:cubicBezTo>
                  <a:cubicBezTo>
                    <a:pt x="827" y="598"/>
                    <a:pt x="828" y="601"/>
                    <a:pt x="826" y="604"/>
                  </a:cubicBezTo>
                  <a:cubicBezTo>
                    <a:pt x="825" y="606"/>
                    <a:pt x="823" y="606"/>
                    <a:pt x="821" y="606"/>
                  </a:cubicBezTo>
                  <a:close/>
                  <a:moveTo>
                    <a:pt x="744" y="550"/>
                  </a:moveTo>
                  <a:cubicBezTo>
                    <a:pt x="742" y="550"/>
                    <a:pt x="741" y="549"/>
                    <a:pt x="740" y="549"/>
                  </a:cubicBezTo>
                  <a:cubicBezTo>
                    <a:pt x="701" y="520"/>
                    <a:pt x="701" y="520"/>
                    <a:pt x="701" y="520"/>
                  </a:cubicBezTo>
                  <a:cubicBezTo>
                    <a:pt x="699" y="518"/>
                    <a:pt x="698" y="515"/>
                    <a:pt x="700" y="512"/>
                  </a:cubicBezTo>
                  <a:cubicBezTo>
                    <a:pt x="702" y="509"/>
                    <a:pt x="706" y="509"/>
                    <a:pt x="708" y="511"/>
                  </a:cubicBezTo>
                  <a:cubicBezTo>
                    <a:pt x="747" y="539"/>
                    <a:pt x="747" y="539"/>
                    <a:pt x="747" y="539"/>
                  </a:cubicBezTo>
                  <a:cubicBezTo>
                    <a:pt x="750" y="541"/>
                    <a:pt x="750" y="545"/>
                    <a:pt x="748" y="547"/>
                  </a:cubicBezTo>
                  <a:cubicBezTo>
                    <a:pt x="747" y="549"/>
                    <a:pt x="745" y="550"/>
                    <a:pt x="744" y="550"/>
                  </a:cubicBezTo>
                  <a:close/>
                  <a:moveTo>
                    <a:pt x="666" y="493"/>
                  </a:moveTo>
                  <a:cubicBezTo>
                    <a:pt x="665" y="493"/>
                    <a:pt x="664" y="493"/>
                    <a:pt x="662" y="492"/>
                  </a:cubicBezTo>
                  <a:cubicBezTo>
                    <a:pt x="624" y="464"/>
                    <a:pt x="624" y="464"/>
                    <a:pt x="624" y="464"/>
                  </a:cubicBezTo>
                  <a:cubicBezTo>
                    <a:pt x="621" y="462"/>
                    <a:pt x="620" y="458"/>
                    <a:pt x="622" y="455"/>
                  </a:cubicBezTo>
                  <a:cubicBezTo>
                    <a:pt x="624" y="453"/>
                    <a:pt x="628" y="452"/>
                    <a:pt x="631" y="454"/>
                  </a:cubicBezTo>
                  <a:cubicBezTo>
                    <a:pt x="670" y="482"/>
                    <a:pt x="670" y="482"/>
                    <a:pt x="670" y="482"/>
                  </a:cubicBezTo>
                  <a:cubicBezTo>
                    <a:pt x="672" y="484"/>
                    <a:pt x="673" y="488"/>
                    <a:pt x="671" y="491"/>
                  </a:cubicBezTo>
                  <a:cubicBezTo>
                    <a:pt x="670" y="492"/>
                    <a:pt x="668" y="493"/>
                    <a:pt x="666" y="493"/>
                  </a:cubicBezTo>
                  <a:close/>
                  <a:moveTo>
                    <a:pt x="588" y="437"/>
                  </a:moveTo>
                  <a:cubicBezTo>
                    <a:pt x="587" y="437"/>
                    <a:pt x="586" y="436"/>
                    <a:pt x="585" y="436"/>
                  </a:cubicBezTo>
                  <a:cubicBezTo>
                    <a:pt x="546" y="407"/>
                    <a:pt x="546" y="407"/>
                    <a:pt x="546" y="407"/>
                  </a:cubicBezTo>
                  <a:cubicBezTo>
                    <a:pt x="543" y="405"/>
                    <a:pt x="543" y="402"/>
                    <a:pt x="545" y="399"/>
                  </a:cubicBezTo>
                  <a:cubicBezTo>
                    <a:pt x="547" y="396"/>
                    <a:pt x="551" y="396"/>
                    <a:pt x="553" y="398"/>
                  </a:cubicBezTo>
                  <a:cubicBezTo>
                    <a:pt x="592" y="426"/>
                    <a:pt x="592" y="426"/>
                    <a:pt x="592" y="426"/>
                  </a:cubicBezTo>
                  <a:cubicBezTo>
                    <a:pt x="595" y="428"/>
                    <a:pt x="595" y="432"/>
                    <a:pt x="593" y="434"/>
                  </a:cubicBezTo>
                  <a:cubicBezTo>
                    <a:pt x="592" y="436"/>
                    <a:pt x="590" y="437"/>
                    <a:pt x="588" y="437"/>
                  </a:cubicBezTo>
                  <a:close/>
                  <a:moveTo>
                    <a:pt x="511" y="380"/>
                  </a:moveTo>
                  <a:cubicBezTo>
                    <a:pt x="510" y="380"/>
                    <a:pt x="508" y="380"/>
                    <a:pt x="507" y="379"/>
                  </a:cubicBezTo>
                  <a:cubicBezTo>
                    <a:pt x="469" y="351"/>
                    <a:pt x="469" y="351"/>
                    <a:pt x="469" y="351"/>
                  </a:cubicBezTo>
                  <a:cubicBezTo>
                    <a:pt x="466" y="349"/>
                    <a:pt x="465" y="345"/>
                    <a:pt x="467" y="342"/>
                  </a:cubicBezTo>
                  <a:cubicBezTo>
                    <a:pt x="469" y="340"/>
                    <a:pt x="473" y="339"/>
                    <a:pt x="476" y="341"/>
                  </a:cubicBezTo>
                  <a:cubicBezTo>
                    <a:pt x="514" y="369"/>
                    <a:pt x="514" y="369"/>
                    <a:pt x="514" y="369"/>
                  </a:cubicBezTo>
                  <a:cubicBezTo>
                    <a:pt x="517" y="371"/>
                    <a:pt x="518" y="375"/>
                    <a:pt x="516" y="378"/>
                  </a:cubicBezTo>
                  <a:cubicBezTo>
                    <a:pt x="515" y="379"/>
                    <a:pt x="513" y="380"/>
                    <a:pt x="511" y="380"/>
                  </a:cubicBezTo>
                  <a:close/>
                  <a:moveTo>
                    <a:pt x="433" y="324"/>
                  </a:moveTo>
                  <a:cubicBezTo>
                    <a:pt x="432" y="324"/>
                    <a:pt x="431" y="323"/>
                    <a:pt x="430" y="322"/>
                  </a:cubicBezTo>
                  <a:cubicBezTo>
                    <a:pt x="391" y="294"/>
                    <a:pt x="391" y="294"/>
                    <a:pt x="391" y="294"/>
                  </a:cubicBezTo>
                  <a:cubicBezTo>
                    <a:pt x="388" y="292"/>
                    <a:pt x="388" y="288"/>
                    <a:pt x="390" y="286"/>
                  </a:cubicBezTo>
                  <a:cubicBezTo>
                    <a:pt x="392" y="283"/>
                    <a:pt x="395" y="283"/>
                    <a:pt x="398" y="284"/>
                  </a:cubicBezTo>
                  <a:cubicBezTo>
                    <a:pt x="437" y="313"/>
                    <a:pt x="437" y="313"/>
                    <a:pt x="437" y="313"/>
                  </a:cubicBezTo>
                  <a:cubicBezTo>
                    <a:pt x="440" y="315"/>
                    <a:pt x="440" y="318"/>
                    <a:pt x="438" y="321"/>
                  </a:cubicBezTo>
                  <a:cubicBezTo>
                    <a:pt x="437" y="323"/>
                    <a:pt x="435" y="324"/>
                    <a:pt x="433" y="324"/>
                  </a:cubicBezTo>
                  <a:close/>
                  <a:moveTo>
                    <a:pt x="356" y="267"/>
                  </a:moveTo>
                  <a:cubicBezTo>
                    <a:pt x="355" y="267"/>
                    <a:pt x="353" y="267"/>
                    <a:pt x="352" y="266"/>
                  </a:cubicBezTo>
                  <a:cubicBezTo>
                    <a:pt x="313" y="238"/>
                    <a:pt x="313" y="238"/>
                    <a:pt x="313" y="238"/>
                  </a:cubicBezTo>
                  <a:cubicBezTo>
                    <a:pt x="311" y="236"/>
                    <a:pt x="310" y="232"/>
                    <a:pt x="312" y="229"/>
                  </a:cubicBezTo>
                  <a:cubicBezTo>
                    <a:pt x="314" y="227"/>
                    <a:pt x="318" y="226"/>
                    <a:pt x="321" y="228"/>
                  </a:cubicBezTo>
                  <a:cubicBezTo>
                    <a:pt x="359" y="256"/>
                    <a:pt x="359" y="256"/>
                    <a:pt x="359" y="256"/>
                  </a:cubicBezTo>
                  <a:cubicBezTo>
                    <a:pt x="362" y="258"/>
                    <a:pt x="363" y="262"/>
                    <a:pt x="361" y="265"/>
                  </a:cubicBezTo>
                  <a:cubicBezTo>
                    <a:pt x="359" y="266"/>
                    <a:pt x="358" y="267"/>
                    <a:pt x="356" y="267"/>
                  </a:cubicBezTo>
                  <a:close/>
                  <a:moveTo>
                    <a:pt x="278" y="210"/>
                  </a:moveTo>
                  <a:cubicBezTo>
                    <a:pt x="277" y="210"/>
                    <a:pt x="276" y="210"/>
                    <a:pt x="275" y="209"/>
                  </a:cubicBezTo>
                  <a:cubicBezTo>
                    <a:pt x="236" y="181"/>
                    <a:pt x="236" y="181"/>
                    <a:pt x="236" y="181"/>
                  </a:cubicBezTo>
                  <a:cubicBezTo>
                    <a:pt x="233" y="179"/>
                    <a:pt x="233" y="175"/>
                    <a:pt x="235" y="173"/>
                  </a:cubicBezTo>
                  <a:cubicBezTo>
                    <a:pt x="237" y="170"/>
                    <a:pt x="240" y="169"/>
                    <a:pt x="243" y="171"/>
                  </a:cubicBezTo>
                  <a:cubicBezTo>
                    <a:pt x="282" y="200"/>
                    <a:pt x="282" y="200"/>
                    <a:pt x="282" y="200"/>
                  </a:cubicBezTo>
                  <a:cubicBezTo>
                    <a:pt x="284" y="202"/>
                    <a:pt x="285" y="205"/>
                    <a:pt x="283" y="208"/>
                  </a:cubicBezTo>
                  <a:cubicBezTo>
                    <a:pt x="282" y="210"/>
                    <a:pt x="280" y="210"/>
                    <a:pt x="278" y="210"/>
                  </a:cubicBezTo>
                  <a:close/>
                  <a:moveTo>
                    <a:pt x="201" y="154"/>
                  </a:moveTo>
                  <a:cubicBezTo>
                    <a:pt x="199" y="154"/>
                    <a:pt x="198" y="154"/>
                    <a:pt x="197" y="153"/>
                  </a:cubicBezTo>
                  <a:cubicBezTo>
                    <a:pt x="158" y="124"/>
                    <a:pt x="158" y="124"/>
                    <a:pt x="158" y="124"/>
                  </a:cubicBezTo>
                  <a:cubicBezTo>
                    <a:pt x="156" y="123"/>
                    <a:pt x="155" y="119"/>
                    <a:pt x="157" y="116"/>
                  </a:cubicBezTo>
                  <a:cubicBezTo>
                    <a:pt x="159" y="113"/>
                    <a:pt x="163" y="113"/>
                    <a:pt x="165" y="115"/>
                  </a:cubicBezTo>
                  <a:cubicBezTo>
                    <a:pt x="204" y="143"/>
                    <a:pt x="204" y="143"/>
                    <a:pt x="204" y="143"/>
                  </a:cubicBezTo>
                  <a:cubicBezTo>
                    <a:pt x="207" y="145"/>
                    <a:pt x="207" y="149"/>
                    <a:pt x="205" y="151"/>
                  </a:cubicBezTo>
                  <a:cubicBezTo>
                    <a:pt x="204" y="153"/>
                    <a:pt x="202" y="154"/>
                    <a:pt x="201" y="154"/>
                  </a:cubicBezTo>
                  <a:close/>
                  <a:moveTo>
                    <a:pt x="123" y="97"/>
                  </a:moveTo>
                  <a:cubicBezTo>
                    <a:pt x="122" y="97"/>
                    <a:pt x="121" y="97"/>
                    <a:pt x="120" y="96"/>
                  </a:cubicBezTo>
                  <a:cubicBezTo>
                    <a:pt x="81" y="68"/>
                    <a:pt x="81" y="68"/>
                    <a:pt x="81" y="68"/>
                  </a:cubicBezTo>
                  <a:cubicBezTo>
                    <a:pt x="78" y="66"/>
                    <a:pt x="77" y="62"/>
                    <a:pt x="79" y="60"/>
                  </a:cubicBezTo>
                  <a:cubicBezTo>
                    <a:pt x="81" y="57"/>
                    <a:pt x="85" y="56"/>
                    <a:pt x="88" y="58"/>
                  </a:cubicBezTo>
                  <a:cubicBezTo>
                    <a:pt x="127" y="86"/>
                    <a:pt x="127" y="86"/>
                    <a:pt x="127" y="86"/>
                  </a:cubicBezTo>
                  <a:cubicBezTo>
                    <a:pt x="129" y="88"/>
                    <a:pt x="130" y="92"/>
                    <a:pt x="128" y="95"/>
                  </a:cubicBezTo>
                  <a:cubicBezTo>
                    <a:pt x="127" y="96"/>
                    <a:pt x="125" y="97"/>
                    <a:pt x="123" y="97"/>
                  </a:cubicBezTo>
                  <a:close/>
                  <a:moveTo>
                    <a:pt x="45" y="41"/>
                  </a:moveTo>
                  <a:cubicBezTo>
                    <a:pt x="44" y="41"/>
                    <a:pt x="43" y="40"/>
                    <a:pt x="42" y="40"/>
                  </a:cubicBezTo>
                  <a:cubicBezTo>
                    <a:pt x="3" y="11"/>
                    <a:pt x="3" y="11"/>
                    <a:pt x="3" y="11"/>
                  </a:cubicBezTo>
                  <a:cubicBezTo>
                    <a:pt x="0" y="9"/>
                    <a:pt x="0" y="6"/>
                    <a:pt x="2" y="3"/>
                  </a:cubicBezTo>
                  <a:cubicBezTo>
                    <a:pt x="4" y="0"/>
                    <a:pt x="8" y="0"/>
                    <a:pt x="10" y="2"/>
                  </a:cubicBezTo>
                  <a:cubicBezTo>
                    <a:pt x="49" y="30"/>
                    <a:pt x="49" y="30"/>
                    <a:pt x="49" y="30"/>
                  </a:cubicBezTo>
                  <a:cubicBezTo>
                    <a:pt x="52" y="32"/>
                    <a:pt x="52" y="36"/>
                    <a:pt x="50" y="38"/>
                  </a:cubicBezTo>
                  <a:cubicBezTo>
                    <a:pt x="49" y="40"/>
                    <a:pt x="47" y="41"/>
                    <a:pt x="4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A54D1F4E-5ECE-439A-AF9F-72DC2E51A347}"/>
                </a:ext>
              </a:extLst>
            </p:cNvPr>
            <p:cNvSpPr>
              <a:spLocks noEditPoints="1"/>
            </p:cNvSpPr>
            <p:nvPr/>
          </p:nvSpPr>
          <p:spPr bwMode="auto">
            <a:xfrm>
              <a:off x="13739813" y="1758951"/>
              <a:ext cx="3617913" cy="3990975"/>
            </a:xfrm>
            <a:custGeom>
              <a:avLst/>
              <a:gdLst>
                <a:gd name="T0" fmla="*/ 937 w 948"/>
                <a:gd name="T1" fmla="*/ 1042 h 1044"/>
                <a:gd name="T2" fmla="*/ 905 w 948"/>
                <a:gd name="T3" fmla="*/ 998 h 1044"/>
                <a:gd name="T4" fmla="*/ 945 w 948"/>
                <a:gd name="T5" fmla="*/ 1034 h 1044"/>
                <a:gd name="T6" fmla="*/ 941 w 948"/>
                <a:gd name="T7" fmla="*/ 1044 h 1044"/>
                <a:gd name="T8" fmla="*/ 872 w 948"/>
                <a:gd name="T9" fmla="*/ 971 h 1044"/>
                <a:gd name="T10" fmla="*/ 840 w 948"/>
                <a:gd name="T11" fmla="*/ 927 h 1044"/>
                <a:gd name="T12" fmla="*/ 881 w 948"/>
                <a:gd name="T13" fmla="*/ 963 h 1044"/>
                <a:gd name="T14" fmla="*/ 877 w 948"/>
                <a:gd name="T15" fmla="*/ 973 h 1044"/>
                <a:gd name="T16" fmla="*/ 808 w 948"/>
                <a:gd name="T17" fmla="*/ 900 h 1044"/>
                <a:gd name="T18" fmla="*/ 776 w 948"/>
                <a:gd name="T19" fmla="*/ 856 h 1044"/>
                <a:gd name="T20" fmla="*/ 817 w 948"/>
                <a:gd name="T21" fmla="*/ 892 h 1044"/>
                <a:gd name="T22" fmla="*/ 812 w 948"/>
                <a:gd name="T23" fmla="*/ 902 h 1044"/>
                <a:gd name="T24" fmla="*/ 743 w 948"/>
                <a:gd name="T25" fmla="*/ 829 h 1044"/>
                <a:gd name="T26" fmla="*/ 711 w 948"/>
                <a:gd name="T27" fmla="*/ 785 h 1044"/>
                <a:gd name="T28" fmla="*/ 752 w 948"/>
                <a:gd name="T29" fmla="*/ 821 h 1044"/>
                <a:gd name="T30" fmla="*/ 748 w 948"/>
                <a:gd name="T31" fmla="*/ 831 h 1044"/>
                <a:gd name="T32" fmla="*/ 679 w 948"/>
                <a:gd name="T33" fmla="*/ 758 h 1044"/>
                <a:gd name="T34" fmla="*/ 647 w 948"/>
                <a:gd name="T35" fmla="*/ 714 h 1044"/>
                <a:gd name="T36" fmla="*/ 688 w 948"/>
                <a:gd name="T37" fmla="*/ 750 h 1044"/>
                <a:gd name="T38" fmla="*/ 683 w 948"/>
                <a:gd name="T39" fmla="*/ 760 h 1044"/>
                <a:gd name="T40" fmla="*/ 614 w 948"/>
                <a:gd name="T41" fmla="*/ 687 h 1044"/>
                <a:gd name="T42" fmla="*/ 583 w 948"/>
                <a:gd name="T43" fmla="*/ 643 h 1044"/>
                <a:gd name="T44" fmla="*/ 623 w 948"/>
                <a:gd name="T45" fmla="*/ 679 h 1044"/>
                <a:gd name="T46" fmla="*/ 619 w 948"/>
                <a:gd name="T47" fmla="*/ 689 h 1044"/>
                <a:gd name="T48" fmla="*/ 550 w 948"/>
                <a:gd name="T49" fmla="*/ 615 h 1044"/>
                <a:gd name="T50" fmla="*/ 518 w 948"/>
                <a:gd name="T51" fmla="*/ 571 h 1044"/>
                <a:gd name="T52" fmla="*/ 559 w 948"/>
                <a:gd name="T53" fmla="*/ 607 h 1044"/>
                <a:gd name="T54" fmla="*/ 554 w 948"/>
                <a:gd name="T55" fmla="*/ 617 h 1044"/>
                <a:gd name="T56" fmla="*/ 485 w 948"/>
                <a:gd name="T57" fmla="*/ 544 h 1044"/>
                <a:gd name="T58" fmla="*/ 454 w 948"/>
                <a:gd name="T59" fmla="*/ 500 h 1044"/>
                <a:gd name="T60" fmla="*/ 494 w 948"/>
                <a:gd name="T61" fmla="*/ 536 h 1044"/>
                <a:gd name="T62" fmla="*/ 490 w 948"/>
                <a:gd name="T63" fmla="*/ 546 h 1044"/>
                <a:gd name="T64" fmla="*/ 421 w 948"/>
                <a:gd name="T65" fmla="*/ 473 h 1044"/>
                <a:gd name="T66" fmla="*/ 389 w 948"/>
                <a:gd name="T67" fmla="*/ 429 h 1044"/>
                <a:gd name="T68" fmla="*/ 430 w 948"/>
                <a:gd name="T69" fmla="*/ 465 h 1044"/>
                <a:gd name="T70" fmla="*/ 426 w 948"/>
                <a:gd name="T71" fmla="*/ 475 h 1044"/>
                <a:gd name="T72" fmla="*/ 357 w 948"/>
                <a:gd name="T73" fmla="*/ 402 h 1044"/>
                <a:gd name="T74" fmla="*/ 325 w 948"/>
                <a:gd name="T75" fmla="*/ 358 h 1044"/>
                <a:gd name="T76" fmla="*/ 366 w 948"/>
                <a:gd name="T77" fmla="*/ 394 h 1044"/>
                <a:gd name="T78" fmla="*/ 361 w 948"/>
                <a:gd name="T79" fmla="*/ 404 h 1044"/>
                <a:gd name="T80" fmla="*/ 292 w 948"/>
                <a:gd name="T81" fmla="*/ 331 h 1044"/>
                <a:gd name="T82" fmla="*/ 260 w 948"/>
                <a:gd name="T83" fmla="*/ 287 h 1044"/>
                <a:gd name="T84" fmla="*/ 301 w 948"/>
                <a:gd name="T85" fmla="*/ 323 h 1044"/>
                <a:gd name="T86" fmla="*/ 297 w 948"/>
                <a:gd name="T87" fmla="*/ 333 h 1044"/>
                <a:gd name="T88" fmla="*/ 228 w 948"/>
                <a:gd name="T89" fmla="*/ 260 h 1044"/>
                <a:gd name="T90" fmla="*/ 196 w 948"/>
                <a:gd name="T91" fmla="*/ 216 h 1044"/>
                <a:gd name="T92" fmla="*/ 237 w 948"/>
                <a:gd name="T93" fmla="*/ 252 h 1044"/>
                <a:gd name="T94" fmla="*/ 232 w 948"/>
                <a:gd name="T95" fmla="*/ 262 h 1044"/>
                <a:gd name="T96" fmla="*/ 163 w 948"/>
                <a:gd name="T97" fmla="*/ 188 h 1044"/>
                <a:gd name="T98" fmla="*/ 132 w 948"/>
                <a:gd name="T99" fmla="*/ 144 h 1044"/>
                <a:gd name="T100" fmla="*/ 172 w 948"/>
                <a:gd name="T101" fmla="*/ 180 h 1044"/>
                <a:gd name="T102" fmla="*/ 168 w 948"/>
                <a:gd name="T103" fmla="*/ 190 h 1044"/>
                <a:gd name="T104" fmla="*/ 99 w 948"/>
                <a:gd name="T105" fmla="*/ 117 h 1044"/>
                <a:gd name="T106" fmla="*/ 67 w 948"/>
                <a:gd name="T107" fmla="*/ 73 h 1044"/>
                <a:gd name="T108" fmla="*/ 108 w 948"/>
                <a:gd name="T109" fmla="*/ 109 h 1044"/>
                <a:gd name="T110" fmla="*/ 103 w 948"/>
                <a:gd name="T111" fmla="*/ 119 h 1044"/>
                <a:gd name="T112" fmla="*/ 34 w 948"/>
                <a:gd name="T113" fmla="*/ 46 h 1044"/>
                <a:gd name="T114" fmla="*/ 3 w 948"/>
                <a:gd name="T115" fmla="*/ 2 h 1044"/>
                <a:gd name="T116" fmla="*/ 43 w 948"/>
                <a:gd name="T117" fmla="*/ 38 h 1044"/>
                <a:gd name="T118" fmla="*/ 39 w 948"/>
                <a:gd name="T119" fmla="*/ 48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8" h="1044">
                  <a:moveTo>
                    <a:pt x="941" y="1044"/>
                  </a:moveTo>
                  <a:cubicBezTo>
                    <a:pt x="939" y="1044"/>
                    <a:pt x="938" y="1044"/>
                    <a:pt x="937" y="1042"/>
                  </a:cubicBezTo>
                  <a:cubicBezTo>
                    <a:pt x="904" y="1007"/>
                    <a:pt x="904" y="1007"/>
                    <a:pt x="904" y="1007"/>
                  </a:cubicBezTo>
                  <a:cubicBezTo>
                    <a:pt x="902" y="1004"/>
                    <a:pt x="902" y="1001"/>
                    <a:pt x="905" y="998"/>
                  </a:cubicBezTo>
                  <a:cubicBezTo>
                    <a:pt x="907" y="996"/>
                    <a:pt x="911" y="996"/>
                    <a:pt x="913" y="999"/>
                  </a:cubicBezTo>
                  <a:cubicBezTo>
                    <a:pt x="945" y="1034"/>
                    <a:pt x="945" y="1034"/>
                    <a:pt x="945" y="1034"/>
                  </a:cubicBezTo>
                  <a:cubicBezTo>
                    <a:pt x="948" y="1037"/>
                    <a:pt x="947" y="1041"/>
                    <a:pt x="945" y="1043"/>
                  </a:cubicBezTo>
                  <a:cubicBezTo>
                    <a:pt x="944" y="1044"/>
                    <a:pt x="942" y="1044"/>
                    <a:pt x="941" y="1044"/>
                  </a:cubicBezTo>
                  <a:close/>
                  <a:moveTo>
                    <a:pt x="877" y="973"/>
                  </a:moveTo>
                  <a:cubicBezTo>
                    <a:pt x="875" y="973"/>
                    <a:pt x="873" y="973"/>
                    <a:pt x="872" y="971"/>
                  </a:cubicBezTo>
                  <a:cubicBezTo>
                    <a:pt x="840" y="936"/>
                    <a:pt x="840" y="936"/>
                    <a:pt x="840" y="936"/>
                  </a:cubicBezTo>
                  <a:cubicBezTo>
                    <a:pt x="838" y="933"/>
                    <a:pt x="838" y="929"/>
                    <a:pt x="840" y="927"/>
                  </a:cubicBezTo>
                  <a:cubicBezTo>
                    <a:pt x="843" y="925"/>
                    <a:pt x="847" y="925"/>
                    <a:pt x="849" y="928"/>
                  </a:cubicBezTo>
                  <a:cubicBezTo>
                    <a:pt x="881" y="963"/>
                    <a:pt x="881" y="963"/>
                    <a:pt x="881" y="963"/>
                  </a:cubicBezTo>
                  <a:cubicBezTo>
                    <a:pt x="883" y="966"/>
                    <a:pt x="883" y="969"/>
                    <a:pt x="881" y="972"/>
                  </a:cubicBezTo>
                  <a:cubicBezTo>
                    <a:pt x="879" y="973"/>
                    <a:pt x="878" y="973"/>
                    <a:pt x="877" y="973"/>
                  </a:cubicBezTo>
                  <a:close/>
                  <a:moveTo>
                    <a:pt x="812" y="902"/>
                  </a:moveTo>
                  <a:cubicBezTo>
                    <a:pt x="810" y="902"/>
                    <a:pt x="809" y="901"/>
                    <a:pt x="808" y="900"/>
                  </a:cubicBezTo>
                  <a:cubicBezTo>
                    <a:pt x="775" y="865"/>
                    <a:pt x="775" y="865"/>
                    <a:pt x="775" y="865"/>
                  </a:cubicBezTo>
                  <a:cubicBezTo>
                    <a:pt x="773" y="862"/>
                    <a:pt x="773" y="858"/>
                    <a:pt x="776" y="856"/>
                  </a:cubicBezTo>
                  <a:cubicBezTo>
                    <a:pt x="778" y="854"/>
                    <a:pt x="782" y="854"/>
                    <a:pt x="784" y="856"/>
                  </a:cubicBezTo>
                  <a:cubicBezTo>
                    <a:pt x="817" y="892"/>
                    <a:pt x="817" y="892"/>
                    <a:pt x="817" y="892"/>
                  </a:cubicBezTo>
                  <a:cubicBezTo>
                    <a:pt x="819" y="894"/>
                    <a:pt x="819" y="898"/>
                    <a:pt x="816" y="901"/>
                  </a:cubicBezTo>
                  <a:cubicBezTo>
                    <a:pt x="815" y="902"/>
                    <a:pt x="814" y="902"/>
                    <a:pt x="812" y="902"/>
                  </a:cubicBezTo>
                  <a:close/>
                  <a:moveTo>
                    <a:pt x="748" y="831"/>
                  </a:moveTo>
                  <a:cubicBezTo>
                    <a:pt x="746" y="831"/>
                    <a:pt x="744" y="830"/>
                    <a:pt x="743" y="829"/>
                  </a:cubicBezTo>
                  <a:cubicBezTo>
                    <a:pt x="711" y="793"/>
                    <a:pt x="711" y="793"/>
                    <a:pt x="711" y="793"/>
                  </a:cubicBezTo>
                  <a:cubicBezTo>
                    <a:pt x="709" y="791"/>
                    <a:pt x="709" y="787"/>
                    <a:pt x="711" y="785"/>
                  </a:cubicBezTo>
                  <a:cubicBezTo>
                    <a:pt x="714" y="783"/>
                    <a:pt x="718" y="783"/>
                    <a:pt x="720" y="785"/>
                  </a:cubicBezTo>
                  <a:cubicBezTo>
                    <a:pt x="752" y="821"/>
                    <a:pt x="752" y="821"/>
                    <a:pt x="752" y="821"/>
                  </a:cubicBezTo>
                  <a:cubicBezTo>
                    <a:pt x="754" y="823"/>
                    <a:pt x="754" y="827"/>
                    <a:pt x="752" y="829"/>
                  </a:cubicBezTo>
                  <a:cubicBezTo>
                    <a:pt x="751" y="830"/>
                    <a:pt x="749" y="831"/>
                    <a:pt x="748" y="831"/>
                  </a:cubicBezTo>
                  <a:close/>
                  <a:moveTo>
                    <a:pt x="683" y="760"/>
                  </a:moveTo>
                  <a:cubicBezTo>
                    <a:pt x="682" y="760"/>
                    <a:pt x="680" y="759"/>
                    <a:pt x="679" y="758"/>
                  </a:cubicBezTo>
                  <a:cubicBezTo>
                    <a:pt x="647" y="722"/>
                    <a:pt x="647" y="722"/>
                    <a:pt x="647" y="722"/>
                  </a:cubicBezTo>
                  <a:cubicBezTo>
                    <a:pt x="644" y="720"/>
                    <a:pt x="645" y="716"/>
                    <a:pt x="647" y="714"/>
                  </a:cubicBezTo>
                  <a:cubicBezTo>
                    <a:pt x="649" y="711"/>
                    <a:pt x="653" y="712"/>
                    <a:pt x="655" y="714"/>
                  </a:cubicBezTo>
                  <a:cubicBezTo>
                    <a:pt x="688" y="750"/>
                    <a:pt x="688" y="750"/>
                    <a:pt x="688" y="750"/>
                  </a:cubicBezTo>
                  <a:cubicBezTo>
                    <a:pt x="690" y="752"/>
                    <a:pt x="690" y="756"/>
                    <a:pt x="687" y="758"/>
                  </a:cubicBezTo>
                  <a:cubicBezTo>
                    <a:pt x="686" y="759"/>
                    <a:pt x="685" y="760"/>
                    <a:pt x="683" y="760"/>
                  </a:cubicBezTo>
                  <a:close/>
                  <a:moveTo>
                    <a:pt x="619" y="689"/>
                  </a:moveTo>
                  <a:cubicBezTo>
                    <a:pt x="617" y="689"/>
                    <a:pt x="616" y="688"/>
                    <a:pt x="614" y="687"/>
                  </a:cubicBezTo>
                  <a:cubicBezTo>
                    <a:pt x="582" y="651"/>
                    <a:pt x="582" y="651"/>
                    <a:pt x="582" y="651"/>
                  </a:cubicBezTo>
                  <a:cubicBezTo>
                    <a:pt x="580" y="649"/>
                    <a:pt x="580" y="645"/>
                    <a:pt x="583" y="643"/>
                  </a:cubicBezTo>
                  <a:cubicBezTo>
                    <a:pt x="585" y="640"/>
                    <a:pt x="589" y="640"/>
                    <a:pt x="591" y="643"/>
                  </a:cubicBezTo>
                  <a:cubicBezTo>
                    <a:pt x="623" y="679"/>
                    <a:pt x="623" y="679"/>
                    <a:pt x="623" y="679"/>
                  </a:cubicBezTo>
                  <a:cubicBezTo>
                    <a:pt x="625" y="681"/>
                    <a:pt x="625" y="685"/>
                    <a:pt x="623" y="687"/>
                  </a:cubicBezTo>
                  <a:cubicBezTo>
                    <a:pt x="622" y="688"/>
                    <a:pt x="620" y="689"/>
                    <a:pt x="619" y="689"/>
                  </a:cubicBezTo>
                  <a:close/>
                  <a:moveTo>
                    <a:pt x="554" y="617"/>
                  </a:moveTo>
                  <a:cubicBezTo>
                    <a:pt x="553" y="617"/>
                    <a:pt x="551" y="617"/>
                    <a:pt x="550" y="615"/>
                  </a:cubicBezTo>
                  <a:cubicBezTo>
                    <a:pt x="518" y="580"/>
                    <a:pt x="518" y="580"/>
                    <a:pt x="518" y="580"/>
                  </a:cubicBezTo>
                  <a:cubicBezTo>
                    <a:pt x="515" y="577"/>
                    <a:pt x="516" y="574"/>
                    <a:pt x="518" y="571"/>
                  </a:cubicBezTo>
                  <a:cubicBezTo>
                    <a:pt x="521" y="569"/>
                    <a:pt x="524" y="569"/>
                    <a:pt x="527" y="572"/>
                  </a:cubicBezTo>
                  <a:cubicBezTo>
                    <a:pt x="559" y="607"/>
                    <a:pt x="559" y="607"/>
                    <a:pt x="559" y="607"/>
                  </a:cubicBezTo>
                  <a:cubicBezTo>
                    <a:pt x="561" y="610"/>
                    <a:pt x="561" y="614"/>
                    <a:pt x="558" y="616"/>
                  </a:cubicBezTo>
                  <a:cubicBezTo>
                    <a:pt x="557" y="617"/>
                    <a:pt x="556" y="617"/>
                    <a:pt x="554" y="617"/>
                  </a:cubicBezTo>
                  <a:close/>
                  <a:moveTo>
                    <a:pt x="490" y="546"/>
                  </a:moveTo>
                  <a:cubicBezTo>
                    <a:pt x="488" y="546"/>
                    <a:pt x="487" y="546"/>
                    <a:pt x="485" y="544"/>
                  </a:cubicBezTo>
                  <a:cubicBezTo>
                    <a:pt x="453" y="509"/>
                    <a:pt x="453" y="509"/>
                    <a:pt x="453" y="509"/>
                  </a:cubicBezTo>
                  <a:cubicBezTo>
                    <a:pt x="451" y="506"/>
                    <a:pt x="451" y="502"/>
                    <a:pt x="454" y="500"/>
                  </a:cubicBezTo>
                  <a:cubicBezTo>
                    <a:pt x="456" y="498"/>
                    <a:pt x="460" y="498"/>
                    <a:pt x="462" y="501"/>
                  </a:cubicBezTo>
                  <a:cubicBezTo>
                    <a:pt x="494" y="536"/>
                    <a:pt x="494" y="536"/>
                    <a:pt x="494" y="536"/>
                  </a:cubicBezTo>
                  <a:cubicBezTo>
                    <a:pt x="497" y="539"/>
                    <a:pt x="496" y="542"/>
                    <a:pt x="494" y="545"/>
                  </a:cubicBezTo>
                  <a:cubicBezTo>
                    <a:pt x="493" y="546"/>
                    <a:pt x="491" y="546"/>
                    <a:pt x="490" y="546"/>
                  </a:cubicBezTo>
                  <a:close/>
                  <a:moveTo>
                    <a:pt x="426" y="475"/>
                  </a:moveTo>
                  <a:cubicBezTo>
                    <a:pt x="424" y="475"/>
                    <a:pt x="422" y="474"/>
                    <a:pt x="421" y="473"/>
                  </a:cubicBezTo>
                  <a:cubicBezTo>
                    <a:pt x="389" y="438"/>
                    <a:pt x="389" y="438"/>
                    <a:pt x="389" y="438"/>
                  </a:cubicBezTo>
                  <a:cubicBezTo>
                    <a:pt x="387" y="435"/>
                    <a:pt x="387" y="431"/>
                    <a:pt x="389" y="429"/>
                  </a:cubicBezTo>
                  <a:cubicBezTo>
                    <a:pt x="392" y="427"/>
                    <a:pt x="396" y="427"/>
                    <a:pt x="398" y="429"/>
                  </a:cubicBezTo>
                  <a:cubicBezTo>
                    <a:pt x="430" y="465"/>
                    <a:pt x="430" y="465"/>
                    <a:pt x="430" y="465"/>
                  </a:cubicBezTo>
                  <a:cubicBezTo>
                    <a:pt x="432" y="467"/>
                    <a:pt x="432" y="471"/>
                    <a:pt x="430" y="474"/>
                  </a:cubicBezTo>
                  <a:cubicBezTo>
                    <a:pt x="428" y="475"/>
                    <a:pt x="427" y="475"/>
                    <a:pt x="426" y="475"/>
                  </a:cubicBezTo>
                  <a:close/>
                  <a:moveTo>
                    <a:pt x="361" y="404"/>
                  </a:moveTo>
                  <a:cubicBezTo>
                    <a:pt x="359" y="404"/>
                    <a:pt x="358" y="403"/>
                    <a:pt x="357" y="402"/>
                  </a:cubicBezTo>
                  <a:cubicBezTo>
                    <a:pt x="324" y="366"/>
                    <a:pt x="324" y="366"/>
                    <a:pt x="324" y="366"/>
                  </a:cubicBezTo>
                  <a:cubicBezTo>
                    <a:pt x="322" y="364"/>
                    <a:pt x="322" y="360"/>
                    <a:pt x="325" y="358"/>
                  </a:cubicBezTo>
                  <a:cubicBezTo>
                    <a:pt x="327" y="356"/>
                    <a:pt x="331" y="356"/>
                    <a:pt x="333" y="358"/>
                  </a:cubicBezTo>
                  <a:cubicBezTo>
                    <a:pt x="366" y="394"/>
                    <a:pt x="366" y="394"/>
                    <a:pt x="366" y="394"/>
                  </a:cubicBezTo>
                  <a:cubicBezTo>
                    <a:pt x="368" y="396"/>
                    <a:pt x="368" y="400"/>
                    <a:pt x="365" y="402"/>
                  </a:cubicBezTo>
                  <a:cubicBezTo>
                    <a:pt x="364" y="403"/>
                    <a:pt x="363" y="404"/>
                    <a:pt x="361" y="404"/>
                  </a:cubicBezTo>
                  <a:close/>
                  <a:moveTo>
                    <a:pt x="297" y="333"/>
                  </a:moveTo>
                  <a:cubicBezTo>
                    <a:pt x="295" y="333"/>
                    <a:pt x="293" y="332"/>
                    <a:pt x="292" y="331"/>
                  </a:cubicBezTo>
                  <a:cubicBezTo>
                    <a:pt x="260" y="295"/>
                    <a:pt x="260" y="295"/>
                    <a:pt x="260" y="295"/>
                  </a:cubicBezTo>
                  <a:cubicBezTo>
                    <a:pt x="258" y="293"/>
                    <a:pt x="258" y="289"/>
                    <a:pt x="260" y="287"/>
                  </a:cubicBezTo>
                  <a:cubicBezTo>
                    <a:pt x="263" y="284"/>
                    <a:pt x="267" y="285"/>
                    <a:pt x="269" y="287"/>
                  </a:cubicBezTo>
                  <a:cubicBezTo>
                    <a:pt x="301" y="323"/>
                    <a:pt x="301" y="323"/>
                    <a:pt x="301" y="323"/>
                  </a:cubicBezTo>
                  <a:cubicBezTo>
                    <a:pt x="303" y="325"/>
                    <a:pt x="303" y="329"/>
                    <a:pt x="301" y="331"/>
                  </a:cubicBezTo>
                  <a:cubicBezTo>
                    <a:pt x="300" y="332"/>
                    <a:pt x="298" y="333"/>
                    <a:pt x="297" y="333"/>
                  </a:cubicBezTo>
                  <a:close/>
                  <a:moveTo>
                    <a:pt x="232" y="262"/>
                  </a:moveTo>
                  <a:cubicBezTo>
                    <a:pt x="231" y="262"/>
                    <a:pt x="229" y="261"/>
                    <a:pt x="228" y="260"/>
                  </a:cubicBezTo>
                  <a:cubicBezTo>
                    <a:pt x="196" y="224"/>
                    <a:pt x="196" y="224"/>
                    <a:pt x="196" y="224"/>
                  </a:cubicBezTo>
                  <a:cubicBezTo>
                    <a:pt x="193" y="222"/>
                    <a:pt x="194" y="218"/>
                    <a:pt x="196" y="216"/>
                  </a:cubicBezTo>
                  <a:cubicBezTo>
                    <a:pt x="198" y="213"/>
                    <a:pt x="202" y="214"/>
                    <a:pt x="204" y="216"/>
                  </a:cubicBezTo>
                  <a:cubicBezTo>
                    <a:pt x="237" y="252"/>
                    <a:pt x="237" y="252"/>
                    <a:pt x="237" y="252"/>
                  </a:cubicBezTo>
                  <a:cubicBezTo>
                    <a:pt x="239" y="254"/>
                    <a:pt x="239" y="258"/>
                    <a:pt x="236" y="260"/>
                  </a:cubicBezTo>
                  <a:cubicBezTo>
                    <a:pt x="235" y="261"/>
                    <a:pt x="234" y="262"/>
                    <a:pt x="232" y="262"/>
                  </a:cubicBezTo>
                  <a:close/>
                  <a:moveTo>
                    <a:pt x="168" y="190"/>
                  </a:moveTo>
                  <a:cubicBezTo>
                    <a:pt x="166" y="190"/>
                    <a:pt x="165" y="190"/>
                    <a:pt x="163" y="188"/>
                  </a:cubicBezTo>
                  <a:cubicBezTo>
                    <a:pt x="131" y="153"/>
                    <a:pt x="131" y="153"/>
                    <a:pt x="131" y="153"/>
                  </a:cubicBezTo>
                  <a:cubicBezTo>
                    <a:pt x="129" y="150"/>
                    <a:pt x="129" y="147"/>
                    <a:pt x="132" y="144"/>
                  </a:cubicBezTo>
                  <a:cubicBezTo>
                    <a:pt x="134" y="142"/>
                    <a:pt x="138" y="142"/>
                    <a:pt x="140" y="145"/>
                  </a:cubicBezTo>
                  <a:cubicBezTo>
                    <a:pt x="172" y="180"/>
                    <a:pt x="172" y="180"/>
                    <a:pt x="172" y="180"/>
                  </a:cubicBezTo>
                  <a:cubicBezTo>
                    <a:pt x="174" y="183"/>
                    <a:pt x="174" y="187"/>
                    <a:pt x="172" y="189"/>
                  </a:cubicBezTo>
                  <a:cubicBezTo>
                    <a:pt x="171" y="190"/>
                    <a:pt x="169" y="190"/>
                    <a:pt x="168" y="190"/>
                  </a:cubicBezTo>
                  <a:close/>
                  <a:moveTo>
                    <a:pt x="103" y="119"/>
                  </a:moveTo>
                  <a:cubicBezTo>
                    <a:pt x="102" y="119"/>
                    <a:pt x="100" y="119"/>
                    <a:pt x="99" y="117"/>
                  </a:cubicBezTo>
                  <a:cubicBezTo>
                    <a:pt x="67" y="82"/>
                    <a:pt x="67" y="82"/>
                    <a:pt x="67" y="82"/>
                  </a:cubicBezTo>
                  <a:cubicBezTo>
                    <a:pt x="64" y="79"/>
                    <a:pt x="65" y="75"/>
                    <a:pt x="67" y="73"/>
                  </a:cubicBezTo>
                  <a:cubicBezTo>
                    <a:pt x="70" y="71"/>
                    <a:pt x="73" y="71"/>
                    <a:pt x="76" y="74"/>
                  </a:cubicBezTo>
                  <a:cubicBezTo>
                    <a:pt x="108" y="109"/>
                    <a:pt x="108" y="109"/>
                    <a:pt x="108" y="109"/>
                  </a:cubicBezTo>
                  <a:cubicBezTo>
                    <a:pt x="110" y="112"/>
                    <a:pt x="110" y="115"/>
                    <a:pt x="107" y="118"/>
                  </a:cubicBezTo>
                  <a:cubicBezTo>
                    <a:pt x="106" y="119"/>
                    <a:pt x="105" y="119"/>
                    <a:pt x="103" y="119"/>
                  </a:cubicBezTo>
                  <a:close/>
                  <a:moveTo>
                    <a:pt x="39" y="48"/>
                  </a:moveTo>
                  <a:cubicBezTo>
                    <a:pt x="37" y="48"/>
                    <a:pt x="36" y="47"/>
                    <a:pt x="34" y="46"/>
                  </a:cubicBezTo>
                  <a:cubicBezTo>
                    <a:pt x="2" y="11"/>
                    <a:pt x="2" y="11"/>
                    <a:pt x="2" y="11"/>
                  </a:cubicBezTo>
                  <a:cubicBezTo>
                    <a:pt x="0" y="8"/>
                    <a:pt x="0" y="4"/>
                    <a:pt x="3" y="2"/>
                  </a:cubicBezTo>
                  <a:cubicBezTo>
                    <a:pt x="5" y="0"/>
                    <a:pt x="9" y="0"/>
                    <a:pt x="11" y="2"/>
                  </a:cubicBezTo>
                  <a:cubicBezTo>
                    <a:pt x="43" y="38"/>
                    <a:pt x="43" y="38"/>
                    <a:pt x="43" y="38"/>
                  </a:cubicBezTo>
                  <a:cubicBezTo>
                    <a:pt x="46" y="41"/>
                    <a:pt x="45" y="44"/>
                    <a:pt x="43" y="47"/>
                  </a:cubicBezTo>
                  <a:cubicBezTo>
                    <a:pt x="42" y="48"/>
                    <a:pt x="40" y="48"/>
                    <a:pt x="3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68330529-9F49-4FC8-B18C-F3BAB4DD4C6B}"/>
                </a:ext>
              </a:extLst>
            </p:cNvPr>
            <p:cNvSpPr>
              <a:spLocks noEditPoints="1"/>
            </p:cNvSpPr>
            <p:nvPr/>
          </p:nvSpPr>
          <p:spPr bwMode="auto">
            <a:xfrm>
              <a:off x="13739813" y="1758951"/>
              <a:ext cx="2297113" cy="3998913"/>
            </a:xfrm>
            <a:custGeom>
              <a:avLst/>
              <a:gdLst>
                <a:gd name="T0" fmla="*/ 590 w 602"/>
                <a:gd name="T1" fmla="*/ 1043 h 1046"/>
                <a:gd name="T2" fmla="*/ 573 w 602"/>
                <a:gd name="T3" fmla="*/ 1003 h 1046"/>
                <a:gd name="T4" fmla="*/ 600 w 602"/>
                <a:gd name="T5" fmla="*/ 1037 h 1046"/>
                <a:gd name="T6" fmla="*/ 595 w 602"/>
                <a:gd name="T7" fmla="*/ 1046 h 1046"/>
                <a:gd name="T8" fmla="*/ 547 w 602"/>
                <a:gd name="T9" fmla="*/ 969 h 1046"/>
                <a:gd name="T10" fmla="*/ 526 w 602"/>
                <a:gd name="T11" fmla="*/ 919 h 1046"/>
                <a:gd name="T12" fmla="*/ 558 w 602"/>
                <a:gd name="T13" fmla="*/ 963 h 1046"/>
                <a:gd name="T14" fmla="*/ 553 w 602"/>
                <a:gd name="T15" fmla="*/ 972 h 1046"/>
                <a:gd name="T16" fmla="*/ 500 w 602"/>
                <a:gd name="T17" fmla="*/ 886 h 1046"/>
                <a:gd name="T18" fmla="*/ 478 w 602"/>
                <a:gd name="T19" fmla="*/ 836 h 1046"/>
                <a:gd name="T20" fmla="*/ 510 w 602"/>
                <a:gd name="T21" fmla="*/ 880 h 1046"/>
                <a:gd name="T22" fmla="*/ 505 w 602"/>
                <a:gd name="T23" fmla="*/ 889 h 1046"/>
                <a:gd name="T24" fmla="*/ 452 w 602"/>
                <a:gd name="T25" fmla="*/ 802 h 1046"/>
                <a:gd name="T26" fmla="*/ 431 w 602"/>
                <a:gd name="T27" fmla="*/ 752 h 1046"/>
                <a:gd name="T28" fmla="*/ 463 w 602"/>
                <a:gd name="T29" fmla="*/ 796 h 1046"/>
                <a:gd name="T30" fmla="*/ 458 w 602"/>
                <a:gd name="T31" fmla="*/ 805 h 1046"/>
                <a:gd name="T32" fmla="*/ 405 w 602"/>
                <a:gd name="T33" fmla="*/ 719 h 1046"/>
                <a:gd name="T34" fmla="*/ 384 w 602"/>
                <a:gd name="T35" fmla="*/ 669 h 1046"/>
                <a:gd name="T36" fmla="*/ 415 w 602"/>
                <a:gd name="T37" fmla="*/ 713 h 1046"/>
                <a:gd name="T38" fmla="*/ 410 w 602"/>
                <a:gd name="T39" fmla="*/ 722 h 1046"/>
                <a:gd name="T40" fmla="*/ 358 w 602"/>
                <a:gd name="T41" fmla="*/ 635 h 1046"/>
                <a:gd name="T42" fmla="*/ 336 w 602"/>
                <a:gd name="T43" fmla="*/ 585 h 1046"/>
                <a:gd name="T44" fmla="*/ 368 w 602"/>
                <a:gd name="T45" fmla="*/ 629 h 1046"/>
                <a:gd name="T46" fmla="*/ 363 w 602"/>
                <a:gd name="T47" fmla="*/ 638 h 1046"/>
                <a:gd name="T48" fmla="*/ 310 w 602"/>
                <a:gd name="T49" fmla="*/ 552 h 1046"/>
                <a:gd name="T50" fmla="*/ 289 w 602"/>
                <a:gd name="T51" fmla="*/ 502 h 1046"/>
                <a:gd name="T52" fmla="*/ 320 w 602"/>
                <a:gd name="T53" fmla="*/ 546 h 1046"/>
                <a:gd name="T54" fmla="*/ 315 w 602"/>
                <a:gd name="T55" fmla="*/ 555 h 1046"/>
                <a:gd name="T56" fmla="*/ 263 w 602"/>
                <a:gd name="T57" fmla="*/ 468 h 1046"/>
                <a:gd name="T58" fmla="*/ 241 w 602"/>
                <a:gd name="T59" fmla="*/ 418 h 1046"/>
                <a:gd name="T60" fmla="*/ 273 w 602"/>
                <a:gd name="T61" fmla="*/ 462 h 1046"/>
                <a:gd name="T62" fmla="*/ 268 w 602"/>
                <a:gd name="T63" fmla="*/ 471 h 1046"/>
                <a:gd name="T64" fmla="*/ 215 w 602"/>
                <a:gd name="T65" fmla="*/ 385 h 1046"/>
                <a:gd name="T66" fmla="*/ 194 w 602"/>
                <a:gd name="T67" fmla="*/ 335 h 1046"/>
                <a:gd name="T68" fmla="*/ 226 w 602"/>
                <a:gd name="T69" fmla="*/ 379 h 1046"/>
                <a:gd name="T70" fmla="*/ 220 w 602"/>
                <a:gd name="T71" fmla="*/ 388 h 1046"/>
                <a:gd name="T72" fmla="*/ 168 w 602"/>
                <a:gd name="T73" fmla="*/ 302 h 1046"/>
                <a:gd name="T74" fmla="*/ 146 w 602"/>
                <a:gd name="T75" fmla="*/ 252 h 1046"/>
                <a:gd name="T76" fmla="*/ 178 w 602"/>
                <a:gd name="T77" fmla="*/ 296 h 1046"/>
                <a:gd name="T78" fmla="*/ 173 w 602"/>
                <a:gd name="T79" fmla="*/ 305 h 1046"/>
                <a:gd name="T80" fmla="*/ 120 w 602"/>
                <a:gd name="T81" fmla="*/ 218 h 1046"/>
                <a:gd name="T82" fmla="*/ 99 w 602"/>
                <a:gd name="T83" fmla="*/ 168 h 1046"/>
                <a:gd name="T84" fmla="*/ 131 w 602"/>
                <a:gd name="T85" fmla="*/ 212 h 1046"/>
                <a:gd name="T86" fmla="*/ 125 w 602"/>
                <a:gd name="T87" fmla="*/ 221 h 1046"/>
                <a:gd name="T88" fmla="*/ 73 w 602"/>
                <a:gd name="T89" fmla="*/ 135 h 1046"/>
                <a:gd name="T90" fmla="*/ 51 w 602"/>
                <a:gd name="T91" fmla="*/ 85 h 1046"/>
                <a:gd name="T92" fmla="*/ 83 w 602"/>
                <a:gd name="T93" fmla="*/ 129 h 1046"/>
                <a:gd name="T94" fmla="*/ 78 w 602"/>
                <a:gd name="T95" fmla="*/ 138 h 1046"/>
                <a:gd name="T96" fmla="*/ 25 w 602"/>
                <a:gd name="T97" fmla="*/ 51 h 1046"/>
                <a:gd name="T98" fmla="*/ 4 w 602"/>
                <a:gd name="T99" fmla="*/ 1 h 1046"/>
                <a:gd name="T100" fmla="*/ 36 w 602"/>
                <a:gd name="T101" fmla="*/ 45 h 1046"/>
                <a:gd name="T102" fmla="*/ 30 w 602"/>
                <a:gd name="T103" fmla="*/ 54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1046">
                  <a:moveTo>
                    <a:pt x="595" y="1046"/>
                  </a:moveTo>
                  <a:cubicBezTo>
                    <a:pt x="593" y="1046"/>
                    <a:pt x="591" y="1045"/>
                    <a:pt x="590" y="1043"/>
                  </a:cubicBezTo>
                  <a:cubicBezTo>
                    <a:pt x="571" y="1011"/>
                    <a:pt x="571" y="1011"/>
                    <a:pt x="571" y="1011"/>
                  </a:cubicBezTo>
                  <a:cubicBezTo>
                    <a:pt x="570" y="1008"/>
                    <a:pt x="571" y="1004"/>
                    <a:pt x="573" y="1003"/>
                  </a:cubicBezTo>
                  <a:cubicBezTo>
                    <a:pt x="576" y="1001"/>
                    <a:pt x="580" y="1002"/>
                    <a:pt x="582" y="1005"/>
                  </a:cubicBezTo>
                  <a:cubicBezTo>
                    <a:pt x="600" y="1037"/>
                    <a:pt x="600" y="1037"/>
                    <a:pt x="600" y="1037"/>
                  </a:cubicBezTo>
                  <a:cubicBezTo>
                    <a:pt x="602" y="1040"/>
                    <a:pt x="601" y="1044"/>
                    <a:pt x="598" y="1046"/>
                  </a:cubicBezTo>
                  <a:cubicBezTo>
                    <a:pt x="597" y="1046"/>
                    <a:pt x="596" y="1046"/>
                    <a:pt x="595" y="1046"/>
                  </a:cubicBezTo>
                  <a:close/>
                  <a:moveTo>
                    <a:pt x="553" y="972"/>
                  </a:moveTo>
                  <a:cubicBezTo>
                    <a:pt x="551" y="972"/>
                    <a:pt x="549" y="971"/>
                    <a:pt x="547" y="969"/>
                  </a:cubicBezTo>
                  <a:cubicBezTo>
                    <a:pt x="524" y="927"/>
                    <a:pt x="524" y="927"/>
                    <a:pt x="524" y="927"/>
                  </a:cubicBezTo>
                  <a:cubicBezTo>
                    <a:pt x="522" y="924"/>
                    <a:pt x="523" y="921"/>
                    <a:pt x="526" y="919"/>
                  </a:cubicBezTo>
                  <a:cubicBezTo>
                    <a:pt x="529" y="918"/>
                    <a:pt x="532" y="919"/>
                    <a:pt x="534" y="921"/>
                  </a:cubicBezTo>
                  <a:cubicBezTo>
                    <a:pt x="558" y="963"/>
                    <a:pt x="558" y="963"/>
                    <a:pt x="558" y="963"/>
                  </a:cubicBezTo>
                  <a:cubicBezTo>
                    <a:pt x="559" y="966"/>
                    <a:pt x="558" y="970"/>
                    <a:pt x="556" y="971"/>
                  </a:cubicBezTo>
                  <a:cubicBezTo>
                    <a:pt x="555" y="972"/>
                    <a:pt x="554" y="972"/>
                    <a:pt x="553" y="972"/>
                  </a:cubicBezTo>
                  <a:close/>
                  <a:moveTo>
                    <a:pt x="505" y="889"/>
                  </a:moveTo>
                  <a:cubicBezTo>
                    <a:pt x="503" y="889"/>
                    <a:pt x="501" y="888"/>
                    <a:pt x="500" y="886"/>
                  </a:cubicBezTo>
                  <a:cubicBezTo>
                    <a:pt x="476" y="844"/>
                    <a:pt x="476" y="844"/>
                    <a:pt x="476" y="844"/>
                  </a:cubicBezTo>
                  <a:cubicBezTo>
                    <a:pt x="475" y="841"/>
                    <a:pt x="476" y="837"/>
                    <a:pt x="478" y="836"/>
                  </a:cubicBezTo>
                  <a:cubicBezTo>
                    <a:pt x="481" y="834"/>
                    <a:pt x="485" y="835"/>
                    <a:pt x="487" y="838"/>
                  </a:cubicBezTo>
                  <a:cubicBezTo>
                    <a:pt x="510" y="880"/>
                    <a:pt x="510" y="880"/>
                    <a:pt x="510" y="880"/>
                  </a:cubicBezTo>
                  <a:cubicBezTo>
                    <a:pt x="512" y="883"/>
                    <a:pt x="511" y="886"/>
                    <a:pt x="508" y="888"/>
                  </a:cubicBezTo>
                  <a:cubicBezTo>
                    <a:pt x="507" y="888"/>
                    <a:pt x="506" y="889"/>
                    <a:pt x="505" y="889"/>
                  </a:cubicBezTo>
                  <a:close/>
                  <a:moveTo>
                    <a:pt x="458" y="805"/>
                  </a:moveTo>
                  <a:cubicBezTo>
                    <a:pt x="456" y="805"/>
                    <a:pt x="454" y="804"/>
                    <a:pt x="452" y="802"/>
                  </a:cubicBezTo>
                  <a:cubicBezTo>
                    <a:pt x="429" y="760"/>
                    <a:pt x="429" y="760"/>
                    <a:pt x="429" y="760"/>
                  </a:cubicBezTo>
                  <a:cubicBezTo>
                    <a:pt x="427" y="758"/>
                    <a:pt x="428" y="754"/>
                    <a:pt x="431" y="752"/>
                  </a:cubicBezTo>
                  <a:cubicBezTo>
                    <a:pt x="434" y="751"/>
                    <a:pt x="438" y="752"/>
                    <a:pt x="439" y="755"/>
                  </a:cubicBezTo>
                  <a:cubicBezTo>
                    <a:pt x="463" y="796"/>
                    <a:pt x="463" y="796"/>
                    <a:pt x="463" y="796"/>
                  </a:cubicBezTo>
                  <a:cubicBezTo>
                    <a:pt x="465" y="799"/>
                    <a:pt x="464" y="803"/>
                    <a:pt x="461" y="804"/>
                  </a:cubicBezTo>
                  <a:cubicBezTo>
                    <a:pt x="460" y="805"/>
                    <a:pt x="459" y="805"/>
                    <a:pt x="458" y="805"/>
                  </a:cubicBezTo>
                  <a:close/>
                  <a:moveTo>
                    <a:pt x="410" y="722"/>
                  </a:moveTo>
                  <a:cubicBezTo>
                    <a:pt x="408" y="722"/>
                    <a:pt x="406" y="721"/>
                    <a:pt x="405" y="719"/>
                  </a:cubicBezTo>
                  <a:cubicBezTo>
                    <a:pt x="381" y="677"/>
                    <a:pt x="381" y="677"/>
                    <a:pt x="381" y="677"/>
                  </a:cubicBezTo>
                  <a:cubicBezTo>
                    <a:pt x="380" y="674"/>
                    <a:pt x="381" y="670"/>
                    <a:pt x="384" y="669"/>
                  </a:cubicBezTo>
                  <a:cubicBezTo>
                    <a:pt x="386" y="667"/>
                    <a:pt x="390" y="668"/>
                    <a:pt x="392" y="671"/>
                  </a:cubicBezTo>
                  <a:cubicBezTo>
                    <a:pt x="415" y="713"/>
                    <a:pt x="415" y="713"/>
                    <a:pt x="415" y="713"/>
                  </a:cubicBezTo>
                  <a:cubicBezTo>
                    <a:pt x="417" y="716"/>
                    <a:pt x="416" y="719"/>
                    <a:pt x="413" y="721"/>
                  </a:cubicBezTo>
                  <a:cubicBezTo>
                    <a:pt x="412" y="721"/>
                    <a:pt x="411" y="722"/>
                    <a:pt x="410" y="722"/>
                  </a:cubicBezTo>
                  <a:close/>
                  <a:moveTo>
                    <a:pt x="363" y="638"/>
                  </a:moveTo>
                  <a:cubicBezTo>
                    <a:pt x="361" y="638"/>
                    <a:pt x="359" y="637"/>
                    <a:pt x="358" y="635"/>
                  </a:cubicBezTo>
                  <a:cubicBezTo>
                    <a:pt x="334" y="594"/>
                    <a:pt x="334" y="594"/>
                    <a:pt x="334" y="594"/>
                  </a:cubicBezTo>
                  <a:cubicBezTo>
                    <a:pt x="332" y="591"/>
                    <a:pt x="333" y="587"/>
                    <a:pt x="336" y="585"/>
                  </a:cubicBezTo>
                  <a:cubicBezTo>
                    <a:pt x="339" y="584"/>
                    <a:pt x="343" y="585"/>
                    <a:pt x="344" y="588"/>
                  </a:cubicBezTo>
                  <a:cubicBezTo>
                    <a:pt x="368" y="629"/>
                    <a:pt x="368" y="629"/>
                    <a:pt x="368" y="629"/>
                  </a:cubicBezTo>
                  <a:cubicBezTo>
                    <a:pt x="370" y="632"/>
                    <a:pt x="369" y="636"/>
                    <a:pt x="366" y="638"/>
                  </a:cubicBezTo>
                  <a:cubicBezTo>
                    <a:pt x="365" y="638"/>
                    <a:pt x="364" y="638"/>
                    <a:pt x="363" y="638"/>
                  </a:cubicBezTo>
                  <a:close/>
                  <a:moveTo>
                    <a:pt x="315" y="555"/>
                  </a:moveTo>
                  <a:cubicBezTo>
                    <a:pt x="313" y="555"/>
                    <a:pt x="311" y="554"/>
                    <a:pt x="310" y="552"/>
                  </a:cubicBezTo>
                  <a:cubicBezTo>
                    <a:pt x="286" y="510"/>
                    <a:pt x="286" y="510"/>
                    <a:pt x="286" y="510"/>
                  </a:cubicBezTo>
                  <a:cubicBezTo>
                    <a:pt x="285" y="507"/>
                    <a:pt x="286" y="504"/>
                    <a:pt x="289" y="502"/>
                  </a:cubicBezTo>
                  <a:cubicBezTo>
                    <a:pt x="291" y="500"/>
                    <a:pt x="295" y="501"/>
                    <a:pt x="297" y="504"/>
                  </a:cubicBezTo>
                  <a:cubicBezTo>
                    <a:pt x="320" y="546"/>
                    <a:pt x="320" y="546"/>
                    <a:pt x="320" y="546"/>
                  </a:cubicBezTo>
                  <a:cubicBezTo>
                    <a:pt x="322" y="549"/>
                    <a:pt x="321" y="552"/>
                    <a:pt x="318" y="554"/>
                  </a:cubicBezTo>
                  <a:cubicBezTo>
                    <a:pt x="317" y="555"/>
                    <a:pt x="316" y="555"/>
                    <a:pt x="315" y="555"/>
                  </a:cubicBezTo>
                  <a:close/>
                  <a:moveTo>
                    <a:pt x="268" y="471"/>
                  </a:moveTo>
                  <a:cubicBezTo>
                    <a:pt x="266" y="471"/>
                    <a:pt x="264" y="470"/>
                    <a:pt x="263" y="468"/>
                  </a:cubicBezTo>
                  <a:cubicBezTo>
                    <a:pt x="239" y="427"/>
                    <a:pt x="239" y="427"/>
                    <a:pt x="239" y="427"/>
                  </a:cubicBezTo>
                  <a:cubicBezTo>
                    <a:pt x="237" y="424"/>
                    <a:pt x="238" y="420"/>
                    <a:pt x="241" y="418"/>
                  </a:cubicBezTo>
                  <a:cubicBezTo>
                    <a:pt x="244" y="417"/>
                    <a:pt x="248" y="418"/>
                    <a:pt x="249" y="421"/>
                  </a:cubicBezTo>
                  <a:cubicBezTo>
                    <a:pt x="273" y="462"/>
                    <a:pt x="273" y="462"/>
                    <a:pt x="273" y="462"/>
                  </a:cubicBezTo>
                  <a:cubicBezTo>
                    <a:pt x="275" y="465"/>
                    <a:pt x="274" y="469"/>
                    <a:pt x="271" y="471"/>
                  </a:cubicBezTo>
                  <a:cubicBezTo>
                    <a:pt x="270" y="471"/>
                    <a:pt x="269" y="471"/>
                    <a:pt x="268" y="471"/>
                  </a:cubicBezTo>
                  <a:close/>
                  <a:moveTo>
                    <a:pt x="220" y="388"/>
                  </a:moveTo>
                  <a:cubicBezTo>
                    <a:pt x="218" y="388"/>
                    <a:pt x="216" y="387"/>
                    <a:pt x="215" y="385"/>
                  </a:cubicBezTo>
                  <a:cubicBezTo>
                    <a:pt x="191" y="343"/>
                    <a:pt x="191" y="343"/>
                    <a:pt x="191" y="343"/>
                  </a:cubicBezTo>
                  <a:cubicBezTo>
                    <a:pt x="190" y="340"/>
                    <a:pt x="191" y="337"/>
                    <a:pt x="194" y="335"/>
                  </a:cubicBezTo>
                  <a:cubicBezTo>
                    <a:pt x="197" y="333"/>
                    <a:pt x="200" y="334"/>
                    <a:pt x="202" y="337"/>
                  </a:cubicBezTo>
                  <a:cubicBezTo>
                    <a:pt x="226" y="379"/>
                    <a:pt x="226" y="379"/>
                    <a:pt x="226" y="379"/>
                  </a:cubicBezTo>
                  <a:cubicBezTo>
                    <a:pt x="227" y="382"/>
                    <a:pt x="226" y="386"/>
                    <a:pt x="223" y="387"/>
                  </a:cubicBezTo>
                  <a:cubicBezTo>
                    <a:pt x="222" y="388"/>
                    <a:pt x="221" y="388"/>
                    <a:pt x="220" y="388"/>
                  </a:cubicBezTo>
                  <a:close/>
                  <a:moveTo>
                    <a:pt x="173" y="305"/>
                  </a:moveTo>
                  <a:cubicBezTo>
                    <a:pt x="171" y="305"/>
                    <a:pt x="169" y="303"/>
                    <a:pt x="168" y="302"/>
                  </a:cubicBezTo>
                  <a:cubicBezTo>
                    <a:pt x="144" y="260"/>
                    <a:pt x="144" y="260"/>
                    <a:pt x="144" y="260"/>
                  </a:cubicBezTo>
                  <a:cubicBezTo>
                    <a:pt x="142" y="257"/>
                    <a:pt x="143" y="253"/>
                    <a:pt x="146" y="252"/>
                  </a:cubicBezTo>
                  <a:cubicBezTo>
                    <a:pt x="149" y="250"/>
                    <a:pt x="153" y="251"/>
                    <a:pt x="154" y="254"/>
                  </a:cubicBezTo>
                  <a:cubicBezTo>
                    <a:pt x="178" y="296"/>
                    <a:pt x="178" y="296"/>
                    <a:pt x="178" y="296"/>
                  </a:cubicBezTo>
                  <a:cubicBezTo>
                    <a:pt x="180" y="298"/>
                    <a:pt x="179" y="302"/>
                    <a:pt x="176" y="304"/>
                  </a:cubicBezTo>
                  <a:cubicBezTo>
                    <a:pt x="175" y="304"/>
                    <a:pt x="174" y="305"/>
                    <a:pt x="173" y="305"/>
                  </a:cubicBezTo>
                  <a:close/>
                  <a:moveTo>
                    <a:pt x="125" y="221"/>
                  </a:moveTo>
                  <a:cubicBezTo>
                    <a:pt x="123" y="221"/>
                    <a:pt x="121" y="220"/>
                    <a:pt x="120" y="218"/>
                  </a:cubicBezTo>
                  <a:cubicBezTo>
                    <a:pt x="96" y="176"/>
                    <a:pt x="96" y="176"/>
                    <a:pt x="96" y="176"/>
                  </a:cubicBezTo>
                  <a:cubicBezTo>
                    <a:pt x="95" y="173"/>
                    <a:pt x="96" y="170"/>
                    <a:pt x="99" y="168"/>
                  </a:cubicBezTo>
                  <a:cubicBezTo>
                    <a:pt x="102" y="167"/>
                    <a:pt x="105" y="168"/>
                    <a:pt x="107" y="170"/>
                  </a:cubicBezTo>
                  <a:cubicBezTo>
                    <a:pt x="131" y="212"/>
                    <a:pt x="131" y="212"/>
                    <a:pt x="131" y="212"/>
                  </a:cubicBezTo>
                  <a:cubicBezTo>
                    <a:pt x="132" y="215"/>
                    <a:pt x="131" y="219"/>
                    <a:pt x="128" y="220"/>
                  </a:cubicBezTo>
                  <a:cubicBezTo>
                    <a:pt x="127" y="221"/>
                    <a:pt x="126" y="221"/>
                    <a:pt x="125" y="221"/>
                  </a:cubicBezTo>
                  <a:close/>
                  <a:moveTo>
                    <a:pt x="78" y="138"/>
                  </a:moveTo>
                  <a:cubicBezTo>
                    <a:pt x="76" y="138"/>
                    <a:pt x="74" y="137"/>
                    <a:pt x="73" y="135"/>
                  </a:cubicBezTo>
                  <a:cubicBezTo>
                    <a:pt x="49" y="93"/>
                    <a:pt x="49" y="93"/>
                    <a:pt x="49" y="93"/>
                  </a:cubicBezTo>
                  <a:cubicBezTo>
                    <a:pt x="47" y="90"/>
                    <a:pt x="48" y="86"/>
                    <a:pt x="51" y="85"/>
                  </a:cubicBezTo>
                  <a:cubicBezTo>
                    <a:pt x="54" y="83"/>
                    <a:pt x="58" y="84"/>
                    <a:pt x="59" y="87"/>
                  </a:cubicBezTo>
                  <a:cubicBezTo>
                    <a:pt x="83" y="129"/>
                    <a:pt x="83" y="129"/>
                    <a:pt x="83" y="129"/>
                  </a:cubicBezTo>
                  <a:cubicBezTo>
                    <a:pt x="85" y="132"/>
                    <a:pt x="84" y="135"/>
                    <a:pt x="81" y="137"/>
                  </a:cubicBezTo>
                  <a:cubicBezTo>
                    <a:pt x="80" y="137"/>
                    <a:pt x="79" y="138"/>
                    <a:pt x="78" y="138"/>
                  </a:cubicBezTo>
                  <a:close/>
                  <a:moveTo>
                    <a:pt x="30" y="54"/>
                  </a:moveTo>
                  <a:cubicBezTo>
                    <a:pt x="28" y="54"/>
                    <a:pt x="26" y="53"/>
                    <a:pt x="25" y="51"/>
                  </a:cubicBezTo>
                  <a:cubicBezTo>
                    <a:pt x="1" y="9"/>
                    <a:pt x="1" y="9"/>
                    <a:pt x="1" y="9"/>
                  </a:cubicBezTo>
                  <a:cubicBezTo>
                    <a:pt x="0" y="7"/>
                    <a:pt x="1" y="3"/>
                    <a:pt x="4" y="1"/>
                  </a:cubicBezTo>
                  <a:cubicBezTo>
                    <a:pt x="7" y="0"/>
                    <a:pt x="10" y="1"/>
                    <a:pt x="12" y="4"/>
                  </a:cubicBezTo>
                  <a:cubicBezTo>
                    <a:pt x="36" y="45"/>
                    <a:pt x="36" y="45"/>
                    <a:pt x="36" y="45"/>
                  </a:cubicBezTo>
                  <a:cubicBezTo>
                    <a:pt x="37" y="48"/>
                    <a:pt x="36" y="52"/>
                    <a:pt x="33" y="53"/>
                  </a:cubicBezTo>
                  <a:cubicBezTo>
                    <a:pt x="32" y="54"/>
                    <a:pt x="31" y="54"/>
                    <a:pt x="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144B8B38-8400-4E38-91AA-238903A8952E}"/>
                </a:ext>
              </a:extLst>
            </p:cNvPr>
            <p:cNvSpPr>
              <a:spLocks noEditPoints="1"/>
            </p:cNvSpPr>
            <p:nvPr/>
          </p:nvSpPr>
          <p:spPr bwMode="auto">
            <a:xfrm>
              <a:off x="13739813" y="1758951"/>
              <a:ext cx="10547350" cy="3884613"/>
            </a:xfrm>
            <a:custGeom>
              <a:avLst/>
              <a:gdLst>
                <a:gd name="T0" fmla="*/ 2707 w 2764"/>
                <a:gd name="T1" fmla="*/ 991 h 1016"/>
                <a:gd name="T2" fmla="*/ 2757 w 2764"/>
                <a:gd name="T3" fmla="*/ 1016 h 1016"/>
                <a:gd name="T4" fmla="*/ 2616 w 2764"/>
                <a:gd name="T5" fmla="*/ 959 h 1016"/>
                <a:gd name="T6" fmla="*/ 2667 w 2764"/>
                <a:gd name="T7" fmla="*/ 983 h 1016"/>
                <a:gd name="T8" fmla="*/ 2526 w 2764"/>
                <a:gd name="T9" fmla="*/ 926 h 1016"/>
                <a:gd name="T10" fmla="*/ 2577 w 2764"/>
                <a:gd name="T11" fmla="*/ 950 h 1016"/>
                <a:gd name="T12" fmla="*/ 2436 w 2764"/>
                <a:gd name="T13" fmla="*/ 893 h 1016"/>
                <a:gd name="T14" fmla="*/ 2487 w 2764"/>
                <a:gd name="T15" fmla="*/ 917 h 1016"/>
                <a:gd name="T16" fmla="*/ 2346 w 2764"/>
                <a:gd name="T17" fmla="*/ 860 h 1016"/>
                <a:gd name="T18" fmla="*/ 2397 w 2764"/>
                <a:gd name="T19" fmla="*/ 884 h 1016"/>
                <a:gd name="T20" fmla="*/ 2256 w 2764"/>
                <a:gd name="T21" fmla="*/ 827 h 1016"/>
                <a:gd name="T22" fmla="*/ 2306 w 2764"/>
                <a:gd name="T23" fmla="*/ 851 h 1016"/>
                <a:gd name="T24" fmla="*/ 2166 w 2764"/>
                <a:gd name="T25" fmla="*/ 794 h 1016"/>
                <a:gd name="T26" fmla="*/ 2216 w 2764"/>
                <a:gd name="T27" fmla="*/ 819 h 1016"/>
                <a:gd name="T28" fmla="*/ 2075 w 2764"/>
                <a:gd name="T29" fmla="*/ 761 h 1016"/>
                <a:gd name="T30" fmla="*/ 2126 w 2764"/>
                <a:gd name="T31" fmla="*/ 786 h 1016"/>
                <a:gd name="T32" fmla="*/ 1985 w 2764"/>
                <a:gd name="T33" fmla="*/ 728 h 1016"/>
                <a:gd name="T34" fmla="*/ 2036 w 2764"/>
                <a:gd name="T35" fmla="*/ 753 h 1016"/>
                <a:gd name="T36" fmla="*/ 1895 w 2764"/>
                <a:gd name="T37" fmla="*/ 695 h 1016"/>
                <a:gd name="T38" fmla="*/ 1946 w 2764"/>
                <a:gd name="T39" fmla="*/ 720 h 1016"/>
                <a:gd name="T40" fmla="*/ 1805 w 2764"/>
                <a:gd name="T41" fmla="*/ 662 h 1016"/>
                <a:gd name="T42" fmla="*/ 1856 w 2764"/>
                <a:gd name="T43" fmla="*/ 687 h 1016"/>
                <a:gd name="T44" fmla="*/ 1715 w 2764"/>
                <a:gd name="T45" fmla="*/ 630 h 1016"/>
                <a:gd name="T46" fmla="*/ 1765 w 2764"/>
                <a:gd name="T47" fmla="*/ 654 h 1016"/>
                <a:gd name="T48" fmla="*/ 1624 w 2764"/>
                <a:gd name="T49" fmla="*/ 597 h 1016"/>
                <a:gd name="T50" fmla="*/ 1675 w 2764"/>
                <a:gd name="T51" fmla="*/ 621 h 1016"/>
                <a:gd name="T52" fmla="*/ 1534 w 2764"/>
                <a:gd name="T53" fmla="*/ 564 h 1016"/>
                <a:gd name="T54" fmla="*/ 1585 w 2764"/>
                <a:gd name="T55" fmla="*/ 588 h 1016"/>
                <a:gd name="T56" fmla="*/ 1444 w 2764"/>
                <a:gd name="T57" fmla="*/ 531 h 1016"/>
                <a:gd name="T58" fmla="*/ 1495 w 2764"/>
                <a:gd name="T59" fmla="*/ 555 h 1016"/>
                <a:gd name="T60" fmla="*/ 1354 w 2764"/>
                <a:gd name="T61" fmla="*/ 498 h 1016"/>
                <a:gd name="T62" fmla="*/ 1405 w 2764"/>
                <a:gd name="T63" fmla="*/ 522 h 1016"/>
                <a:gd name="T64" fmla="*/ 1264 w 2764"/>
                <a:gd name="T65" fmla="*/ 465 h 1016"/>
                <a:gd name="T66" fmla="*/ 1314 w 2764"/>
                <a:gd name="T67" fmla="*/ 490 h 1016"/>
                <a:gd name="T68" fmla="*/ 1173 w 2764"/>
                <a:gd name="T69" fmla="*/ 432 h 1016"/>
                <a:gd name="T70" fmla="*/ 1224 w 2764"/>
                <a:gd name="T71" fmla="*/ 457 h 1016"/>
                <a:gd name="T72" fmla="*/ 1083 w 2764"/>
                <a:gd name="T73" fmla="*/ 399 h 1016"/>
                <a:gd name="T74" fmla="*/ 1134 w 2764"/>
                <a:gd name="T75" fmla="*/ 424 h 1016"/>
                <a:gd name="T76" fmla="*/ 993 w 2764"/>
                <a:gd name="T77" fmla="*/ 366 h 1016"/>
                <a:gd name="T78" fmla="*/ 1044 w 2764"/>
                <a:gd name="T79" fmla="*/ 391 h 1016"/>
                <a:gd name="T80" fmla="*/ 903 w 2764"/>
                <a:gd name="T81" fmla="*/ 333 h 1016"/>
                <a:gd name="T82" fmla="*/ 954 w 2764"/>
                <a:gd name="T83" fmla="*/ 358 h 1016"/>
                <a:gd name="T84" fmla="*/ 813 w 2764"/>
                <a:gd name="T85" fmla="*/ 301 h 1016"/>
                <a:gd name="T86" fmla="*/ 863 w 2764"/>
                <a:gd name="T87" fmla="*/ 325 h 1016"/>
                <a:gd name="T88" fmla="*/ 723 w 2764"/>
                <a:gd name="T89" fmla="*/ 268 h 1016"/>
                <a:gd name="T90" fmla="*/ 773 w 2764"/>
                <a:gd name="T91" fmla="*/ 292 h 1016"/>
                <a:gd name="T92" fmla="*/ 632 w 2764"/>
                <a:gd name="T93" fmla="*/ 235 h 1016"/>
                <a:gd name="T94" fmla="*/ 683 w 2764"/>
                <a:gd name="T95" fmla="*/ 259 h 1016"/>
                <a:gd name="T96" fmla="*/ 542 w 2764"/>
                <a:gd name="T97" fmla="*/ 202 h 1016"/>
                <a:gd name="T98" fmla="*/ 593 w 2764"/>
                <a:gd name="T99" fmla="*/ 226 h 1016"/>
                <a:gd name="T100" fmla="*/ 452 w 2764"/>
                <a:gd name="T101" fmla="*/ 169 h 1016"/>
                <a:gd name="T102" fmla="*/ 503 w 2764"/>
                <a:gd name="T103" fmla="*/ 193 h 1016"/>
                <a:gd name="T104" fmla="*/ 362 w 2764"/>
                <a:gd name="T105" fmla="*/ 136 h 1016"/>
                <a:gd name="T106" fmla="*/ 413 w 2764"/>
                <a:gd name="T107" fmla="*/ 161 h 1016"/>
                <a:gd name="T108" fmla="*/ 272 w 2764"/>
                <a:gd name="T109" fmla="*/ 103 h 1016"/>
                <a:gd name="T110" fmla="*/ 322 w 2764"/>
                <a:gd name="T111" fmla="*/ 128 h 1016"/>
                <a:gd name="T112" fmla="*/ 181 w 2764"/>
                <a:gd name="T113" fmla="*/ 70 h 1016"/>
                <a:gd name="T114" fmla="*/ 232 w 2764"/>
                <a:gd name="T115" fmla="*/ 95 h 1016"/>
                <a:gd name="T116" fmla="*/ 91 w 2764"/>
                <a:gd name="T117" fmla="*/ 37 h 1016"/>
                <a:gd name="T118" fmla="*/ 142 w 2764"/>
                <a:gd name="T119" fmla="*/ 62 h 1016"/>
                <a:gd name="T120" fmla="*/ 1 w 2764"/>
                <a:gd name="T121" fmla="*/ 4 h 1016"/>
                <a:gd name="T122" fmla="*/ 52 w 2764"/>
                <a:gd name="T123" fmla="*/ 2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4" h="1016">
                  <a:moveTo>
                    <a:pt x="2757" y="1016"/>
                  </a:moveTo>
                  <a:cubicBezTo>
                    <a:pt x="2757" y="1016"/>
                    <a:pt x="2756" y="1016"/>
                    <a:pt x="2755" y="1016"/>
                  </a:cubicBezTo>
                  <a:cubicBezTo>
                    <a:pt x="2710" y="999"/>
                    <a:pt x="2710" y="999"/>
                    <a:pt x="2710" y="999"/>
                  </a:cubicBezTo>
                  <a:cubicBezTo>
                    <a:pt x="2707" y="998"/>
                    <a:pt x="2706" y="995"/>
                    <a:pt x="2707" y="991"/>
                  </a:cubicBezTo>
                  <a:cubicBezTo>
                    <a:pt x="2708" y="988"/>
                    <a:pt x="2711" y="987"/>
                    <a:pt x="2714" y="988"/>
                  </a:cubicBezTo>
                  <a:cubicBezTo>
                    <a:pt x="2759" y="1004"/>
                    <a:pt x="2759" y="1004"/>
                    <a:pt x="2759" y="1004"/>
                  </a:cubicBezTo>
                  <a:cubicBezTo>
                    <a:pt x="2763" y="1005"/>
                    <a:pt x="2764" y="1009"/>
                    <a:pt x="2763" y="1012"/>
                  </a:cubicBezTo>
                  <a:cubicBezTo>
                    <a:pt x="2762" y="1014"/>
                    <a:pt x="2760" y="1016"/>
                    <a:pt x="2757" y="1016"/>
                  </a:cubicBezTo>
                  <a:close/>
                  <a:moveTo>
                    <a:pt x="2667" y="983"/>
                  </a:moveTo>
                  <a:cubicBezTo>
                    <a:pt x="2667" y="983"/>
                    <a:pt x="2666" y="983"/>
                    <a:pt x="2665" y="983"/>
                  </a:cubicBezTo>
                  <a:cubicBezTo>
                    <a:pt x="2620" y="966"/>
                    <a:pt x="2620" y="966"/>
                    <a:pt x="2620" y="966"/>
                  </a:cubicBezTo>
                  <a:cubicBezTo>
                    <a:pt x="2617" y="965"/>
                    <a:pt x="2615" y="962"/>
                    <a:pt x="2616" y="959"/>
                  </a:cubicBezTo>
                  <a:cubicBezTo>
                    <a:pt x="2618" y="955"/>
                    <a:pt x="2621" y="954"/>
                    <a:pt x="2624" y="955"/>
                  </a:cubicBezTo>
                  <a:cubicBezTo>
                    <a:pt x="2669" y="971"/>
                    <a:pt x="2669" y="971"/>
                    <a:pt x="2669" y="971"/>
                  </a:cubicBezTo>
                  <a:cubicBezTo>
                    <a:pt x="2672" y="973"/>
                    <a:pt x="2674" y="976"/>
                    <a:pt x="2673" y="979"/>
                  </a:cubicBezTo>
                  <a:cubicBezTo>
                    <a:pt x="2672" y="982"/>
                    <a:pt x="2670" y="983"/>
                    <a:pt x="2667" y="983"/>
                  </a:cubicBezTo>
                  <a:close/>
                  <a:moveTo>
                    <a:pt x="2577" y="950"/>
                  </a:moveTo>
                  <a:cubicBezTo>
                    <a:pt x="2576" y="950"/>
                    <a:pt x="2576" y="950"/>
                    <a:pt x="2575" y="950"/>
                  </a:cubicBezTo>
                  <a:cubicBezTo>
                    <a:pt x="2530" y="933"/>
                    <a:pt x="2530" y="933"/>
                    <a:pt x="2530" y="933"/>
                  </a:cubicBezTo>
                  <a:cubicBezTo>
                    <a:pt x="2527" y="932"/>
                    <a:pt x="2525" y="929"/>
                    <a:pt x="2526" y="926"/>
                  </a:cubicBezTo>
                  <a:cubicBezTo>
                    <a:pt x="2527" y="923"/>
                    <a:pt x="2531" y="921"/>
                    <a:pt x="2534" y="922"/>
                  </a:cubicBezTo>
                  <a:cubicBezTo>
                    <a:pt x="2579" y="939"/>
                    <a:pt x="2579" y="939"/>
                    <a:pt x="2579" y="939"/>
                  </a:cubicBezTo>
                  <a:cubicBezTo>
                    <a:pt x="2582" y="940"/>
                    <a:pt x="2584" y="943"/>
                    <a:pt x="2583" y="946"/>
                  </a:cubicBezTo>
                  <a:cubicBezTo>
                    <a:pt x="2582" y="949"/>
                    <a:pt x="2579" y="950"/>
                    <a:pt x="2577" y="950"/>
                  </a:cubicBezTo>
                  <a:close/>
                  <a:moveTo>
                    <a:pt x="2487" y="917"/>
                  </a:moveTo>
                  <a:cubicBezTo>
                    <a:pt x="2486" y="917"/>
                    <a:pt x="2485" y="917"/>
                    <a:pt x="2485" y="917"/>
                  </a:cubicBezTo>
                  <a:cubicBezTo>
                    <a:pt x="2440" y="900"/>
                    <a:pt x="2440" y="900"/>
                    <a:pt x="2440" y="900"/>
                  </a:cubicBezTo>
                  <a:cubicBezTo>
                    <a:pt x="2437" y="899"/>
                    <a:pt x="2435" y="896"/>
                    <a:pt x="2436" y="893"/>
                  </a:cubicBezTo>
                  <a:cubicBezTo>
                    <a:pt x="2437" y="890"/>
                    <a:pt x="2441" y="888"/>
                    <a:pt x="2444" y="889"/>
                  </a:cubicBezTo>
                  <a:cubicBezTo>
                    <a:pt x="2489" y="906"/>
                    <a:pt x="2489" y="906"/>
                    <a:pt x="2489" y="906"/>
                  </a:cubicBezTo>
                  <a:cubicBezTo>
                    <a:pt x="2492" y="907"/>
                    <a:pt x="2494" y="910"/>
                    <a:pt x="2492" y="913"/>
                  </a:cubicBezTo>
                  <a:cubicBezTo>
                    <a:pt x="2492" y="916"/>
                    <a:pt x="2489" y="917"/>
                    <a:pt x="2487" y="917"/>
                  </a:cubicBezTo>
                  <a:close/>
                  <a:moveTo>
                    <a:pt x="2397" y="884"/>
                  </a:moveTo>
                  <a:cubicBezTo>
                    <a:pt x="2396" y="884"/>
                    <a:pt x="2395" y="884"/>
                    <a:pt x="2395" y="884"/>
                  </a:cubicBezTo>
                  <a:cubicBezTo>
                    <a:pt x="2349" y="868"/>
                    <a:pt x="2349" y="868"/>
                    <a:pt x="2349" y="868"/>
                  </a:cubicBezTo>
                  <a:cubicBezTo>
                    <a:pt x="2346" y="866"/>
                    <a:pt x="2345" y="863"/>
                    <a:pt x="2346" y="860"/>
                  </a:cubicBezTo>
                  <a:cubicBezTo>
                    <a:pt x="2347" y="857"/>
                    <a:pt x="2350" y="855"/>
                    <a:pt x="2354" y="856"/>
                  </a:cubicBezTo>
                  <a:cubicBezTo>
                    <a:pt x="2399" y="873"/>
                    <a:pt x="2399" y="873"/>
                    <a:pt x="2399" y="873"/>
                  </a:cubicBezTo>
                  <a:cubicBezTo>
                    <a:pt x="2402" y="874"/>
                    <a:pt x="2403" y="877"/>
                    <a:pt x="2402" y="880"/>
                  </a:cubicBezTo>
                  <a:cubicBezTo>
                    <a:pt x="2401" y="883"/>
                    <a:pt x="2399" y="884"/>
                    <a:pt x="2397" y="884"/>
                  </a:cubicBezTo>
                  <a:close/>
                  <a:moveTo>
                    <a:pt x="2306" y="851"/>
                  </a:moveTo>
                  <a:cubicBezTo>
                    <a:pt x="2306" y="851"/>
                    <a:pt x="2305" y="851"/>
                    <a:pt x="2304" y="851"/>
                  </a:cubicBezTo>
                  <a:cubicBezTo>
                    <a:pt x="2259" y="835"/>
                    <a:pt x="2259" y="835"/>
                    <a:pt x="2259" y="835"/>
                  </a:cubicBezTo>
                  <a:cubicBezTo>
                    <a:pt x="2256" y="834"/>
                    <a:pt x="2255" y="830"/>
                    <a:pt x="2256" y="827"/>
                  </a:cubicBezTo>
                  <a:cubicBezTo>
                    <a:pt x="2257" y="824"/>
                    <a:pt x="2260" y="822"/>
                    <a:pt x="2263" y="823"/>
                  </a:cubicBezTo>
                  <a:cubicBezTo>
                    <a:pt x="2309" y="840"/>
                    <a:pt x="2309" y="840"/>
                    <a:pt x="2309" y="840"/>
                  </a:cubicBezTo>
                  <a:cubicBezTo>
                    <a:pt x="2312" y="841"/>
                    <a:pt x="2313" y="844"/>
                    <a:pt x="2312" y="848"/>
                  </a:cubicBezTo>
                  <a:cubicBezTo>
                    <a:pt x="2311" y="850"/>
                    <a:pt x="2309" y="851"/>
                    <a:pt x="2306" y="851"/>
                  </a:cubicBezTo>
                  <a:close/>
                  <a:moveTo>
                    <a:pt x="2216" y="819"/>
                  </a:moveTo>
                  <a:cubicBezTo>
                    <a:pt x="2216" y="819"/>
                    <a:pt x="2215" y="818"/>
                    <a:pt x="2214" y="818"/>
                  </a:cubicBezTo>
                  <a:cubicBezTo>
                    <a:pt x="2169" y="802"/>
                    <a:pt x="2169" y="802"/>
                    <a:pt x="2169" y="802"/>
                  </a:cubicBezTo>
                  <a:cubicBezTo>
                    <a:pt x="2166" y="801"/>
                    <a:pt x="2164" y="797"/>
                    <a:pt x="2166" y="794"/>
                  </a:cubicBezTo>
                  <a:cubicBezTo>
                    <a:pt x="2167" y="791"/>
                    <a:pt x="2170" y="789"/>
                    <a:pt x="2173" y="790"/>
                  </a:cubicBezTo>
                  <a:cubicBezTo>
                    <a:pt x="2218" y="807"/>
                    <a:pt x="2218" y="807"/>
                    <a:pt x="2218" y="807"/>
                  </a:cubicBezTo>
                  <a:cubicBezTo>
                    <a:pt x="2221" y="808"/>
                    <a:pt x="2223" y="812"/>
                    <a:pt x="2222" y="815"/>
                  </a:cubicBezTo>
                  <a:cubicBezTo>
                    <a:pt x="2221" y="817"/>
                    <a:pt x="2219" y="819"/>
                    <a:pt x="2216" y="819"/>
                  </a:cubicBezTo>
                  <a:close/>
                  <a:moveTo>
                    <a:pt x="2126" y="786"/>
                  </a:moveTo>
                  <a:cubicBezTo>
                    <a:pt x="2125" y="786"/>
                    <a:pt x="2125" y="786"/>
                    <a:pt x="2124" y="785"/>
                  </a:cubicBezTo>
                  <a:cubicBezTo>
                    <a:pt x="2079" y="769"/>
                    <a:pt x="2079" y="769"/>
                    <a:pt x="2079" y="769"/>
                  </a:cubicBezTo>
                  <a:cubicBezTo>
                    <a:pt x="2076" y="768"/>
                    <a:pt x="2074" y="764"/>
                    <a:pt x="2075" y="761"/>
                  </a:cubicBezTo>
                  <a:cubicBezTo>
                    <a:pt x="2076" y="758"/>
                    <a:pt x="2080" y="756"/>
                    <a:pt x="2083" y="758"/>
                  </a:cubicBezTo>
                  <a:cubicBezTo>
                    <a:pt x="2128" y="774"/>
                    <a:pt x="2128" y="774"/>
                    <a:pt x="2128" y="774"/>
                  </a:cubicBezTo>
                  <a:cubicBezTo>
                    <a:pt x="2131" y="775"/>
                    <a:pt x="2133" y="779"/>
                    <a:pt x="2132" y="782"/>
                  </a:cubicBezTo>
                  <a:cubicBezTo>
                    <a:pt x="2131" y="784"/>
                    <a:pt x="2129" y="786"/>
                    <a:pt x="2126" y="786"/>
                  </a:cubicBezTo>
                  <a:close/>
                  <a:moveTo>
                    <a:pt x="2036" y="753"/>
                  </a:moveTo>
                  <a:cubicBezTo>
                    <a:pt x="2035" y="753"/>
                    <a:pt x="2035" y="753"/>
                    <a:pt x="2034" y="752"/>
                  </a:cubicBezTo>
                  <a:cubicBezTo>
                    <a:pt x="1989" y="736"/>
                    <a:pt x="1989" y="736"/>
                    <a:pt x="1989" y="736"/>
                  </a:cubicBezTo>
                  <a:cubicBezTo>
                    <a:pt x="1986" y="735"/>
                    <a:pt x="1984" y="731"/>
                    <a:pt x="1985" y="728"/>
                  </a:cubicBezTo>
                  <a:cubicBezTo>
                    <a:pt x="1986" y="725"/>
                    <a:pt x="1990" y="724"/>
                    <a:pt x="1993" y="725"/>
                  </a:cubicBezTo>
                  <a:cubicBezTo>
                    <a:pt x="2038" y="741"/>
                    <a:pt x="2038" y="741"/>
                    <a:pt x="2038" y="741"/>
                  </a:cubicBezTo>
                  <a:cubicBezTo>
                    <a:pt x="2041" y="742"/>
                    <a:pt x="2043" y="746"/>
                    <a:pt x="2042" y="749"/>
                  </a:cubicBezTo>
                  <a:cubicBezTo>
                    <a:pt x="2041" y="751"/>
                    <a:pt x="2038" y="753"/>
                    <a:pt x="2036" y="753"/>
                  </a:cubicBezTo>
                  <a:close/>
                  <a:moveTo>
                    <a:pt x="1946" y="720"/>
                  </a:moveTo>
                  <a:cubicBezTo>
                    <a:pt x="1945" y="720"/>
                    <a:pt x="1944" y="720"/>
                    <a:pt x="1944" y="720"/>
                  </a:cubicBezTo>
                  <a:cubicBezTo>
                    <a:pt x="1899" y="703"/>
                    <a:pt x="1899" y="703"/>
                    <a:pt x="1899" y="703"/>
                  </a:cubicBezTo>
                  <a:cubicBezTo>
                    <a:pt x="1895" y="702"/>
                    <a:pt x="1894" y="698"/>
                    <a:pt x="1895" y="695"/>
                  </a:cubicBezTo>
                  <a:cubicBezTo>
                    <a:pt x="1896" y="692"/>
                    <a:pt x="1900" y="691"/>
                    <a:pt x="1903" y="692"/>
                  </a:cubicBezTo>
                  <a:cubicBezTo>
                    <a:pt x="1948" y="708"/>
                    <a:pt x="1948" y="708"/>
                    <a:pt x="1948" y="708"/>
                  </a:cubicBezTo>
                  <a:cubicBezTo>
                    <a:pt x="1951" y="709"/>
                    <a:pt x="1952" y="713"/>
                    <a:pt x="1951" y="716"/>
                  </a:cubicBezTo>
                  <a:cubicBezTo>
                    <a:pt x="1950" y="718"/>
                    <a:pt x="1948" y="720"/>
                    <a:pt x="1946" y="720"/>
                  </a:cubicBezTo>
                  <a:close/>
                  <a:moveTo>
                    <a:pt x="1856" y="687"/>
                  </a:moveTo>
                  <a:cubicBezTo>
                    <a:pt x="1855" y="687"/>
                    <a:pt x="1854" y="687"/>
                    <a:pt x="1853" y="687"/>
                  </a:cubicBezTo>
                  <a:cubicBezTo>
                    <a:pt x="1808" y="670"/>
                    <a:pt x="1808" y="670"/>
                    <a:pt x="1808" y="670"/>
                  </a:cubicBezTo>
                  <a:cubicBezTo>
                    <a:pt x="1805" y="669"/>
                    <a:pt x="1804" y="666"/>
                    <a:pt x="1805" y="662"/>
                  </a:cubicBezTo>
                  <a:cubicBezTo>
                    <a:pt x="1806" y="659"/>
                    <a:pt x="1809" y="658"/>
                    <a:pt x="1812" y="659"/>
                  </a:cubicBezTo>
                  <a:cubicBezTo>
                    <a:pt x="1858" y="675"/>
                    <a:pt x="1858" y="675"/>
                    <a:pt x="1858" y="675"/>
                  </a:cubicBezTo>
                  <a:cubicBezTo>
                    <a:pt x="1861" y="676"/>
                    <a:pt x="1862" y="680"/>
                    <a:pt x="1861" y="683"/>
                  </a:cubicBezTo>
                  <a:cubicBezTo>
                    <a:pt x="1860" y="685"/>
                    <a:pt x="1858" y="687"/>
                    <a:pt x="1856" y="687"/>
                  </a:cubicBezTo>
                  <a:close/>
                  <a:moveTo>
                    <a:pt x="1765" y="654"/>
                  </a:moveTo>
                  <a:cubicBezTo>
                    <a:pt x="1765" y="654"/>
                    <a:pt x="1764" y="654"/>
                    <a:pt x="1763" y="654"/>
                  </a:cubicBezTo>
                  <a:cubicBezTo>
                    <a:pt x="1718" y="637"/>
                    <a:pt x="1718" y="637"/>
                    <a:pt x="1718" y="637"/>
                  </a:cubicBezTo>
                  <a:cubicBezTo>
                    <a:pt x="1715" y="636"/>
                    <a:pt x="1713" y="633"/>
                    <a:pt x="1715" y="630"/>
                  </a:cubicBezTo>
                  <a:cubicBezTo>
                    <a:pt x="1716" y="626"/>
                    <a:pt x="1719" y="625"/>
                    <a:pt x="1722" y="626"/>
                  </a:cubicBezTo>
                  <a:cubicBezTo>
                    <a:pt x="1767" y="642"/>
                    <a:pt x="1767" y="642"/>
                    <a:pt x="1767" y="642"/>
                  </a:cubicBezTo>
                  <a:cubicBezTo>
                    <a:pt x="1771" y="644"/>
                    <a:pt x="1772" y="647"/>
                    <a:pt x="1771" y="650"/>
                  </a:cubicBezTo>
                  <a:cubicBezTo>
                    <a:pt x="1770" y="653"/>
                    <a:pt x="1768" y="654"/>
                    <a:pt x="1765" y="654"/>
                  </a:cubicBezTo>
                  <a:close/>
                  <a:moveTo>
                    <a:pt x="1675" y="621"/>
                  </a:moveTo>
                  <a:cubicBezTo>
                    <a:pt x="1674" y="621"/>
                    <a:pt x="1674" y="621"/>
                    <a:pt x="1673" y="621"/>
                  </a:cubicBezTo>
                  <a:cubicBezTo>
                    <a:pt x="1628" y="604"/>
                    <a:pt x="1628" y="604"/>
                    <a:pt x="1628" y="604"/>
                  </a:cubicBezTo>
                  <a:cubicBezTo>
                    <a:pt x="1625" y="603"/>
                    <a:pt x="1623" y="600"/>
                    <a:pt x="1624" y="597"/>
                  </a:cubicBezTo>
                  <a:cubicBezTo>
                    <a:pt x="1626" y="594"/>
                    <a:pt x="1629" y="592"/>
                    <a:pt x="1632" y="593"/>
                  </a:cubicBezTo>
                  <a:cubicBezTo>
                    <a:pt x="1677" y="610"/>
                    <a:pt x="1677" y="610"/>
                    <a:pt x="1677" y="610"/>
                  </a:cubicBezTo>
                  <a:cubicBezTo>
                    <a:pt x="1680" y="611"/>
                    <a:pt x="1682" y="614"/>
                    <a:pt x="1681" y="617"/>
                  </a:cubicBezTo>
                  <a:cubicBezTo>
                    <a:pt x="1680" y="620"/>
                    <a:pt x="1678" y="621"/>
                    <a:pt x="1675" y="621"/>
                  </a:cubicBezTo>
                  <a:close/>
                  <a:moveTo>
                    <a:pt x="1585" y="588"/>
                  </a:moveTo>
                  <a:cubicBezTo>
                    <a:pt x="1584" y="588"/>
                    <a:pt x="1584" y="588"/>
                    <a:pt x="1583" y="588"/>
                  </a:cubicBezTo>
                  <a:cubicBezTo>
                    <a:pt x="1538" y="571"/>
                    <a:pt x="1538" y="571"/>
                    <a:pt x="1538" y="571"/>
                  </a:cubicBezTo>
                  <a:cubicBezTo>
                    <a:pt x="1535" y="570"/>
                    <a:pt x="1533" y="567"/>
                    <a:pt x="1534" y="564"/>
                  </a:cubicBezTo>
                  <a:cubicBezTo>
                    <a:pt x="1535" y="561"/>
                    <a:pt x="1539" y="559"/>
                    <a:pt x="1542" y="560"/>
                  </a:cubicBezTo>
                  <a:cubicBezTo>
                    <a:pt x="1587" y="577"/>
                    <a:pt x="1587" y="577"/>
                    <a:pt x="1587" y="577"/>
                  </a:cubicBezTo>
                  <a:cubicBezTo>
                    <a:pt x="1590" y="578"/>
                    <a:pt x="1592" y="581"/>
                    <a:pt x="1591" y="584"/>
                  </a:cubicBezTo>
                  <a:cubicBezTo>
                    <a:pt x="1590" y="587"/>
                    <a:pt x="1587" y="588"/>
                    <a:pt x="1585" y="588"/>
                  </a:cubicBezTo>
                  <a:close/>
                  <a:moveTo>
                    <a:pt x="1495" y="555"/>
                  </a:moveTo>
                  <a:cubicBezTo>
                    <a:pt x="1494" y="555"/>
                    <a:pt x="1493" y="555"/>
                    <a:pt x="1493" y="555"/>
                  </a:cubicBezTo>
                  <a:cubicBezTo>
                    <a:pt x="1448" y="539"/>
                    <a:pt x="1448" y="539"/>
                    <a:pt x="1448" y="539"/>
                  </a:cubicBezTo>
                  <a:cubicBezTo>
                    <a:pt x="1445" y="537"/>
                    <a:pt x="1443" y="534"/>
                    <a:pt x="1444" y="531"/>
                  </a:cubicBezTo>
                  <a:cubicBezTo>
                    <a:pt x="1445" y="528"/>
                    <a:pt x="1449" y="526"/>
                    <a:pt x="1452" y="527"/>
                  </a:cubicBezTo>
                  <a:cubicBezTo>
                    <a:pt x="1497" y="544"/>
                    <a:pt x="1497" y="544"/>
                    <a:pt x="1497" y="544"/>
                  </a:cubicBezTo>
                  <a:cubicBezTo>
                    <a:pt x="1500" y="545"/>
                    <a:pt x="1502" y="548"/>
                    <a:pt x="1500" y="551"/>
                  </a:cubicBezTo>
                  <a:cubicBezTo>
                    <a:pt x="1500" y="554"/>
                    <a:pt x="1497" y="555"/>
                    <a:pt x="1495" y="555"/>
                  </a:cubicBezTo>
                  <a:close/>
                  <a:moveTo>
                    <a:pt x="1405" y="522"/>
                  </a:moveTo>
                  <a:cubicBezTo>
                    <a:pt x="1404" y="522"/>
                    <a:pt x="1403" y="522"/>
                    <a:pt x="1403" y="522"/>
                  </a:cubicBezTo>
                  <a:cubicBezTo>
                    <a:pt x="1357" y="506"/>
                    <a:pt x="1357" y="506"/>
                    <a:pt x="1357" y="506"/>
                  </a:cubicBezTo>
                  <a:cubicBezTo>
                    <a:pt x="1354" y="505"/>
                    <a:pt x="1353" y="501"/>
                    <a:pt x="1354" y="498"/>
                  </a:cubicBezTo>
                  <a:cubicBezTo>
                    <a:pt x="1355" y="495"/>
                    <a:pt x="1358" y="493"/>
                    <a:pt x="1362" y="494"/>
                  </a:cubicBezTo>
                  <a:cubicBezTo>
                    <a:pt x="1407" y="511"/>
                    <a:pt x="1407" y="511"/>
                    <a:pt x="1407" y="511"/>
                  </a:cubicBezTo>
                  <a:cubicBezTo>
                    <a:pt x="1410" y="512"/>
                    <a:pt x="1411" y="515"/>
                    <a:pt x="1410" y="519"/>
                  </a:cubicBezTo>
                  <a:cubicBezTo>
                    <a:pt x="1409" y="521"/>
                    <a:pt x="1407" y="522"/>
                    <a:pt x="1405" y="522"/>
                  </a:cubicBezTo>
                  <a:close/>
                  <a:moveTo>
                    <a:pt x="1314" y="490"/>
                  </a:moveTo>
                  <a:cubicBezTo>
                    <a:pt x="1314" y="490"/>
                    <a:pt x="1313" y="489"/>
                    <a:pt x="1312" y="489"/>
                  </a:cubicBezTo>
                  <a:cubicBezTo>
                    <a:pt x="1267" y="473"/>
                    <a:pt x="1267" y="473"/>
                    <a:pt x="1267" y="473"/>
                  </a:cubicBezTo>
                  <a:cubicBezTo>
                    <a:pt x="1264" y="472"/>
                    <a:pt x="1263" y="468"/>
                    <a:pt x="1264" y="465"/>
                  </a:cubicBezTo>
                  <a:cubicBezTo>
                    <a:pt x="1265" y="462"/>
                    <a:pt x="1268" y="460"/>
                    <a:pt x="1271" y="461"/>
                  </a:cubicBezTo>
                  <a:cubicBezTo>
                    <a:pt x="1316" y="478"/>
                    <a:pt x="1316" y="478"/>
                    <a:pt x="1316" y="478"/>
                  </a:cubicBezTo>
                  <a:cubicBezTo>
                    <a:pt x="1320" y="479"/>
                    <a:pt x="1321" y="483"/>
                    <a:pt x="1320" y="486"/>
                  </a:cubicBezTo>
                  <a:cubicBezTo>
                    <a:pt x="1319" y="488"/>
                    <a:pt x="1317" y="490"/>
                    <a:pt x="1314" y="490"/>
                  </a:cubicBezTo>
                  <a:close/>
                  <a:moveTo>
                    <a:pt x="1224" y="457"/>
                  </a:moveTo>
                  <a:cubicBezTo>
                    <a:pt x="1224" y="457"/>
                    <a:pt x="1223" y="457"/>
                    <a:pt x="1222" y="456"/>
                  </a:cubicBezTo>
                  <a:cubicBezTo>
                    <a:pt x="1177" y="440"/>
                    <a:pt x="1177" y="440"/>
                    <a:pt x="1177" y="440"/>
                  </a:cubicBezTo>
                  <a:cubicBezTo>
                    <a:pt x="1174" y="439"/>
                    <a:pt x="1172" y="435"/>
                    <a:pt x="1173" y="432"/>
                  </a:cubicBezTo>
                  <a:cubicBezTo>
                    <a:pt x="1175" y="429"/>
                    <a:pt x="1178" y="427"/>
                    <a:pt x="1181" y="429"/>
                  </a:cubicBezTo>
                  <a:cubicBezTo>
                    <a:pt x="1226" y="445"/>
                    <a:pt x="1226" y="445"/>
                    <a:pt x="1226" y="445"/>
                  </a:cubicBezTo>
                  <a:cubicBezTo>
                    <a:pt x="1229" y="446"/>
                    <a:pt x="1231" y="450"/>
                    <a:pt x="1230" y="453"/>
                  </a:cubicBezTo>
                  <a:cubicBezTo>
                    <a:pt x="1229" y="455"/>
                    <a:pt x="1227" y="457"/>
                    <a:pt x="1224" y="457"/>
                  </a:cubicBezTo>
                  <a:close/>
                  <a:moveTo>
                    <a:pt x="1134" y="424"/>
                  </a:moveTo>
                  <a:cubicBezTo>
                    <a:pt x="1133" y="424"/>
                    <a:pt x="1133" y="424"/>
                    <a:pt x="1132" y="423"/>
                  </a:cubicBezTo>
                  <a:cubicBezTo>
                    <a:pt x="1087" y="407"/>
                    <a:pt x="1087" y="407"/>
                    <a:pt x="1087" y="407"/>
                  </a:cubicBezTo>
                  <a:cubicBezTo>
                    <a:pt x="1084" y="406"/>
                    <a:pt x="1082" y="402"/>
                    <a:pt x="1083" y="399"/>
                  </a:cubicBezTo>
                  <a:cubicBezTo>
                    <a:pt x="1084" y="396"/>
                    <a:pt x="1088" y="395"/>
                    <a:pt x="1091" y="396"/>
                  </a:cubicBezTo>
                  <a:cubicBezTo>
                    <a:pt x="1136" y="412"/>
                    <a:pt x="1136" y="412"/>
                    <a:pt x="1136" y="412"/>
                  </a:cubicBezTo>
                  <a:cubicBezTo>
                    <a:pt x="1139" y="413"/>
                    <a:pt x="1141" y="417"/>
                    <a:pt x="1140" y="420"/>
                  </a:cubicBezTo>
                  <a:cubicBezTo>
                    <a:pt x="1139" y="422"/>
                    <a:pt x="1136" y="424"/>
                    <a:pt x="1134" y="424"/>
                  </a:cubicBezTo>
                  <a:close/>
                  <a:moveTo>
                    <a:pt x="1044" y="391"/>
                  </a:moveTo>
                  <a:cubicBezTo>
                    <a:pt x="1043" y="391"/>
                    <a:pt x="1042" y="391"/>
                    <a:pt x="1042" y="390"/>
                  </a:cubicBezTo>
                  <a:cubicBezTo>
                    <a:pt x="997" y="374"/>
                    <a:pt x="997" y="374"/>
                    <a:pt x="997" y="374"/>
                  </a:cubicBezTo>
                  <a:cubicBezTo>
                    <a:pt x="994" y="373"/>
                    <a:pt x="992" y="369"/>
                    <a:pt x="993" y="366"/>
                  </a:cubicBezTo>
                  <a:cubicBezTo>
                    <a:pt x="994" y="363"/>
                    <a:pt x="998" y="362"/>
                    <a:pt x="1001" y="363"/>
                  </a:cubicBezTo>
                  <a:cubicBezTo>
                    <a:pt x="1046" y="379"/>
                    <a:pt x="1046" y="379"/>
                    <a:pt x="1046" y="379"/>
                  </a:cubicBezTo>
                  <a:cubicBezTo>
                    <a:pt x="1049" y="380"/>
                    <a:pt x="1051" y="384"/>
                    <a:pt x="1049" y="387"/>
                  </a:cubicBezTo>
                  <a:cubicBezTo>
                    <a:pt x="1049" y="389"/>
                    <a:pt x="1046" y="391"/>
                    <a:pt x="1044" y="391"/>
                  </a:cubicBezTo>
                  <a:close/>
                  <a:moveTo>
                    <a:pt x="954" y="358"/>
                  </a:moveTo>
                  <a:cubicBezTo>
                    <a:pt x="953" y="358"/>
                    <a:pt x="952" y="358"/>
                    <a:pt x="952" y="358"/>
                  </a:cubicBezTo>
                  <a:cubicBezTo>
                    <a:pt x="907" y="341"/>
                    <a:pt x="907" y="341"/>
                    <a:pt x="907" y="341"/>
                  </a:cubicBezTo>
                  <a:cubicBezTo>
                    <a:pt x="903" y="340"/>
                    <a:pt x="902" y="337"/>
                    <a:pt x="903" y="333"/>
                  </a:cubicBezTo>
                  <a:cubicBezTo>
                    <a:pt x="904" y="330"/>
                    <a:pt x="908" y="329"/>
                    <a:pt x="911" y="330"/>
                  </a:cubicBezTo>
                  <a:cubicBezTo>
                    <a:pt x="956" y="346"/>
                    <a:pt x="956" y="346"/>
                    <a:pt x="956" y="346"/>
                  </a:cubicBezTo>
                  <a:cubicBezTo>
                    <a:pt x="959" y="347"/>
                    <a:pt x="960" y="351"/>
                    <a:pt x="959" y="354"/>
                  </a:cubicBezTo>
                  <a:cubicBezTo>
                    <a:pt x="958" y="356"/>
                    <a:pt x="956" y="358"/>
                    <a:pt x="954" y="358"/>
                  </a:cubicBezTo>
                  <a:close/>
                  <a:moveTo>
                    <a:pt x="863" y="325"/>
                  </a:moveTo>
                  <a:cubicBezTo>
                    <a:pt x="863" y="325"/>
                    <a:pt x="862" y="325"/>
                    <a:pt x="861" y="325"/>
                  </a:cubicBezTo>
                  <a:cubicBezTo>
                    <a:pt x="816" y="308"/>
                    <a:pt x="816" y="308"/>
                    <a:pt x="816" y="308"/>
                  </a:cubicBezTo>
                  <a:cubicBezTo>
                    <a:pt x="813" y="307"/>
                    <a:pt x="812" y="304"/>
                    <a:pt x="813" y="301"/>
                  </a:cubicBezTo>
                  <a:cubicBezTo>
                    <a:pt x="814" y="297"/>
                    <a:pt x="817" y="296"/>
                    <a:pt x="820" y="297"/>
                  </a:cubicBezTo>
                  <a:cubicBezTo>
                    <a:pt x="866" y="313"/>
                    <a:pt x="866" y="313"/>
                    <a:pt x="866" y="313"/>
                  </a:cubicBezTo>
                  <a:cubicBezTo>
                    <a:pt x="869" y="315"/>
                    <a:pt x="870" y="318"/>
                    <a:pt x="869" y="321"/>
                  </a:cubicBezTo>
                  <a:cubicBezTo>
                    <a:pt x="868" y="324"/>
                    <a:pt x="866" y="325"/>
                    <a:pt x="863" y="325"/>
                  </a:cubicBezTo>
                  <a:close/>
                  <a:moveTo>
                    <a:pt x="773" y="292"/>
                  </a:moveTo>
                  <a:cubicBezTo>
                    <a:pt x="773" y="292"/>
                    <a:pt x="772" y="292"/>
                    <a:pt x="771" y="292"/>
                  </a:cubicBezTo>
                  <a:cubicBezTo>
                    <a:pt x="726" y="275"/>
                    <a:pt x="726" y="275"/>
                    <a:pt x="726" y="275"/>
                  </a:cubicBezTo>
                  <a:cubicBezTo>
                    <a:pt x="723" y="274"/>
                    <a:pt x="721" y="271"/>
                    <a:pt x="723" y="268"/>
                  </a:cubicBezTo>
                  <a:cubicBezTo>
                    <a:pt x="724" y="265"/>
                    <a:pt x="727" y="263"/>
                    <a:pt x="730" y="264"/>
                  </a:cubicBezTo>
                  <a:cubicBezTo>
                    <a:pt x="775" y="281"/>
                    <a:pt x="775" y="281"/>
                    <a:pt x="775" y="281"/>
                  </a:cubicBezTo>
                  <a:cubicBezTo>
                    <a:pt x="778" y="282"/>
                    <a:pt x="780" y="285"/>
                    <a:pt x="779" y="288"/>
                  </a:cubicBezTo>
                  <a:cubicBezTo>
                    <a:pt x="778" y="291"/>
                    <a:pt x="776" y="292"/>
                    <a:pt x="773" y="292"/>
                  </a:cubicBezTo>
                  <a:close/>
                  <a:moveTo>
                    <a:pt x="683" y="259"/>
                  </a:moveTo>
                  <a:cubicBezTo>
                    <a:pt x="682" y="259"/>
                    <a:pt x="682" y="259"/>
                    <a:pt x="681" y="259"/>
                  </a:cubicBezTo>
                  <a:cubicBezTo>
                    <a:pt x="636" y="242"/>
                    <a:pt x="636" y="242"/>
                    <a:pt x="636" y="242"/>
                  </a:cubicBezTo>
                  <a:cubicBezTo>
                    <a:pt x="633" y="241"/>
                    <a:pt x="631" y="238"/>
                    <a:pt x="632" y="235"/>
                  </a:cubicBezTo>
                  <a:cubicBezTo>
                    <a:pt x="634" y="232"/>
                    <a:pt x="637" y="230"/>
                    <a:pt x="640" y="231"/>
                  </a:cubicBezTo>
                  <a:cubicBezTo>
                    <a:pt x="685" y="248"/>
                    <a:pt x="685" y="248"/>
                    <a:pt x="685" y="248"/>
                  </a:cubicBezTo>
                  <a:cubicBezTo>
                    <a:pt x="688" y="249"/>
                    <a:pt x="690" y="252"/>
                    <a:pt x="689" y="255"/>
                  </a:cubicBezTo>
                  <a:cubicBezTo>
                    <a:pt x="688" y="258"/>
                    <a:pt x="686" y="259"/>
                    <a:pt x="683" y="259"/>
                  </a:cubicBezTo>
                  <a:close/>
                  <a:moveTo>
                    <a:pt x="593" y="226"/>
                  </a:moveTo>
                  <a:cubicBezTo>
                    <a:pt x="592" y="226"/>
                    <a:pt x="592" y="226"/>
                    <a:pt x="591" y="226"/>
                  </a:cubicBezTo>
                  <a:cubicBezTo>
                    <a:pt x="546" y="210"/>
                    <a:pt x="546" y="210"/>
                    <a:pt x="546" y="210"/>
                  </a:cubicBezTo>
                  <a:cubicBezTo>
                    <a:pt x="543" y="208"/>
                    <a:pt x="541" y="205"/>
                    <a:pt x="542" y="202"/>
                  </a:cubicBezTo>
                  <a:cubicBezTo>
                    <a:pt x="543" y="199"/>
                    <a:pt x="547" y="197"/>
                    <a:pt x="550" y="198"/>
                  </a:cubicBezTo>
                  <a:cubicBezTo>
                    <a:pt x="595" y="215"/>
                    <a:pt x="595" y="215"/>
                    <a:pt x="595" y="215"/>
                  </a:cubicBezTo>
                  <a:cubicBezTo>
                    <a:pt x="598" y="216"/>
                    <a:pt x="600" y="219"/>
                    <a:pt x="599" y="222"/>
                  </a:cubicBezTo>
                  <a:cubicBezTo>
                    <a:pt x="598" y="225"/>
                    <a:pt x="595" y="226"/>
                    <a:pt x="593" y="226"/>
                  </a:cubicBezTo>
                  <a:close/>
                  <a:moveTo>
                    <a:pt x="503" y="193"/>
                  </a:moveTo>
                  <a:cubicBezTo>
                    <a:pt x="502" y="193"/>
                    <a:pt x="501" y="193"/>
                    <a:pt x="501" y="193"/>
                  </a:cubicBezTo>
                  <a:cubicBezTo>
                    <a:pt x="456" y="177"/>
                    <a:pt x="456" y="177"/>
                    <a:pt x="456" y="177"/>
                  </a:cubicBezTo>
                  <a:cubicBezTo>
                    <a:pt x="452" y="176"/>
                    <a:pt x="451" y="172"/>
                    <a:pt x="452" y="169"/>
                  </a:cubicBezTo>
                  <a:cubicBezTo>
                    <a:pt x="453" y="166"/>
                    <a:pt x="457" y="164"/>
                    <a:pt x="460" y="165"/>
                  </a:cubicBezTo>
                  <a:cubicBezTo>
                    <a:pt x="505" y="182"/>
                    <a:pt x="505" y="182"/>
                    <a:pt x="505" y="182"/>
                  </a:cubicBezTo>
                  <a:cubicBezTo>
                    <a:pt x="508" y="183"/>
                    <a:pt x="509" y="186"/>
                    <a:pt x="508" y="190"/>
                  </a:cubicBezTo>
                  <a:cubicBezTo>
                    <a:pt x="507" y="192"/>
                    <a:pt x="505" y="193"/>
                    <a:pt x="503" y="193"/>
                  </a:cubicBezTo>
                  <a:close/>
                  <a:moveTo>
                    <a:pt x="413" y="161"/>
                  </a:moveTo>
                  <a:cubicBezTo>
                    <a:pt x="412" y="161"/>
                    <a:pt x="411" y="160"/>
                    <a:pt x="410" y="160"/>
                  </a:cubicBezTo>
                  <a:cubicBezTo>
                    <a:pt x="365" y="144"/>
                    <a:pt x="365" y="144"/>
                    <a:pt x="365" y="144"/>
                  </a:cubicBezTo>
                  <a:cubicBezTo>
                    <a:pt x="362" y="143"/>
                    <a:pt x="361" y="139"/>
                    <a:pt x="362" y="136"/>
                  </a:cubicBezTo>
                  <a:cubicBezTo>
                    <a:pt x="363" y="133"/>
                    <a:pt x="366" y="131"/>
                    <a:pt x="370" y="132"/>
                  </a:cubicBezTo>
                  <a:cubicBezTo>
                    <a:pt x="415" y="149"/>
                    <a:pt x="415" y="149"/>
                    <a:pt x="415" y="149"/>
                  </a:cubicBezTo>
                  <a:cubicBezTo>
                    <a:pt x="418" y="150"/>
                    <a:pt x="419" y="153"/>
                    <a:pt x="418" y="157"/>
                  </a:cubicBezTo>
                  <a:cubicBezTo>
                    <a:pt x="417" y="159"/>
                    <a:pt x="415" y="161"/>
                    <a:pt x="413" y="161"/>
                  </a:cubicBezTo>
                  <a:close/>
                  <a:moveTo>
                    <a:pt x="322" y="128"/>
                  </a:moveTo>
                  <a:cubicBezTo>
                    <a:pt x="322" y="128"/>
                    <a:pt x="321" y="128"/>
                    <a:pt x="320" y="127"/>
                  </a:cubicBezTo>
                  <a:cubicBezTo>
                    <a:pt x="275" y="111"/>
                    <a:pt x="275" y="111"/>
                    <a:pt x="275" y="111"/>
                  </a:cubicBezTo>
                  <a:cubicBezTo>
                    <a:pt x="272" y="110"/>
                    <a:pt x="270" y="106"/>
                    <a:pt x="272" y="103"/>
                  </a:cubicBezTo>
                  <a:cubicBezTo>
                    <a:pt x="273" y="100"/>
                    <a:pt x="276" y="98"/>
                    <a:pt x="279" y="100"/>
                  </a:cubicBezTo>
                  <a:cubicBezTo>
                    <a:pt x="324" y="116"/>
                    <a:pt x="324" y="116"/>
                    <a:pt x="324" y="116"/>
                  </a:cubicBezTo>
                  <a:cubicBezTo>
                    <a:pt x="328" y="117"/>
                    <a:pt x="329" y="121"/>
                    <a:pt x="328" y="124"/>
                  </a:cubicBezTo>
                  <a:cubicBezTo>
                    <a:pt x="327" y="126"/>
                    <a:pt x="325" y="128"/>
                    <a:pt x="322" y="128"/>
                  </a:cubicBezTo>
                  <a:close/>
                  <a:moveTo>
                    <a:pt x="232" y="95"/>
                  </a:moveTo>
                  <a:cubicBezTo>
                    <a:pt x="231" y="95"/>
                    <a:pt x="231" y="95"/>
                    <a:pt x="230" y="94"/>
                  </a:cubicBezTo>
                  <a:cubicBezTo>
                    <a:pt x="185" y="78"/>
                    <a:pt x="185" y="78"/>
                    <a:pt x="185" y="78"/>
                  </a:cubicBezTo>
                  <a:cubicBezTo>
                    <a:pt x="182" y="77"/>
                    <a:pt x="180" y="73"/>
                    <a:pt x="181" y="70"/>
                  </a:cubicBezTo>
                  <a:cubicBezTo>
                    <a:pt x="183" y="67"/>
                    <a:pt x="186" y="66"/>
                    <a:pt x="189" y="67"/>
                  </a:cubicBezTo>
                  <a:cubicBezTo>
                    <a:pt x="234" y="83"/>
                    <a:pt x="234" y="83"/>
                    <a:pt x="234" y="83"/>
                  </a:cubicBezTo>
                  <a:cubicBezTo>
                    <a:pt x="237" y="84"/>
                    <a:pt x="239" y="88"/>
                    <a:pt x="238" y="91"/>
                  </a:cubicBezTo>
                  <a:cubicBezTo>
                    <a:pt x="237" y="93"/>
                    <a:pt x="235" y="95"/>
                    <a:pt x="232" y="95"/>
                  </a:cubicBezTo>
                  <a:close/>
                  <a:moveTo>
                    <a:pt x="142" y="62"/>
                  </a:moveTo>
                  <a:cubicBezTo>
                    <a:pt x="141" y="62"/>
                    <a:pt x="141" y="62"/>
                    <a:pt x="140" y="61"/>
                  </a:cubicBezTo>
                  <a:cubicBezTo>
                    <a:pt x="95" y="45"/>
                    <a:pt x="95" y="45"/>
                    <a:pt x="95" y="45"/>
                  </a:cubicBezTo>
                  <a:cubicBezTo>
                    <a:pt x="92" y="44"/>
                    <a:pt x="90" y="40"/>
                    <a:pt x="91" y="37"/>
                  </a:cubicBezTo>
                  <a:cubicBezTo>
                    <a:pt x="92" y="34"/>
                    <a:pt x="96" y="33"/>
                    <a:pt x="99" y="34"/>
                  </a:cubicBezTo>
                  <a:cubicBezTo>
                    <a:pt x="144" y="50"/>
                    <a:pt x="144" y="50"/>
                    <a:pt x="144" y="50"/>
                  </a:cubicBezTo>
                  <a:cubicBezTo>
                    <a:pt x="147" y="51"/>
                    <a:pt x="149" y="55"/>
                    <a:pt x="148" y="58"/>
                  </a:cubicBezTo>
                  <a:cubicBezTo>
                    <a:pt x="147" y="60"/>
                    <a:pt x="144" y="62"/>
                    <a:pt x="142" y="62"/>
                  </a:cubicBezTo>
                  <a:close/>
                  <a:moveTo>
                    <a:pt x="52" y="29"/>
                  </a:moveTo>
                  <a:cubicBezTo>
                    <a:pt x="51" y="29"/>
                    <a:pt x="50" y="29"/>
                    <a:pt x="50" y="29"/>
                  </a:cubicBezTo>
                  <a:cubicBezTo>
                    <a:pt x="5" y="12"/>
                    <a:pt x="5" y="12"/>
                    <a:pt x="5" y="12"/>
                  </a:cubicBezTo>
                  <a:cubicBezTo>
                    <a:pt x="2" y="11"/>
                    <a:pt x="0" y="8"/>
                    <a:pt x="1" y="4"/>
                  </a:cubicBezTo>
                  <a:cubicBezTo>
                    <a:pt x="2" y="1"/>
                    <a:pt x="6" y="0"/>
                    <a:pt x="9" y="1"/>
                  </a:cubicBezTo>
                  <a:cubicBezTo>
                    <a:pt x="54" y="17"/>
                    <a:pt x="54" y="17"/>
                    <a:pt x="54" y="17"/>
                  </a:cubicBezTo>
                  <a:cubicBezTo>
                    <a:pt x="57" y="18"/>
                    <a:pt x="59" y="22"/>
                    <a:pt x="57" y="25"/>
                  </a:cubicBezTo>
                  <a:cubicBezTo>
                    <a:pt x="57" y="27"/>
                    <a:pt x="54" y="29"/>
                    <a:pt x="5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3">
              <a:extLst>
                <a:ext uri="{FF2B5EF4-FFF2-40B4-BE49-F238E27FC236}">
                  <a16:creationId xmlns:a16="http://schemas.microsoft.com/office/drawing/2014/main" id="{38FD935A-6DEB-4E7B-A0F9-118D461AB10A}"/>
                </a:ext>
              </a:extLst>
            </p:cNvPr>
            <p:cNvSpPr>
              <a:spLocks noEditPoints="1"/>
            </p:cNvSpPr>
            <p:nvPr/>
          </p:nvSpPr>
          <p:spPr bwMode="auto">
            <a:xfrm>
              <a:off x="13739813" y="1758951"/>
              <a:ext cx="1035050" cy="3990975"/>
            </a:xfrm>
            <a:custGeom>
              <a:avLst/>
              <a:gdLst>
                <a:gd name="T0" fmla="*/ 258 w 271"/>
                <a:gd name="T1" fmla="*/ 1040 h 1044"/>
                <a:gd name="T2" fmla="*/ 261 w 271"/>
                <a:gd name="T3" fmla="*/ 1025 h 1044"/>
                <a:gd name="T4" fmla="*/ 270 w 271"/>
                <a:gd name="T5" fmla="*/ 1037 h 1044"/>
                <a:gd name="T6" fmla="*/ 264 w 271"/>
                <a:gd name="T7" fmla="*/ 1044 h 1044"/>
                <a:gd name="T8" fmla="*/ 245 w 271"/>
                <a:gd name="T9" fmla="*/ 986 h 1044"/>
                <a:gd name="T10" fmla="*/ 238 w 271"/>
                <a:gd name="T11" fmla="*/ 932 h 1044"/>
                <a:gd name="T12" fmla="*/ 257 w 271"/>
                <a:gd name="T13" fmla="*/ 983 h 1044"/>
                <a:gd name="T14" fmla="*/ 251 w 271"/>
                <a:gd name="T15" fmla="*/ 990 h 1044"/>
                <a:gd name="T16" fmla="*/ 222 w 271"/>
                <a:gd name="T17" fmla="*/ 893 h 1044"/>
                <a:gd name="T18" fmla="*/ 214 w 271"/>
                <a:gd name="T19" fmla="*/ 839 h 1044"/>
                <a:gd name="T20" fmla="*/ 233 w 271"/>
                <a:gd name="T21" fmla="*/ 890 h 1044"/>
                <a:gd name="T22" fmla="*/ 227 w 271"/>
                <a:gd name="T23" fmla="*/ 897 h 1044"/>
                <a:gd name="T24" fmla="*/ 198 w 271"/>
                <a:gd name="T25" fmla="*/ 800 h 1044"/>
                <a:gd name="T26" fmla="*/ 191 w 271"/>
                <a:gd name="T27" fmla="*/ 746 h 1044"/>
                <a:gd name="T28" fmla="*/ 210 w 271"/>
                <a:gd name="T29" fmla="*/ 797 h 1044"/>
                <a:gd name="T30" fmla="*/ 204 w 271"/>
                <a:gd name="T31" fmla="*/ 804 h 1044"/>
                <a:gd name="T32" fmla="*/ 175 w 271"/>
                <a:gd name="T33" fmla="*/ 706 h 1044"/>
                <a:gd name="T34" fmla="*/ 168 w 271"/>
                <a:gd name="T35" fmla="*/ 653 h 1044"/>
                <a:gd name="T36" fmla="*/ 187 w 271"/>
                <a:gd name="T37" fmla="*/ 704 h 1044"/>
                <a:gd name="T38" fmla="*/ 181 w 271"/>
                <a:gd name="T39" fmla="*/ 711 h 1044"/>
                <a:gd name="T40" fmla="*/ 152 w 271"/>
                <a:gd name="T41" fmla="*/ 613 h 1044"/>
                <a:gd name="T42" fmla="*/ 145 w 271"/>
                <a:gd name="T43" fmla="*/ 559 h 1044"/>
                <a:gd name="T44" fmla="*/ 164 w 271"/>
                <a:gd name="T45" fmla="*/ 610 h 1044"/>
                <a:gd name="T46" fmla="*/ 158 w 271"/>
                <a:gd name="T47" fmla="*/ 618 h 1044"/>
                <a:gd name="T48" fmla="*/ 129 w 271"/>
                <a:gd name="T49" fmla="*/ 520 h 1044"/>
                <a:gd name="T50" fmla="*/ 121 w 271"/>
                <a:gd name="T51" fmla="*/ 466 h 1044"/>
                <a:gd name="T52" fmla="*/ 140 w 271"/>
                <a:gd name="T53" fmla="*/ 517 h 1044"/>
                <a:gd name="T54" fmla="*/ 134 w 271"/>
                <a:gd name="T55" fmla="*/ 525 h 1044"/>
                <a:gd name="T56" fmla="*/ 105 w 271"/>
                <a:gd name="T57" fmla="*/ 427 h 1044"/>
                <a:gd name="T58" fmla="*/ 98 w 271"/>
                <a:gd name="T59" fmla="*/ 373 h 1044"/>
                <a:gd name="T60" fmla="*/ 117 w 271"/>
                <a:gd name="T61" fmla="*/ 424 h 1044"/>
                <a:gd name="T62" fmla="*/ 111 w 271"/>
                <a:gd name="T63" fmla="*/ 432 h 1044"/>
                <a:gd name="T64" fmla="*/ 82 w 271"/>
                <a:gd name="T65" fmla="*/ 334 h 1044"/>
                <a:gd name="T66" fmla="*/ 75 w 271"/>
                <a:gd name="T67" fmla="*/ 280 h 1044"/>
                <a:gd name="T68" fmla="*/ 94 w 271"/>
                <a:gd name="T69" fmla="*/ 331 h 1044"/>
                <a:gd name="T70" fmla="*/ 88 w 271"/>
                <a:gd name="T71" fmla="*/ 338 h 1044"/>
                <a:gd name="T72" fmla="*/ 59 w 271"/>
                <a:gd name="T73" fmla="*/ 241 h 1044"/>
                <a:gd name="T74" fmla="*/ 52 w 271"/>
                <a:gd name="T75" fmla="*/ 187 h 1044"/>
                <a:gd name="T76" fmla="*/ 70 w 271"/>
                <a:gd name="T77" fmla="*/ 238 h 1044"/>
                <a:gd name="T78" fmla="*/ 65 w 271"/>
                <a:gd name="T79" fmla="*/ 245 h 1044"/>
                <a:gd name="T80" fmla="*/ 36 w 271"/>
                <a:gd name="T81" fmla="*/ 148 h 1044"/>
                <a:gd name="T82" fmla="*/ 28 w 271"/>
                <a:gd name="T83" fmla="*/ 94 h 1044"/>
                <a:gd name="T84" fmla="*/ 47 w 271"/>
                <a:gd name="T85" fmla="*/ 145 h 1044"/>
                <a:gd name="T86" fmla="*/ 41 w 271"/>
                <a:gd name="T87" fmla="*/ 152 h 1044"/>
                <a:gd name="T88" fmla="*/ 12 w 271"/>
                <a:gd name="T89" fmla="*/ 55 h 1044"/>
                <a:gd name="T90" fmla="*/ 5 w 271"/>
                <a:gd name="T91" fmla="*/ 1 h 1044"/>
                <a:gd name="T92" fmla="*/ 24 w 271"/>
                <a:gd name="T93" fmla="*/ 52 h 1044"/>
                <a:gd name="T94" fmla="*/ 18 w 271"/>
                <a:gd name="T95" fmla="*/ 59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1044">
                  <a:moveTo>
                    <a:pt x="264" y="1044"/>
                  </a:moveTo>
                  <a:cubicBezTo>
                    <a:pt x="262" y="1044"/>
                    <a:pt x="259" y="1043"/>
                    <a:pt x="258" y="1040"/>
                  </a:cubicBezTo>
                  <a:cubicBezTo>
                    <a:pt x="257" y="1032"/>
                    <a:pt x="257" y="1032"/>
                    <a:pt x="257" y="1032"/>
                  </a:cubicBezTo>
                  <a:cubicBezTo>
                    <a:pt x="256" y="1029"/>
                    <a:pt x="258" y="1026"/>
                    <a:pt x="261" y="1025"/>
                  </a:cubicBezTo>
                  <a:cubicBezTo>
                    <a:pt x="264" y="1024"/>
                    <a:pt x="267" y="1026"/>
                    <a:pt x="268" y="1030"/>
                  </a:cubicBezTo>
                  <a:cubicBezTo>
                    <a:pt x="270" y="1037"/>
                    <a:pt x="270" y="1037"/>
                    <a:pt x="270" y="1037"/>
                  </a:cubicBezTo>
                  <a:cubicBezTo>
                    <a:pt x="271" y="1040"/>
                    <a:pt x="269" y="1043"/>
                    <a:pt x="266" y="1044"/>
                  </a:cubicBezTo>
                  <a:cubicBezTo>
                    <a:pt x="265" y="1044"/>
                    <a:pt x="265" y="1044"/>
                    <a:pt x="264" y="1044"/>
                  </a:cubicBezTo>
                  <a:close/>
                  <a:moveTo>
                    <a:pt x="251" y="990"/>
                  </a:moveTo>
                  <a:cubicBezTo>
                    <a:pt x="248" y="990"/>
                    <a:pt x="246" y="989"/>
                    <a:pt x="245" y="986"/>
                  </a:cubicBezTo>
                  <a:cubicBezTo>
                    <a:pt x="233" y="939"/>
                    <a:pt x="233" y="939"/>
                    <a:pt x="233" y="939"/>
                  </a:cubicBezTo>
                  <a:cubicBezTo>
                    <a:pt x="232" y="936"/>
                    <a:pt x="234" y="933"/>
                    <a:pt x="238" y="932"/>
                  </a:cubicBezTo>
                  <a:cubicBezTo>
                    <a:pt x="241" y="931"/>
                    <a:pt x="244" y="933"/>
                    <a:pt x="245" y="936"/>
                  </a:cubicBezTo>
                  <a:cubicBezTo>
                    <a:pt x="257" y="983"/>
                    <a:pt x="257" y="983"/>
                    <a:pt x="257" y="983"/>
                  </a:cubicBezTo>
                  <a:cubicBezTo>
                    <a:pt x="257" y="986"/>
                    <a:pt x="255" y="989"/>
                    <a:pt x="252" y="990"/>
                  </a:cubicBezTo>
                  <a:cubicBezTo>
                    <a:pt x="252" y="990"/>
                    <a:pt x="251" y="990"/>
                    <a:pt x="251" y="990"/>
                  </a:cubicBezTo>
                  <a:close/>
                  <a:moveTo>
                    <a:pt x="227" y="897"/>
                  </a:moveTo>
                  <a:cubicBezTo>
                    <a:pt x="225" y="897"/>
                    <a:pt x="222" y="895"/>
                    <a:pt x="222" y="893"/>
                  </a:cubicBezTo>
                  <a:cubicBezTo>
                    <a:pt x="210" y="846"/>
                    <a:pt x="210" y="846"/>
                    <a:pt x="210" y="846"/>
                  </a:cubicBezTo>
                  <a:cubicBezTo>
                    <a:pt x="209" y="843"/>
                    <a:pt x="211" y="840"/>
                    <a:pt x="214" y="839"/>
                  </a:cubicBezTo>
                  <a:cubicBezTo>
                    <a:pt x="218" y="838"/>
                    <a:pt x="221" y="840"/>
                    <a:pt x="222" y="843"/>
                  </a:cubicBezTo>
                  <a:cubicBezTo>
                    <a:pt x="233" y="890"/>
                    <a:pt x="233" y="890"/>
                    <a:pt x="233" y="890"/>
                  </a:cubicBezTo>
                  <a:cubicBezTo>
                    <a:pt x="234" y="893"/>
                    <a:pt x="232" y="896"/>
                    <a:pt x="229" y="897"/>
                  </a:cubicBezTo>
                  <a:cubicBezTo>
                    <a:pt x="228" y="897"/>
                    <a:pt x="228" y="897"/>
                    <a:pt x="227" y="897"/>
                  </a:cubicBezTo>
                  <a:close/>
                  <a:moveTo>
                    <a:pt x="204" y="804"/>
                  </a:moveTo>
                  <a:cubicBezTo>
                    <a:pt x="202" y="804"/>
                    <a:pt x="199" y="802"/>
                    <a:pt x="198" y="800"/>
                  </a:cubicBezTo>
                  <a:cubicBezTo>
                    <a:pt x="187" y="753"/>
                    <a:pt x="187" y="753"/>
                    <a:pt x="187" y="753"/>
                  </a:cubicBezTo>
                  <a:cubicBezTo>
                    <a:pt x="186" y="750"/>
                    <a:pt x="188" y="747"/>
                    <a:pt x="191" y="746"/>
                  </a:cubicBezTo>
                  <a:cubicBezTo>
                    <a:pt x="194" y="745"/>
                    <a:pt x="198" y="747"/>
                    <a:pt x="198" y="750"/>
                  </a:cubicBezTo>
                  <a:cubicBezTo>
                    <a:pt x="210" y="797"/>
                    <a:pt x="210" y="797"/>
                    <a:pt x="210" y="797"/>
                  </a:cubicBezTo>
                  <a:cubicBezTo>
                    <a:pt x="211" y="800"/>
                    <a:pt x="209" y="803"/>
                    <a:pt x="206" y="804"/>
                  </a:cubicBezTo>
                  <a:cubicBezTo>
                    <a:pt x="205" y="804"/>
                    <a:pt x="205" y="804"/>
                    <a:pt x="204" y="804"/>
                  </a:cubicBezTo>
                  <a:close/>
                  <a:moveTo>
                    <a:pt x="181" y="711"/>
                  </a:moveTo>
                  <a:cubicBezTo>
                    <a:pt x="178" y="711"/>
                    <a:pt x="176" y="709"/>
                    <a:pt x="175" y="706"/>
                  </a:cubicBezTo>
                  <a:cubicBezTo>
                    <a:pt x="164" y="660"/>
                    <a:pt x="164" y="660"/>
                    <a:pt x="164" y="660"/>
                  </a:cubicBezTo>
                  <a:cubicBezTo>
                    <a:pt x="163" y="657"/>
                    <a:pt x="165" y="653"/>
                    <a:pt x="168" y="653"/>
                  </a:cubicBezTo>
                  <a:cubicBezTo>
                    <a:pt x="171" y="652"/>
                    <a:pt x="174" y="654"/>
                    <a:pt x="175" y="657"/>
                  </a:cubicBezTo>
                  <a:cubicBezTo>
                    <a:pt x="187" y="704"/>
                    <a:pt x="187" y="704"/>
                    <a:pt x="187" y="704"/>
                  </a:cubicBezTo>
                  <a:cubicBezTo>
                    <a:pt x="188" y="707"/>
                    <a:pt x="186" y="710"/>
                    <a:pt x="182" y="711"/>
                  </a:cubicBezTo>
                  <a:cubicBezTo>
                    <a:pt x="182" y="711"/>
                    <a:pt x="181" y="711"/>
                    <a:pt x="181" y="711"/>
                  </a:cubicBezTo>
                  <a:close/>
                  <a:moveTo>
                    <a:pt x="158" y="618"/>
                  </a:moveTo>
                  <a:cubicBezTo>
                    <a:pt x="155" y="618"/>
                    <a:pt x="153" y="616"/>
                    <a:pt x="152" y="613"/>
                  </a:cubicBezTo>
                  <a:cubicBezTo>
                    <a:pt x="140" y="567"/>
                    <a:pt x="140" y="567"/>
                    <a:pt x="140" y="567"/>
                  </a:cubicBezTo>
                  <a:cubicBezTo>
                    <a:pt x="139" y="564"/>
                    <a:pt x="141" y="560"/>
                    <a:pt x="145" y="559"/>
                  </a:cubicBezTo>
                  <a:cubicBezTo>
                    <a:pt x="148" y="559"/>
                    <a:pt x="151" y="561"/>
                    <a:pt x="152" y="564"/>
                  </a:cubicBezTo>
                  <a:cubicBezTo>
                    <a:pt x="164" y="610"/>
                    <a:pt x="164" y="610"/>
                    <a:pt x="164" y="610"/>
                  </a:cubicBezTo>
                  <a:cubicBezTo>
                    <a:pt x="164" y="614"/>
                    <a:pt x="162" y="617"/>
                    <a:pt x="159" y="618"/>
                  </a:cubicBezTo>
                  <a:cubicBezTo>
                    <a:pt x="159" y="618"/>
                    <a:pt x="158" y="618"/>
                    <a:pt x="158" y="618"/>
                  </a:cubicBezTo>
                  <a:close/>
                  <a:moveTo>
                    <a:pt x="134" y="525"/>
                  </a:moveTo>
                  <a:cubicBezTo>
                    <a:pt x="132" y="525"/>
                    <a:pt x="129" y="523"/>
                    <a:pt x="129" y="520"/>
                  </a:cubicBezTo>
                  <a:cubicBezTo>
                    <a:pt x="117" y="474"/>
                    <a:pt x="117" y="474"/>
                    <a:pt x="117" y="474"/>
                  </a:cubicBezTo>
                  <a:cubicBezTo>
                    <a:pt x="116" y="470"/>
                    <a:pt x="118" y="467"/>
                    <a:pt x="121" y="466"/>
                  </a:cubicBezTo>
                  <a:cubicBezTo>
                    <a:pt x="125" y="466"/>
                    <a:pt x="128" y="468"/>
                    <a:pt x="129" y="471"/>
                  </a:cubicBezTo>
                  <a:cubicBezTo>
                    <a:pt x="140" y="517"/>
                    <a:pt x="140" y="517"/>
                    <a:pt x="140" y="517"/>
                  </a:cubicBezTo>
                  <a:cubicBezTo>
                    <a:pt x="141" y="521"/>
                    <a:pt x="139" y="524"/>
                    <a:pt x="136" y="525"/>
                  </a:cubicBezTo>
                  <a:cubicBezTo>
                    <a:pt x="135" y="525"/>
                    <a:pt x="135" y="525"/>
                    <a:pt x="134" y="525"/>
                  </a:cubicBezTo>
                  <a:close/>
                  <a:moveTo>
                    <a:pt x="111" y="432"/>
                  </a:moveTo>
                  <a:cubicBezTo>
                    <a:pt x="108" y="432"/>
                    <a:pt x="106" y="430"/>
                    <a:pt x="105" y="427"/>
                  </a:cubicBezTo>
                  <a:cubicBezTo>
                    <a:pt x="94" y="380"/>
                    <a:pt x="94" y="380"/>
                    <a:pt x="94" y="380"/>
                  </a:cubicBezTo>
                  <a:cubicBezTo>
                    <a:pt x="93" y="377"/>
                    <a:pt x="95" y="374"/>
                    <a:pt x="98" y="373"/>
                  </a:cubicBezTo>
                  <a:cubicBezTo>
                    <a:pt x="101" y="372"/>
                    <a:pt x="105" y="374"/>
                    <a:pt x="105" y="378"/>
                  </a:cubicBezTo>
                  <a:cubicBezTo>
                    <a:pt x="117" y="424"/>
                    <a:pt x="117" y="424"/>
                    <a:pt x="117" y="424"/>
                  </a:cubicBezTo>
                  <a:cubicBezTo>
                    <a:pt x="118" y="427"/>
                    <a:pt x="116" y="431"/>
                    <a:pt x="113" y="431"/>
                  </a:cubicBezTo>
                  <a:cubicBezTo>
                    <a:pt x="112" y="432"/>
                    <a:pt x="112" y="432"/>
                    <a:pt x="111" y="432"/>
                  </a:cubicBezTo>
                  <a:close/>
                  <a:moveTo>
                    <a:pt x="88" y="338"/>
                  </a:moveTo>
                  <a:cubicBezTo>
                    <a:pt x="85" y="338"/>
                    <a:pt x="83" y="337"/>
                    <a:pt x="82" y="334"/>
                  </a:cubicBezTo>
                  <a:cubicBezTo>
                    <a:pt x="70" y="287"/>
                    <a:pt x="70" y="287"/>
                    <a:pt x="70" y="287"/>
                  </a:cubicBezTo>
                  <a:cubicBezTo>
                    <a:pt x="70" y="284"/>
                    <a:pt x="72" y="281"/>
                    <a:pt x="75" y="280"/>
                  </a:cubicBezTo>
                  <a:cubicBezTo>
                    <a:pt x="78" y="279"/>
                    <a:pt x="81" y="281"/>
                    <a:pt x="82" y="284"/>
                  </a:cubicBezTo>
                  <a:cubicBezTo>
                    <a:pt x="94" y="331"/>
                    <a:pt x="94" y="331"/>
                    <a:pt x="94" y="331"/>
                  </a:cubicBezTo>
                  <a:cubicBezTo>
                    <a:pt x="95" y="334"/>
                    <a:pt x="93" y="337"/>
                    <a:pt x="89" y="338"/>
                  </a:cubicBezTo>
                  <a:cubicBezTo>
                    <a:pt x="89" y="338"/>
                    <a:pt x="88" y="338"/>
                    <a:pt x="88" y="338"/>
                  </a:cubicBezTo>
                  <a:close/>
                  <a:moveTo>
                    <a:pt x="65" y="245"/>
                  </a:moveTo>
                  <a:cubicBezTo>
                    <a:pt x="62" y="245"/>
                    <a:pt x="60" y="244"/>
                    <a:pt x="59" y="241"/>
                  </a:cubicBezTo>
                  <a:cubicBezTo>
                    <a:pt x="47" y="194"/>
                    <a:pt x="47" y="194"/>
                    <a:pt x="47" y="194"/>
                  </a:cubicBezTo>
                  <a:cubicBezTo>
                    <a:pt x="46" y="191"/>
                    <a:pt x="48" y="188"/>
                    <a:pt x="52" y="187"/>
                  </a:cubicBezTo>
                  <a:cubicBezTo>
                    <a:pt x="55" y="186"/>
                    <a:pt x="58" y="188"/>
                    <a:pt x="59" y="191"/>
                  </a:cubicBezTo>
                  <a:cubicBezTo>
                    <a:pt x="70" y="238"/>
                    <a:pt x="70" y="238"/>
                    <a:pt x="70" y="238"/>
                  </a:cubicBezTo>
                  <a:cubicBezTo>
                    <a:pt x="71" y="241"/>
                    <a:pt x="69" y="244"/>
                    <a:pt x="66" y="245"/>
                  </a:cubicBezTo>
                  <a:cubicBezTo>
                    <a:pt x="66" y="245"/>
                    <a:pt x="65" y="245"/>
                    <a:pt x="65" y="245"/>
                  </a:cubicBezTo>
                  <a:close/>
                  <a:moveTo>
                    <a:pt x="41" y="152"/>
                  </a:moveTo>
                  <a:cubicBezTo>
                    <a:pt x="39" y="152"/>
                    <a:pt x="36" y="150"/>
                    <a:pt x="36" y="148"/>
                  </a:cubicBezTo>
                  <a:cubicBezTo>
                    <a:pt x="24" y="101"/>
                    <a:pt x="24" y="101"/>
                    <a:pt x="24" y="101"/>
                  </a:cubicBezTo>
                  <a:cubicBezTo>
                    <a:pt x="23" y="98"/>
                    <a:pt x="25" y="95"/>
                    <a:pt x="28" y="94"/>
                  </a:cubicBezTo>
                  <a:cubicBezTo>
                    <a:pt x="32" y="93"/>
                    <a:pt x="35" y="95"/>
                    <a:pt x="36" y="98"/>
                  </a:cubicBezTo>
                  <a:cubicBezTo>
                    <a:pt x="47" y="145"/>
                    <a:pt x="47" y="145"/>
                    <a:pt x="47" y="145"/>
                  </a:cubicBezTo>
                  <a:cubicBezTo>
                    <a:pt x="48" y="148"/>
                    <a:pt x="46" y="151"/>
                    <a:pt x="43" y="152"/>
                  </a:cubicBezTo>
                  <a:cubicBezTo>
                    <a:pt x="42" y="152"/>
                    <a:pt x="42" y="152"/>
                    <a:pt x="41" y="152"/>
                  </a:cubicBezTo>
                  <a:close/>
                  <a:moveTo>
                    <a:pt x="18" y="59"/>
                  </a:moveTo>
                  <a:cubicBezTo>
                    <a:pt x="15" y="59"/>
                    <a:pt x="13" y="57"/>
                    <a:pt x="12" y="55"/>
                  </a:cubicBezTo>
                  <a:cubicBezTo>
                    <a:pt x="1" y="8"/>
                    <a:pt x="1" y="8"/>
                    <a:pt x="1" y="8"/>
                  </a:cubicBezTo>
                  <a:cubicBezTo>
                    <a:pt x="0" y="5"/>
                    <a:pt x="2" y="1"/>
                    <a:pt x="5" y="1"/>
                  </a:cubicBezTo>
                  <a:cubicBezTo>
                    <a:pt x="8" y="0"/>
                    <a:pt x="12" y="2"/>
                    <a:pt x="12" y="5"/>
                  </a:cubicBezTo>
                  <a:cubicBezTo>
                    <a:pt x="24" y="52"/>
                    <a:pt x="24" y="52"/>
                    <a:pt x="24" y="52"/>
                  </a:cubicBezTo>
                  <a:cubicBezTo>
                    <a:pt x="25" y="55"/>
                    <a:pt x="23" y="58"/>
                    <a:pt x="20" y="59"/>
                  </a:cubicBezTo>
                  <a:cubicBezTo>
                    <a:pt x="19" y="59"/>
                    <a:pt x="19" y="59"/>
                    <a:pt x="1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24406C29-69D5-45B4-9F0B-4F2F587B36E7}"/>
              </a:ext>
            </a:extLst>
          </p:cNvPr>
          <p:cNvGrpSpPr/>
          <p:nvPr/>
        </p:nvGrpSpPr>
        <p:grpSpPr>
          <a:xfrm>
            <a:off x="944525" y="1939252"/>
            <a:ext cx="10161215" cy="4070839"/>
            <a:chOff x="13163550" y="989013"/>
            <a:chExt cx="12188825" cy="4883151"/>
          </a:xfrm>
          <a:solidFill>
            <a:schemeClr val="tx1"/>
          </a:solidFill>
        </p:grpSpPr>
        <p:sp>
          <p:nvSpPr>
            <p:cNvPr id="11" name="Freeform 9">
              <a:extLst>
                <a:ext uri="{FF2B5EF4-FFF2-40B4-BE49-F238E27FC236}">
                  <a16:creationId xmlns:a16="http://schemas.microsoft.com/office/drawing/2014/main" id="{479F6024-BA37-4AA0-8C32-04C28A264D82}"/>
                </a:ext>
              </a:extLst>
            </p:cNvPr>
            <p:cNvSpPr>
              <a:spLocks/>
            </p:cNvSpPr>
            <p:nvPr/>
          </p:nvSpPr>
          <p:spPr bwMode="auto">
            <a:xfrm>
              <a:off x="18494375" y="5734051"/>
              <a:ext cx="3133725" cy="46038"/>
            </a:xfrm>
            <a:custGeom>
              <a:avLst/>
              <a:gdLst>
                <a:gd name="T0" fmla="*/ 815 w 821"/>
                <a:gd name="T1" fmla="*/ 0 h 12"/>
                <a:gd name="T2" fmla="*/ 6 w 821"/>
                <a:gd name="T3" fmla="*/ 0 h 12"/>
                <a:gd name="T4" fmla="*/ 0 w 821"/>
                <a:gd name="T5" fmla="*/ 6 h 12"/>
                <a:gd name="T6" fmla="*/ 6 w 821"/>
                <a:gd name="T7" fmla="*/ 12 h 12"/>
                <a:gd name="T8" fmla="*/ 815 w 821"/>
                <a:gd name="T9" fmla="*/ 12 h 12"/>
                <a:gd name="T10" fmla="*/ 821 w 821"/>
                <a:gd name="T11" fmla="*/ 6 h 12"/>
                <a:gd name="T12" fmla="*/ 815 w 82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21" h="12">
                  <a:moveTo>
                    <a:pt x="815" y="0"/>
                  </a:moveTo>
                  <a:cubicBezTo>
                    <a:pt x="6" y="0"/>
                    <a:pt x="6" y="0"/>
                    <a:pt x="6" y="0"/>
                  </a:cubicBezTo>
                  <a:cubicBezTo>
                    <a:pt x="3" y="0"/>
                    <a:pt x="0" y="3"/>
                    <a:pt x="0" y="6"/>
                  </a:cubicBezTo>
                  <a:cubicBezTo>
                    <a:pt x="0" y="10"/>
                    <a:pt x="3" y="12"/>
                    <a:pt x="6" y="12"/>
                  </a:cubicBezTo>
                  <a:cubicBezTo>
                    <a:pt x="815" y="12"/>
                    <a:pt x="815" y="12"/>
                    <a:pt x="815" y="12"/>
                  </a:cubicBezTo>
                  <a:cubicBezTo>
                    <a:pt x="818" y="12"/>
                    <a:pt x="821" y="10"/>
                    <a:pt x="821" y="6"/>
                  </a:cubicBezTo>
                  <a:cubicBezTo>
                    <a:pt x="821" y="3"/>
                    <a:pt x="818" y="0"/>
                    <a:pt x="8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C56BA71F-0BA1-4938-857E-BDA91CC81842}"/>
                </a:ext>
              </a:extLst>
            </p:cNvPr>
            <p:cNvSpPr>
              <a:spLocks/>
            </p:cNvSpPr>
            <p:nvPr/>
          </p:nvSpPr>
          <p:spPr bwMode="auto">
            <a:xfrm>
              <a:off x="22104350" y="5734051"/>
              <a:ext cx="3248025" cy="46038"/>
            </a:xfrm>
            <a:custGeom>
              <a:avLst/>
              <a:gdLst>
                <a:gd name="T0" fmla="*/ 845 w 851"/>
                <a:gd name="T1" fmla="*/ 0 h 12"/>
                <a:gd name="T2" fmla="*/ 6 w 851"/>
                <a:gd name="T3" fmla="*/ 0 h 12"/>
                <a:gd name="T4" fmla="*/ 0 w 851"/>
                <a:gd name="T5" fmla="*/ 6 h 12"/>
                <a:gd name="T6" fmla="*/ 6 w 851"/>
                <a:gd name="T7" fmla="*/ 12 h 12"/>
                <a:gd name="T8" fmla="*/ 845 w 851"/>
                <a:gd name="T9" fmla="*/ 12 h 12"/>
                <a:gd name="T10" fmla="*/ 851 w 851"/>
                <a:gd name="T11" fmla="*/ 6 h 12"/>
                <a:gd name="T12" fmla="*/ 845 w 85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851" h="12">
                  <a:moveTo>
                    <a:pt x="845" y="0"/>
                  </a:moveTo>
                  <a:cubicBezTo>
                    <a:pt x="6" y="0"/>
                    <a:pt x="6" y="0"/>
                    <a:pt x="6" y="0"/>
                  </a:cubicBezTo>
                  <a:cubicBezTo>
                    <a:pt x="3" y="0"/>
                    <a:pt x="0" y="3"/>
                    <a:pt x="0" y="6"/>
                  </a:cubicBezTo>
                  <a:cubicBezTo>
                    <a:pt x="0" y="10"/>
                    <a:pt x="3" y="12"/>
                    <a:pt x="6" y="12"/>
                  </a:cubicBezTo>
                  <a:cubicBezTo>
                    <a:pt x="845" y="12"/>
                    <a:pt x="845" y="12"/>
                    <a:pt x="845" y="12"/>
                  </a:cubicBezTo>
                  <a:cubicBezTo>
                    <a:pt x="848" y="12"/>
                    <a:pt x="851" y="10"/>
                    <a:pt x="851" y="6"/>
                  </a:cubicBezTo>
                  <a:cubicBezTo>
                    <a:pt x="851" y="3"/>
                    <a:pt x="848" y="0"/>
                    <a:pt x="8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a:extLst>
                <a:ext uri="{FF2B5EF4-FFF2-40B4-BE49-F238E27FC236}">
                  <a16:creationId xmlns:a16="http://schemas.microsoft.com/office/drawing/2014/main" id="{FCE37015-184E-46B4-A8C3-B31A32125B69}"/>
                </a:ext>
              </a:extLst>
            </p:cNvPr>
            <p:cNvSpPr>
              <a:spLocks/>
            </p:cNvSpPr>
            <p:nvPr/>
          </p:nvSpPr>
          <p:spPr bwMode="auto">
            <a:xfrm>
              <a:off x="21707475" y="5619751"/>
              <a:ext cx="320675" cy="252413"/>
            </a:xfrm>
            <a:custGeom>
              <a:avLst/>
              <a:gdLst>
                <a:gd name="T0" fmla="*/ 78 w 84"/>
                <a:gd name="T1" fmla="*/ 31 h 66"/>
                <a:gd name="T2" fmla="*/ 58 w 84"/>
                <a:gd name="T3" fmla="*/ 31 h 66"/>
                <a:gd name="T4" fmla="*/ 53 w 84"/>
                <a:gd name="T5" fmla="*/ 35 h 66"/>
                <a:gd name="T6" fmla="*/ 52 w 84"/>
                <a:gd name="T7" fmla="*/ 37 h 66"/>
                <a:gd name="T8" fmla="*/ 44 w 84"/>
                <a:gd name="T9" fmla="*/ 5 h 66"/>
                <a:gd name="T10" fmla="*/ 39 w 84"/>
                <a:gd name="T11" fmla="*/ 0 h 66"/>
                <a:gd name="T12" fmla="*/ 33 w 84"/>
                <a:gd name="T13" fmla="*/ 4 h 66"/>
                <a:gd name="T14" fmla="*/ 22 w 84"/>
                <a:gd name="T15" fmla="*/ 31 h 66"/>
                <a:gd name="T16" fmla="*/ 6 w 84"/>
                <a:gd name="T17" fmla="*/ 31 h 66"/>
                <a:gd name="T18" fmla="*/ 0 w 84"/>
                <a:gd name="T19" fmla="*/ 37 h 66"/>
                <a:gd name="T20" fmla="*/ 6 w 84"/>
                <a:gd name="T21" fmla="*/ 43 h 66"/>
                <a:gd name="T22" fmla="*/ 26 w 84"/>
                <a:gd name="T23" fmla="*/ 43 h 66"/>
                <a:gd name="T24" fmla="*/ 32 w 84"/>
                <a:gd name="T25" fmla="*/ 39 h 66"/>
                <a:gd name="T26" fmla="*/ 37 w 84"/>
                <a:gd name="T27" fmla="*/ 26 h 66"/>
                <a:gd name="T28" fmla="*/ 45 w 84"/>
                <a:gd name="T29" fmla="*/ 61 h 66"/>
                <a:gd name="T30" fmla="*/ 51 w 84"/>
                <a:gd name="T31" fmla="*/ 66 h 66"/>
                <a:gd name="T32" fmla="*/ 51 w 84"/>
                <a:gd name="T33" fmla="*/ 66 h 66"/>
                <a:gd name="T34" fmla="*/ 57 w 84"/>
                <a:gd name="T35" fmla="*/ 62 h 66"/>
                <a:gd name="T36" fmla="*/ 63 w 84"/>
                <a:gd name="T37" fmla="*/ 43 h 66"/>
                <a:gd name="T38" fmla="*/ 78 w 84"/>
                <a:gd name="T39" fmla="*/ 43 h 66"/>
                <a:gd name="T40" fmla="*/ 84 w 84"/>
                <a:gd name="T41" fmla="*/ 37 h 66"/>
                <a:gd name="T42" fmla="*/ 78 w 84"/>
                <a:gd name="T43"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6">
                  <a:moveTo>
                    <a:pt x="78" y="31"/>
                  </a:moveTo>
                  <a:cubicBezTo>
                    <a:pt x="58" y="31"/>
                    <a:pt x="58" y="31"/>
                    <a:pt x="58" y="31"/>
                  </a:cubicBezTo>
                  <a:cubicBezTo>
                    <a:pt x="56" y="31"/>
                    <a:pt x="54" y="32"/>
                    <a:pt x="53" y="35"/>
                  </a:cubicBezTo>
                  <a:cubicBezTo>
                    <a:pt x="52" y="37"/>
                    <a:pt x="52" y="37"/>
                    <a:pt x="52" y="37"/>
                  </a:cubicBezTo>
                  <a:cubicBezTo>
                    <a:pt x="44" y="5"/>
                    <a:pt x="44" y="5"/>
                    <a:pt x="44" y="5"/>
                  </a:cubicBezTo>
                  <a:cubicBezTo>
                    <a:pt x="44" y="2"/>
                    <a:pt x="42" y="0"/>
                    <a:pt x="39" y="0"/>
                  </a:cubicBezTo>
                  <a:cubicBezTo>
                    <a:pt x="36" y="0"/>
                    <a:pt x="34" y="1"/>
                    <a:pt x="33" y="4"/>
                  </a:cubicBezTo>
                  <a:cubicBezTo>
                    <a:pt x="22" y="31"/>
                    <a:pt x="22" y="31"/>
                    <a:pt x="22" y="31"/>
                  </a:cubicBezTo>
                  <a:cubicBezTo>
                    <a:pt x="6" y="31"/>
                    <a:pt x="6" y="31"/>
                    <a:pt x="6" y="31"/>
                  </a:cubicBezTo>
                  <a:cubicBezTo>
                    <a:pt x="2" y="31"/>
                    <a:pt x="0" y="33"/>
                    <a:pt x="0" y="37"/>
                  </a:cubicBezTo>
                  <a:cubicBezTo>
                    <a:pt x="0" y="40"/>
                    <a:pt x="2" y="43"/>
                    <a:pt x="6" y="43"/>
                  </a:cubicBezTo>
                  <a:cubicBezTo>
                    <a:pt x="26" y="43"/>
                    <a:pt x="26" y="43"/>
                    <a:pt x="26" y="43"/>
                  </a:cubicBezTo>
                  <a:cubicBezTo>
                    <a:pt x="29" y="43"/>
                    <a:pt x="31" y="41"/>
                    <a:pt x="32" y="39"/>
                  </a:cubicBezTo>
                  <a:cubicBezTo>
                    <a:pt x="37" y="26"/>
                    <a:pt x="37" y="26"/>
                    <a:pt x="37" y="26"/>
                  </a:cubicBezTo>
                  <a:cubicBezTo>
                    <a:pt x="45" y="61"/>
                    <a:pt x="45" y="61"/>
                    <a:pt x="45" y="61"/>
                  </a:cubicBezTo>
                  <a:cubicBezTo>
                    <a:pt x="46" y="64"/>
                    <a:pt x="48" y="66"/>
                    <a:pt x="51" y="66"/>
                  </a:cubicBezTo>
                  <a:cubicBezTo>
                    <a:pt x="51" y="66"/>
                    <a:pt x="51" y="66"/>
                    <a:pt x="51" y="66"/>
                  </a:cubicBezTo>
                  <a:cubicBezTo>
                    <a:pt x="53" y="66"/>
                    <a:pt x="56" y="64"/>
                    <a:pt x="57" y="62"/>
                  </a:cubicBezTo>
                  <a:cubicBezTo>
                    <a:pt x="63" y="43"/>
                    <a:pt x="63" y="43"/>
                    <a:pt x="63" y="43"/>
                  </a:cubicBezTo>
                  <a:cubicBezTo>
                    <a:pt x="78" y="43"/>
                    <a:pt x="78" y="43"/>
                    <a:pt x="78" y="43"/>
                  </a:cubicBezTo>
                  <a:cubicBezTo>
                    <a:pt x="81" y="43"/>
                    <a:pt x="84" y="40"/>
                    <a:pt x="84" y="37"/>
                  </a:cubicBezTo>
                  <a:cubicBezTo>
                    <a:pt x="84" y="33"/>
                    <a:pt x="81" y="31"/>
                    <a:pt x="7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a:extLst>
                <a:ext uri="{FF2B5EF4-FFF2-40B4-BE49-F238E27FC236}">
                  <a16:creationId xmlns:a16="http://schemas.microsoft.com/office/drawing/2014/main" id="{E026728A-A5AB-4FE8-BF19-C65658B1F8AC}"/>
                </a:ext>
              </a:extLst>
            </p:cNvPr>
            <p:cNvSpPr>
              <a:spLocks/>
            </p:cNvSpPr>
            <p:nvPr/>
          </p:nvSpPr>
          <p:spPr bwMode="auto">
            <a:xfrm>
              <a:off x="18099088" y="5619751"/>
              <a:ext cx="319088" cy="252413"/>
            </a:xfrm>
            <a:custGeom>
              <a:avLst/>
              <a:gdLst>
                <a:gd name="T0" fmla="*/ 78 w 84"/>
                <a:gd name="T1" fmla="*/ 31 h 66"/>
                <a:gd name="T2" fmla="*/ 59 w 84"/>
                <a:gd name="T3" fmla="*/ 31 h 66"/>
                <a:gd name="T4" fmla="*/ 53 w 84"/>
                <a:gd name="T5" fmla="*/ 35 h 66"/>
                <a:gd name="T6" fmla="*/ 52 w 84"/>
                <a:gd name="T7" fmla="*/ 37 h 66"/>
                <a:gd name="T8" fmla="*/ 45 w 84"/>
                <a:gd name="T9" fmla="*/ 5 h 66"/>
                <a:gd name="T10" fmla="*/ 40 w 84"/>
                <a:gd name="T11" fmla="*/ 0 h 66"/>
                <a:gd name="T12" fmla="*/ 33 w 84"/>
                <a:gd name="T13" fmla="*/ 4 h 66"/>
                <a:gd name="T14" fmla="*/ 23 w 84"/>
                <a:gd name="T15" fmla="*/ 31 h 66"/>
                <a:gd name="T16" fmla="*/ 6 w 84"/>
                <a:gd name="T17" fmla="*/ 31 h 66"/>
                <a:gd name="T18" fmla="*/ 0 w 84"/>
                <a:gd name="T19" fmla="*/ 37 h 66"/>
                <a:gd name="T20" fmla="*/ 6 w 84"/>
                <a:gd name="T21" fmla="*/ 43 h 66"/>
                <a:gd name="T22" fmla="*/ 27 w 84"/>
                <a:gd name="T23" fmla="*/ 43 h 66"/>
                <a:gd name="T24" fmla="*/ 32 w 84"/>
                <a:gd name="T25" fmla="*/ 39 h 66"/>
                <a:gd name="T26" fmla="*/ 37 w 84"/>
                <a:gd name="T27" fmla="*/ 26 h 66"/>
                <a:gd name="T28" fmla="*/ 45 w 84"/>
                <a:gd name="T29" fmla="*/ 61 h 66"/>
                <a:gd name="T30" fmla="*/ 51 w 84"/>
                <a:gd name="T31" fmla="*/ 66 h 66"/>
                <a:gd name="T32" fmla="*/ 51 w 84"/>
                <a:gd name="T33" fmla="*/ 66 h 66"/>
                <a:gd name="T34" fmla="*/ 57 w 84"/>
                <a:gd name="T35" fmla="*/ 62 h 66"/>
                <a:gd name="T36" fmla="*/ 63 w 84"/>
                <a:gd name="T37" fmla="*/ 43 h 66"/>
                <a:gd name="T38" fmla="*/ 78 w 84"/>
                <a:gd name="T39" fmla="*/ 43 h 66"/>
                <a:gd name="T40" fmla="*/ 84 w 84"/>
                <a:gd name="T41" fmla="*/ 37 h 66"/>
                <a:gd name="T42" fmla="*/ 78 w 84"/>
                <a:gd name="T43"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66">
                  <a:moveTo>
                    <a:pt x="78" y="31"/>
                  </a:moveTo>
                  <a:cubicBezTo>
                    <a:pt x="59" y="31"/>
                    <a:pt x="59" y="31"/>
                    <a:pt x="59" y="31"/>
                  </a:cubicBezTo>
                  <a:cubicBezTo>
                    <a:pt x="56" y="31"/>
                    <a:pt x="54" y="32"/>
                    <a:pt x="53" y="35"/>
                  </a:cubicBezTo>
                  <a:cubicBezTo>
                    <a:pt x="52" y="37"/>
                    <a:pt x="52" y="37"/>
                    <a:pt x="52" y="37"/>
                  </a:cubicBezTo>
                  <a:cubicBezTo>
                    <a:pt x="45" y="5"/>
                    <a:pt x="45" y="5"/>
                    <a:pt x="45" y="5"/>
                  </a:cubicBezTo>
                  <a:cubicBezTo>
                    <a:pt x="44" y="2"/>
                    <a:pt x="42" y="0"/>
                    <a:pt x="40" y="0"/>
                  </a:cubicBezTo>
                  <a:cubicBezTo>
                    <a:pt x="37" y="0"/>
                    <a:pt x="34" y="1"/>
                    <a:pt x="33" y="4"/>
                  </a:cubicBezTo>
                  <a:cubicBezTo>
                    <a:pt x="23" y="31"/>
                    <a:pt x="23" y="31"/>
                    <a:pt x="23" y="31"/>
                  </a:cubicBezTo>
                  <a:cubicBezTo>
                    <a:pt x="6" y="31"/>
                    <a:pt x="6" y="31"/>
                    <a:pt x="6" y="31"/>
                  </a:cubicBezTo>
                  <a:cubicBezTo>
                    <a:pt x="3" y="31"/>
                    <a:pt x="0" y="33"/>
                    <a:pt x="0" y="37"/>
                  </a:cubicBezTo>
                  <a:cubicBezTo>
                    <a:pt x="0" y="40"/>
                    <a:pt x="3" y="43"/>
                    <a:pt x="6" y="43"/>
                  </a:cubicBezTo>
                  <a:cubicBezTo>
                    <a:pt x="27" y="43"/>
                    <a:pt x="27" y="43"/>
                    <a:pt x="27" y="43"/>
                  </a:cubicBezTo>
                  <a:cubicBezTo>
                    <a:pt x="29" y="43"/>
                    <a:pt x="32" y="41"/>
                    <a:pt x="32" y="39"/>
                  </a:cubicBezTo>
                  <a:cubicBezTo>
                    <a:pt x="37" y="26"/>
                    <a:pt x="37" y="26"/>
                    <a:pt x="37" y="26"/>
                  </a:cubicBezTo>
                  <a:cubicBezTo>
                    <a:pt x="45" y="61"/>
                    <a:pt x="45" y="61"/>
                    <a:pt x="45" y="61"/>
                  </a:cubicBezTo>
                  <a:cubicBezTo>
                    <a:pt x="46" y="64"/>
                    <a:pt x="48" y="66"/>
                    <a:pt x="51" y="66"/>
                  </a:cubicBezTo>
                  <a:cubicBezTo>
                    <a:pt x="51" y="66"/>
                    <a:pt x="51" y="66"/>
                    <a:pt x="51" y="66"/>
                  </a:cubicBezTo>
                  <a:cubicBezTo>
                    <a:pt x="54" y="66"/>
                    <a:pt x="56" y="64"/>
                    <a:pt x="57" y="62"/>
                  </a:cubicBezTo>
                  <a:cubicBezTo>
                    <a:pt x="63" y="43"/>
                    <a:pt x="63" y="43"/>
                    <a:pt x="63" y="43"/>
                  </a:cubicBezTo>
                  <a:cubicBezTo>
                    <a:pt x="78" y="43"/>
                    <a:pt x="78" y="43"/>
                    <a:pt x="78" y="43"/>
                  </a:cubicBezTo>
                  <a:cubicBezTo>
                    <a:pt x="82" y="43"/>
                    <a:pt x="84" y="40"/>
                    <a:pt x="84" y="37"/>
                  </a:cubicBezTo>
                  <a:cubicBezTo>
                    <a:pt x="84" y="33"/>
                    <a:pt x="82" y="31"/>
                    <a:pt x="7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a:extLst>
                <a:ext uri="{FF2B5EF4-FFF2-40B4-BE49-F238E27FC236}">
                  <a16:creationId xmlns:a16="http://schemas.microsoft.com/office/drawing/2014/main" id="{06E6E763-C7A1-4CFE-9142-3CB1805EEAB6}"/>
                </a:ext>
              </a:extLst>
            </p:cNvPr>
            <p:cNvSpPr>
              <a:spLocks noEditPoints="1"/>
            </p:cNvSpPr>
            <p:nvPr/>
          </p:nvSpPr>
          <p:spPr bwMode="auto">
            <a:xfrm>
              <a:off x="13163550" y="989013"/>
              <a:ext cx="4843463" cy="4791075"/>
            </a:xfrm>
            <a:custGeom>
              <a:avLst/>
              <a:gdLst>
                <a:gd name="T0" fmla="*/ 1263 w 1269"/>
                <a:gd name="T1" fmla="*/ 1241 h 1253"/>
                <a:gd name="T2" fmla="*/ 12 w 1269"/>
                <a:gd name="T3" fmla="*/ 1241 h 1253"/>
                <a:gd name="T4" fmla="*/ 12 w 1269"/>
                <a:gd name="T5" fmla="*/ 117 h 1253"/>
                <a:gd name="T6" fmla="*/ 114 w 1269"/>
                <a:gd name="T7" fmla="*/ 117 h 1253"/>
                <a:gd name="T8" fmla="*/ 114 w 1269"/>
                <a:gd name="T9" fmla="*/ 138 h 1253"/>
                <a:gd name="T10" fmla="*/ 115 w 1269"/>
                <a:gd name="T11" fmla="*/ 140 h 1253"/>
                <a:gd name="T12" fmla="*/ 115 w 1269"/>
                <a:gd name="T13" fmla="*/ 140 h 1253"/>
                <a:gd name="T14" fmla="*/ 116 w 1269"/>
                <a:gd name="T15" fmla="*/ 142 h 1253"/>
                <a:gd name="T16" fmla="*/ 116 w 1269"/>
                <a:gd name="T17" fmla="*/ 142 h 1253"/>
                <a:gd name="T18" fmla="*/ 133 w 1269"/>
                <a:gd name="T19" fmla="*/ 167 h 1253"/>
                <a:gd name="T20" fmla="*/ 133 w 1269"/>
                <a:gd name="T21" fmla="*/ 182 h 1253"/>
                <a:gd name="T22" fmla="*/ 139 w 1269"/>
                <a:gd name="T23" fmla="*/ 188 h 1253"/>
                <a:gd name="T24" fmla="*/ 176 w 1269"/>
                <a:gd name="T25" fmla="*/ 188 h 1253"/>
                <a:gd name="T26" fmla="*/ 182 w 1269"/>
                <a:gd name="T27" fmla="*/ 182 h 1253"/>
                <a:gd name="T28" fmla="*/ 182 w 1269"/>
                <a:gd name="T29" fmla="*/ 167 h 1253"/>
                <a:gd name="T30" fmla="*/ 200 w 1269"/>
                <a:gd name="T31" fmla="*/ 142 h 1253"/>
                <a:gd name="T32" fmla="*/ 201 w 1269"/>
                <a:gd name="T33" fmla="*/ 138 h 1253"/>
                <a:gd name="T34" fmla="*/ 201 w 1269"/>
                <a:gd name="T35" fmla="*/ 117 h 1253"/>
                <a:gd name="T36" fmla="*/ 309 w 1269"/>
                <a:gd name="T37" fmla="*/ 117 h 1253"/>
                <a:gd name="T38" fmla="*/ 315 w 1269"/>
                <a:gd name="T39" fmla="*/ 111 h 1253"/>
                <a:gd name="T40" fmla="*/ 309 w 1269"/>
                <a:gd name="T41" fmla="*/ 105 h 1253"/>
                <a:gd name="T42" fmla="*/ 12 w 1269"/>
                <a:gd name="T43" fmla="*/ 105 h 1253"/>
                <a:gd name="T44" fmla="*/ 12 w 1269"/>
                <a:gd name="T45" fmla="*/ 42 h 1253"/>
                <a:gd name="T46" fmla="*/ 45 w 1269"/>
                <a:gd name="T47" fmla="*/ 28 h 1253"/>
                <a:gd name="T48" fmla="*/ 48 w 1269"/>
                <a:gd name="T49" fmla="*/ 22 h 1253"/>
                <a:gd name="T50" fmla="*/ 45 w 1269"/>
                <a:gd name="T51" fmla="*/ 17 h 1253"/>
                <a:gd name="T52" fmla="*/ 9 w 1269"/>
                <a:gd name="T53" fmla="*/ 1 h 1253"/>
                <a:gd name="T54" fmla="*/ 3 w 1269"/>
                <a:gd name="T55" fmla="*/ 1 h 1253"/>
                <a:gd name="T56" fmla="*/ 0 w 1269"/>
                <a:gd name="T57" fmla="*/ 6 h 1253"/>
                <a:gd name="T58" fmla="*/ 0 w 1269"/>
                <a:gd name="T59" fmla="*/ 38 h 1253"/>
                <a:gd name="T60" fmla="*/ 0 w 1269"/>
                <a:gd name="T61" fmla="*/ 38 h 1253"/>
                <a:gd name="T62" fmla="*/ 0 w 1269"/>
                <a:gd name="T63" fmla="*/ 111 h 1253"/>
                <a:gd name="T64" fmla="*/ 0 w 1269"/>
                <a:gd name="T65" fmla="*/ 114 h 1253"/>
                <a:gd name="T66" fmla="*/ 0 w 1269"/>
                <a:gd name="T67" fmla="*/ 1247 h 1253"/>
                <a:gd name="T68" fmla="*/ 6 w 1269"/>
                <a:gd name="T69" fmla="*/ 1253 h 1253"/>
                <a:gd name="T70" fmla="*/ 1263 w 1269"/>
                <a:gd name="T71" fmla="*/ 1253 h 1253"/>
                <a:gd name="T72" fmla="*/ 1269 w 1269"/>
                <a:gd name="T73" fmla="*/ 1247 h 1253"/>
                <a:gd name="T74" fmla="*/ 1263 w 1269"/>
                <a:gd name="T75" fmla="*/ 1241 h 1253"/>
                <a:gd name="T76" fmla="*/ 170 w 1269"/>
                <a:gd name="T77" fmla="*/ 176 h 1253"/>
                <a:gd name="T78" fmla="*/ 145 w 1269"/>
                <a:gd name="T79" fmla="*/ 176 h 1253"/>
                <a:gd name="T80" fmla="*/ 145 w 1269"/>
                <a:gd name="T81" fmla="*/ 171 h 1253"/>
                <a:gd name="T82" fmla="*/ 158 w 1269"/>
                <a:gd name="T83" fmla="*/ 171 h 1253"/>
                <a:gd name="T84" fmla="*/ 170 w 1269"/>
                <a:gd name="T85" fmla="*/ 171 h 1253"/>
                <a:gd name="T86" fmla="*/ 170 w 1269"/>
                <a:gd name="T87" fmla="*/ 176 h 1253"/>
                <a:gd name="T88" fmla="*/ 173 w 1269"/>
                <a:gd name="T89" fmla="*/ 159 h 1253"/>
                <a:gd name="T90" fmla="*/ 158 w 1269"/>
                <a:gd name="T91" fmla="*/ 159 h 1253"/>
                <a:gd name="T92" fmla="*/ 143 w 1269"/>
                <a:gd name="T93" fmla="*/ 159 h 1253"/>
                <a:gd name="T94" fmla="*/ 132 w 1269"/>
                <a:gd name="T95" fmla="*/ 144 h 1253"/>
                <a:gd name="T96" fmla="*/ 184 w 1269"/>
                <a:gd name="T97" fmla="*/ 144 h 1253"/>
                <a:gd name="T98" fmla="*/ 173 w 1269"/>
                <a:gd name="T99" fmla="*/ 159 h 1253"/>
                <a:gd name="T100" fmla="*/ 126 w 1269"/>
                <a:gd name="T101" fmla="*/ 117 h 1253"/>
                <a:gd name="T102" fmla="*/ 189 w 1269"/>
                <a:gd name="T103" fmla="*/ 117 h 1253"/>
                <a:gd name="T104" fmla="*/ 189 w 1269"/>
                <a:gd name="T105" fmla="*/ 132 h 1253"/>
                <a:gd name="T106" fmla="*/ 126 w 1269"/>
                <a:gd name="T107" fmla="*/ 132 h 1253"/>
                <a:gd name="T108" fmla="*/ 126 w 1269"/>
                <a:gd name="T109" fmla="*/ 117 h 1253"/>
                <a:gd name="T110" fmla="*/ 12 w 1269"/>
                <a:gd name="T111" fmla="*/ 15 h 1253"/>
                <a:gd name="T112" fmla="*/ 27 w 1269"/>
                <a:gd name="T113" fmla="*/ 22 h 1253"/>
                <a:gd name="T114" fmla="*/ 12 w 1269"/>
                <a:gd name="T115" fmla="*/ 29 h 1253"/>
                <a:gd name="T116" fmla="*/ 12 w 1269"/>
                <a:gd name="T117" fmla="*/ 15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9" h="1253">
                  <a:moveTo>
                    <a:pt x="1263" y="1241"/>
                  </a:moveTo>
                  <a:cubicBezTo>
                    <a:pt x="12" y="1241"/>
                    <a:pt x="12" y="1241"/>
                    <a:pt x="12" y="1241"/>
                  </a:cubicBezTo>
                  <a:cubicBezTo>
                    <a:pt x="12" y="117"/>
                    <a:pt x="12" y="117"/>
                    <a:pt x="12" y="117"/>
                  </a:cubicBezTo>
                  <a:cubicBezTo>
                    <a:pt x="114" y="117"/>
                    <a:pt x="114" y="117"/>
                    <a:pt x="114" y="117"/>
                  </a:cubicBezTo>
                  <a:cubicBezTo>
                    <a:pt x="114" y="138"/>
                    <a:pt x="114" y="138"/>
                    <a:pt x="114" y="138"/>
                  </a:cubicBezTo>
                  <a:cubicBezTo>
                    <a:pt x="114" y="139"/>
                    <a:pt x="115" y="139"/>
                    <a:pt x="115" y="140"/>
                  </a:cubicBezTo>
                  <a:cubicBezTo>
                    <a:pt x="115" y="140"/>
                    <a:pt x="115" y="140"/>
                    <a:pt x="115" y="140"/>
                  </a:cubicBezTo>
                  <a:cubicBezTo>
                    <a:pt x="115" y="141"/>
                    <a:pt x="115" y="141"/>
                    <a:pt x="116" y="142"/>
                  </a:cubicBezTo>
                  <a:cubicBezTo>
                    <a:pt x="116" y="142"/>
                    <a:pt x="116" y="142"/>
                    <a:pt x="116" y="142"/>
                  </a:cubicBezTo>
                  <a:cubicBezTo>
                    <a:pt x="133" y="167"/>
                    <a:pt x="133" y="167"/>
                    <a:pt x="133" y="167"/>
                  </a:cubicBezTo>
                  <a:cubicBezTo>
                    <a:pt x="133" y="182"/>
                    <a:pt x="133" y="182"/>
                    <a:pt x="133" y="182"/>
                  </a:cubicBezTo>
                  <a:cubicBezTo>
                    <a:pt x="133" y="185"/>
                    <a:pt x="136" y="188"/>
                    <a:pt x="139" y="188"/>
                  </a:cubicBezTo>
                  <a:cubicBezTo>
                    <a:pt x="176" y="188"/>
                    <a:pt x="176" y="188"/>
                    <a:pt x="176" y="188"/>
                  </a:cubicBezTo>
                  <a:cubicBezTo>
                    <a:pt x="179" y="188"/>
                    <a:pt x="182" y="185"/>
                    <a:pt x="182" y="182"/>
                  </a:cubicBezTo>
                  <a:cubicBezTo>
                    <a:pt x="182" y="167"/>
                    <a:pt x="182" y="167"/>
                    <a:pt x="182" y="167"/>
                  </a:cubicBezTo>
                  <a:cubicBezTo>
                    <a:pt x="200" y="142"/>
                    <a:pt x="200" y="142"/>
                    <a:pt x="200" y="142"/>
                  </a:cubicBezTo>
                  <a:cubicBezTo>
                    <a:pt x="201" y="141"/>
                    <a:pt x="201" y="139"/>
                    <a:pt x="201" y="138"/>
                  </a:cubicBezTo>
                  <a:cubicBezTo>
                    <a:pt x="201" y="117"/>
                    <a:pt x="201" y="117"/>
                    <a:pt x="201" y="117"/>
                  </a:cubicBezTo>
                  <a:cubicBezTo>
                    <a:pt x="309" y="117"/>
                    <a:pt x="309" y="117"/>
                    <a:pt x="309" y="117"/>
                  </a:cubicBezTo>
                  <a:cubicBezTo>
                    <a:pt x="313" y="117"/>
                    <a:pt x="315" y="114"/>
                    <a:pt x="315" y="111"/>
                  </a:cubicBezTo>
                  <a:cubicBezTo>
                    <a:pt x="315" y="108"/>
                    <a:pt x="313" y="105"/>
                    <a:pt x="309" y="105"/>
                  </a:cubicBezTo>
                  <a:cubicBezTo>
                    <a:pt x="12" y="105"/>
                    <a:pt x="12" y="105"/>
                    <a:pt x="12" y="105"/>
                  </a:cubicBezTo>
                  <a:cubicBezTo>
                    <a:pt x="12" y="42"/>
                    <a:pt x="12" y="42"/>
                    <a:pt x="12" y="42"/>
                  </a:cubicBezTo>
                  <a:cubicBezTo>
                    <a:pt x="45" y="28"/>
                    <a:pt x="45" y="28"/>
                    <a:pt x="45" y="28"/>
                  </a:cubicBezTo>
                  <a:cubicBezTo>
                    <a:pt x="47" y="27"/>
                    <a:pt x="48" y="25"/>
                    <a:pt x="48" y="22"/>
                  </a:cubicBezTo>
                  <a:cubicBezTo>
                    <a:pt x="48" y="20"/>
                    <a:pt x="47" y="18"/>
                    <a:pt x="45" y="17"/>
                  </a:cubicBezTo>
                  <a:cubicBezTo>
                    <a:pt x="9" y="1"/>
                    <a:pt x="9" y="1"/>
                    <a:pt x="9" y="1"/>
                  </a:cubicBezTo>
                  <a:cubicBezTo>
                    <a:pt x="7" y="0"/>
                    <a:pt x="5" y="0"/>
                    <a:pt x="3" y="1"/>
                  </a:cubicBezTo>
                  <a:cubicBezTo>
                    <a:pt x="1" y="2"/>
                    <a:pt x="0" y="4"/>
                    <a:pt x="0" y="6"/>
                  </a:cubicBezTo>
                  <a:cubicBezTo>
                    <a:pt x="0" y="38"/>
                    <a:pt x="0" y="38"/>
                    <a:pt x="0" y="38"/>
                  </a:cubicBezTo>
                  <a:cubicBezTo>
                    <a:pt x="0" y="38"/>
                    <a:pt x="0" y="38"/>
                    <a:pt x="0" y="38"/>
                  </a:cubicBezTo>
                  <a:cubicBezTo>
                    <a:pt x="0" y="111"/>
                    <a:pt x="0" y="111"/>
                    <a:pt x="0" y="111"/>
                  </a:cubicBezTo>
                  <a:cubicBezTo>
                    <a:pt x="0" y="114"/>
                    <a:pt x="0" y="114"/>
                    <a:pt x="0" y="114"/>
                  </a:cubicBezTo>
                  <a:cubicBezTo>
                    <a:pt x="0" y="1247"/>
                    <a:pt x="0" y="1247"/>
                    <a:pt x="0" y="1247"/>
                  </a:cubicBezTo>
                  <a:cubicBezTo>
                    <a:pt x="0" y="1251"/>
                    <a:pt x="3" y="1253"/>
                    <a:pt x="6" y="1253"/>
                  </a:cubicBezTo>
                  <a:cubicBezTo>
                    <a:pt x="1263" y="1253"/>
                    <a:pt x="1263" y="1253"/>
                    <a:pt x="1263" y="1253"/>
                  </a:cubicBezTo>
                  <a:cubicBezTo>
                    <a:pt x="1267" y="1253"/>
                    <a:pt x="1269" y="1251"/>
                    <a:pt x="1269" y="1247"/>
                  </a:cubicBezTo>
                  <a:cubicBezTo>
                    <a:pt x="1269" y="1244"/>
                    <a:pt x="1267" y="1241"/>
                    <a:pt x="1263" y="1241"/>
                  </a:cubicBezTo>
                  <a:close/>
                  <a:moveTo>
                    <a:pt x="170" y="176"/>
                  </a:moveTo>
                  <a:cubicBezTo>
                    <a:pt x="145" y="176"/>
                    <a:pt x="145" y="176"/>
                    <a:pt x="145" y="176"/>
                  </a:cubicBezTo>
                  <a:cubicBezTo>
                    <a:pt x="145" y="171"/>
                    <a:pt x="145" y="171"/>
                    <a:pt x="145" y="171"/>
                  </a:cubicBezTo>
                  <a:cubicBezTo>
                    <a:pt x="158" y="171"/>
                    <a:pt x="158" y="171"/>
                    <a:pt x="158" y="171"/>
                  </a:cubicBezTo>
                  <a:cubicBezTo>
                    <a:pt x="170" y="171"/>
                    <a:pt x="170" y="171"/>
                    <a:pt x="170" y="171"/>
                  </a:cubicBezTo>
                  <a:lnTo>
                    <a:pt x="170" y="176"/>
                  </a:lnTo>
                  <a:close/>
                  <a:moveTo>
                    <a:pt x="173" y="159"/>
                  </a:moveTo>
                  <a:cubicBezTo>
                    <a:pt x="158" y="159"/>
                    <a:pt x="158" y="159"/>
                    <a:pt x="158" y="159"/>
                  </a:cubicBezTo>
                  <a:cubicBezTo>
                    <a:pt x="143" y="159"/>
                    <a:pt x="143" y="159"/>
                    <a:pt x="143" y="159"/>
                  </a:cubicBezTo>
                  <a:cubicBezTo>
                    <a:pt x="132" y="144"/>
                    <a:pt x="132" y="144"/>
                    <a:pt x="132" y="144"/>
                  </a:cubicBezTo>
                  <a:cubicBezTo>
                    <a:pt x="184" y="144"/>
                    <a:pt x="184" y="144"/>
                    <a:pt x="184" y="144"/>
                  </a:cubicBezTo>
                  <a:lnTo>
                    <a:pt x="173" y="159"/>
                  </a:lnTo>
                  <a:close/>
                  <a:moveTo>
                    <a:pt x="126" y="117"/>
                  </a:moveTo>
                  <a:cubicBezTo>
                    <a:pt x="189" y="117"/>
                    <a:pt x="189" y="117"/>
                    <a:pt x="189" y="117"/>
                  </a:cubicBezTo>
                  <a:cubicBezTo>
                    <a:pt x="189" y="132"/>
                    <a:pt x="189" y="132"/>
                    <a:pt x="189" y="132"/>
                  </a:cubicBezTo>
                  <a:cubicBezTo>
                    <a:pt x="126" y="132"/>
                    <a:pt x="126" y="132"/>
                    <a:pt x="126" y="132"/>
                  </a:cubicBezTo>
                  <a:lnTo>
                    <a:pt x="126" y="117"/>
                  </a:lnTo>
                  <a:close/>
                  <a:moveTo>
                    <a:pt x="12" y="15"/>
                  </a:moveTo>
                  <a:cubicBezTo>
                    <a:pt x="27" y="22"/>
                    <a:pt x="27" y="22"/>
                    <a:pt x="27" y="22"/>
                  </a:cubicBezTo>
                  <a:cubicBezTo>
                    <a:pt x="12" y="29"/>
                    <a:pt x="12" y="29"/>
                    <a:pt x="12" y="29"/>
                  </a:cubicBezTo>
                  <a:lnTo>
                    <a:pt x="1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74769DDD-997B-4410-81D7-1B0A84F84D7C}"/>
              </a:ext>
            </a:extLst>
          </p:cNvPr>
          <p:cNvGrpSpPr/>
          <p:nvPr/>
        </p:nvGrpSpPr>
        <p:grpSpPr>
          <a:xfrm>
            <a:off x="2065462" y="4617853"/>
            <a:ext cx="9001900" cy="586275"/>
            <a:chOff x="14508163" y="4202113"/>
            <a:chExt cx="10798175" cy="703263"/>
          </a:xfrm>
        </p:grpSpPr>
        <p:sp>
          <p:nvSpPr>
            <p:cNvPr id="17" name="Rectangle 14">
              <a:extLst>
                <a:ext uri="{FF2B5EF4-FFF2-40B4-BE49-F238E27FC236}">
                  <a16:creationId xmlns:a16="http://schemas.microsoft.com/office/drawing/2014/main" id="{F570393D-D837-474D-B78B-F439989ECC85}"/>
                </a:ext>
              </a:extLst>
            </p:cNvPr>
            <p:cNvSpPr>
              <a:spLocks noChangeArrowheads="1"/>
            </p:cNvSpPr>
            <p:nvPr/>
          </p:nvSpPr>
          <p:spPr bwMode="auto">
            <a:xfrm>
              <a:off x="18869025" y="4202113"/>
              <a:ext cx="1068388"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729E6C03-5382-49E2-996C-1BC03776A63F}"/>
                </a:ext>
              </a:extLst>
            </p:cNvPr>
            <p:cNvSpPr>
              <a:spLocks noChangeArrowheads="1"/>
            </p:cNvSpPr>
            <p:nvPr/>
          </p:nvSpPr>
          <p:spPr bwMode="auto">
            <a:xfrm>
              <a:off x="17067213" y="4202113"/>
              <a:ext cx="1069975"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a:extLst>
                <a:ext uri="{FF2B5EF4-FFF2-40B4-BE49-F238E27FC236}">
                  <a16:creationId xmlns:a16="http://schemas.microsoft.com/office/drawing/2014/main" id="{D270C41D-483A-4D4A-989B-5F7342293A54}"/>
                </a:ext>
              </a:extLst>
            </p:cNvPr>
            <p:cNvSpPr>
              <a:spLocks noChangeArrowheads="1"/>
            </p:cNvSpPr>
            <p:nvPr/>
          </p:nvSpPr>
          <p:spPr bwMode="auto">
            <a:xfrm>
              <a:off x="15789275" y="4202113"/>
              <a:ext cx="1068388"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F20C0243-7FB2-4319-93CE-EA9078266FDE}"/>
                </a:ext>
              </a:extLst>
            </p:cNvPr>
            <p:cNvSpPr>
              <a:spLocks noChangeArrowheads="1"/>
            </p:cNvSpPr>
            <p:nvPr/>
          </p:nvSpPr>
          <p:spPr bwMode="auto">
            <a:xfrm>
              <a:off x="14508163" y="4202113"/>
              <a:ext cx="1068388"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7">
              <a:extLst>
                <a:ext uri="{FF2B5EF4-FFF2-40B4-BE49-F238E27FC236}">
                  <a16:creationId xmlns:a16="http://schemas.microsoft.com/office/drawing/2014/main" id="{AE880CF9-0133-4208-9ED3-4C73A1C936FC}"/>
                </a:ext>
              </a:extLst>
            </p:cNvPr>
            <p:cNvSpPr>
              <a:spLocks noChangeArrowheads="1"/>
            </p:cNvSpPr>
            <p:nvPr/>
          </p:nvSpPr>
          <p:spPr bwMode="auto">
            <a:xfrm>
              <a:off x="24237950" y="4202113"/>
              <a:ext cx="1068388" cy="703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C18BEB8D-3D37-4101-AE5D-515BE268B788}"/>
                </a:ext>
              </a:extLst>
            </p:cNvPr>
            <p:cNvGrpSpPr/>
            <p:nvPr/>
          </p:nvGrpSpPr>
          <p:grpSpPr>
            <a:xfrm>
              <a:off x="14885988" y="4316413"/>
              <a:ext cx="10039350" cy="447675"/>
              <a:chOff x="14885988" y="4316413"/>
              <a:chExt cx="10039350" cy="447675"/>
            </a:xfrm>
            <a:solidFill>
              <a:schemeClr val="tx1"/>
            </a:solidFill>
          </p:grpSpPr>
          <p:grpSp>
            <p:nvGrpSpPr>
              <p:cNvPr id="23" name="Group 22">
                <a:extLst>
                  <a:ext uri="{FF2B5EF4-FFF2-40B4-BE49-F238E27FC236}">
                    <a16:creationId xmlns:a16="http://schemas.microsoft.com/office/drawing/2014/main" id="{19A403DD-4622-497E-9AA0-5A2C80FCA60B}"/>
                  </a:ext>
                </a:extLst>
              </p:cNvPr>
              <p:cNvGrpSpPr/>
              <p:nvPr/>
            </p:nvGrpSpPr>
            <p:grpSpPr>
              <a:xfrm>
                <a:off x="19246850" y="4316413"/>
                <a:ext cx="312738" cy="447675"/>
                <a:chOff x="19246850" y="4316413"/>
                <a:chExt cx="312738" cy="447675"/>
              </a:xfrm>
              <a:grpFill/>
            </p:grpSpPr>
            <p:sp>
              <p:nvSpPr>
                <p:cNvPr id="36" name="Freeform 15">
                  <a:extLst>
                    <a:ext uri="{FF2B5EF4-FFF2-40B4-BE49-F238E27FC236}">
                      <a16:creationId xmlns:a16="http://schemas.microsoft.com/office/drawing/2014/main" id="{93C3860B-B547-4240-A2CE-063B678DECF3}"/>
                    </a:ext>
                  </a:extLst>
                </p:cNvPr>
                <p:cNvSpPr>
                  <a:spLocks/>
                </p:cNvSpPr>
                <p:nvPr/>
              </p:nvSpPr>
              <p:spPr bwMode="auto">
                <a:xfrm>
                  <a:off x="19246850" y="4316413"/>
                  <a:ext cx="312738" cy="447675"/>
                </a:xfrm>
                <a:custGeom>
                  <a:avLst/>
                  <a:gdLst>
                    <a:gd name="T0" fmla="*/ 41 w 82"/>
                    <a:gd name="T1" fmla="*/ 117 h 117"/>
                    <a:gd name="T2" fmla="*/ 0 w 82"/>
                    <a:gd name="T3" fmla="*/ 76 h 117"/>
                    <a:gd name="T4" fmla="*/ 5 w 82"/>
                    <a:gd name="T5" fmla="*/ 56 h 117"/>
                    <a:gd name="T6" fmla="*/ 5 w 82"/>
                    <a:gd name="T7" fmla="*/ 56 h 117"/>
                    <a:gd name="T8" fmla="*/ 35 w 82"/>
                    <a:gd name="T9" fmla="*/ 4 h 117"/>
                    <a:gd name="T10" fmla="*/ 44 w 82"/>
                    <a:gd name="T11" fmla="*/ 2 h 117"/>
                    <a:gd name="T12" fmla="*/ 46 w 82"/>
                    <a:gd name="T13" fmla="*/ 10 h 117"/>
                    <a:gd name="T14" fmla="*/ 16 w 82"/>
                    <a:gd name="T15" fmla="*/ 61 h 117"/>
                    <a:gd name="T16" fmla="*/ 16 w 82"/>
                    <a:gd name="T17" fmla="*/ 62 h 117"/>
                    <a:gd name="T18" fmla="*/ 12 w 82"/>
                    <a:gd name="T19" fmla="*/ 76 h 117"/>
                    <a:gd name="T20" fmla="*/ 41 w 82"/>
                    <a:gd name="T21" fmla="*/ 105 h 117"/>
                    <a:gd name="T22" fmla="*/ 70 w 82"/>
                    <a:gd name="T23" fmla="*/ 76 h 117"/>
                    <a:gd name="T24" fmla="*/ 65 w 82"/>
                    <a:gd name="T25" fmla="*/ 61 h 117"/>
                    <a:gd name="T26" fmla="*/ 65 w 82"/>
                    <a:gd name="T27" fmla="*/ 60 h 117"/>
                    <a:gd name="T28" fmla="*/ 48 w 82"/>
                    <a:gd name="T29" fmla="*/ 32 h 117"/>
                    <a:gd name="T30" fmla="*/ 50 w 82"/>
                    <a:gd name="T31" fmla="*/ 24 h 117"/>
                    <a:gd name="T32" fmla="*/ 59 w 82"/>
                    <a:gd name="T33" fmla="*/ 26 h 117"/>
                    <a:gd name="T34" fmla="*/ 75 w 82"/>
                    <a:gd name="T35" fmla="*/ 54 h 117"/>
                    <a:gd name="T36" fmla="*/ 76 w 82"/>
                    <a:gd name="T37" fmla="*/ 55 h 117"/>
                    <a:gd name="T38" fmla="*/ 82 w 82"/>
                    <a:gd name="T39" fmla="*/ 76 h 117"/>
                    <a:gd name="T40" fmla="*/ 41 w 82"/>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7">
                      <a:moveTo>
                        <a:pt x="41" y="117"/>
                      </a:moveTo>
                      <a:cubicBezTo>
                        <a:pt x="18" y="117"/>
                        <a:pt x="0" y="99"/>
                        <a:pt x="0" y="76"/>
                      </a:cubicBezTo>
                      <a:cubicBezTo>
                        <a:pt x="0" y="69"/>
                        <a:pt x="1" y="62"/>
                        <a:pt x="5" y="56"/>
                      </a:cubicBezTo>
                      <a:cubicBezTo>
                        <a:pt x="5" y="56"/>
                        <a:pt x="5" y="56"/>
                        <a:pt x="5" y="56"/>
                      </a:cubicBezTo>
                      <a:cubicBezTo>
                        <a:pt x="35" y="4"/>
                        <a:pt x="35" y="4"/>
                        <a:pt x="35" y="4"/>
                      </a:cubicBezTo>
                      <a:cubicBezTo>
                        <a:pt x="37" y="1"/>
                        <a:pt x="41" y="0"/>
                        <a:pt x="44" y="2"/>
                      </a:cubicBezTo>
                      <a:cubicBezTo>
                        <a:pt x="47" y="3"/>
                        <a:pt x="47" y="7"/>
                        <a:pt x="46" y="10"/>
                      </a:cubicBezTo>
                      <a:cubicBezTo>
                        <a:pt x="16" y="61"/>
                        <a:pt x="16" y="61"/>
                        <a:pt x="16" y="61"/>
                      </a:cubicBezTo>
                      <a:cubicBezTo>
                        <a:pt x="16" y="61"/>
                        <a:pt x="16" y="61"/>
                        <a:pt x="16" y="62"/>
                      </a:cubicBezTo>
                      <a:cubicBezTo>
                        <a:pt x="13" y="66"/>
                        <a:pt x="12" y="71"/>
                        <a:pt x="12" y="76"/>
                      </a:cubicBezTo>
                      <a:cubicBezTo>
                        <a:pt x="12" y="92"/>
                        <a:pt x="25" y="105"/>
                        <a:pt x="41" y="105"/>
                      </a:cubicBezTo>
                      <a:cubicBezTo>
                        <a:pt x="57" y="105"/>
                        <a:pt x="70" y="92"/>
                        <a:pt x="70" y="76"/>
                      </a:cubicBezTo>
                      <a:cubicBezTo>
                        <a:pt x="70" y="71"/>
                        <a:pt x="68" y="65"/>
                        <a:pt x="65" y="61"/>
                      </a:cubicBezTo>
                      <a:cubicBezTo>
                        <a:pt x="65" y="60"/>
                        <a:pt x="65" y="60"/>
                        <a:pt x="65" y="60"/>
                      </a:cubicBezTo>
                      <a:cubicBezTo>
                        <a:pt x="48" y="32"/>
                        <a:pt x="48" y="32"/>
                        <a:pt x="48" y="32"/>
                      </a:cubicBezTo>
                      <a:cubicBezTo>
                        <a:pt x="47" y="29"/>
                        <a:pt x="48" y="26"/>
                        <a:pt x="50" y="24"/>
                      </a:cubicBezTo>
                      <a:cubicBezTo>
                        <a:pt x="53" y="22"/>
                        <a:pt x="57" y="23"/>
                        <a:pt x="59" y="26"/>
                      </a:cubicBezTo>
                      <a:cubicBezTo>
                        <a:pt x="75" y="54"/>
                        <a:pt x="75" y="54"/>
                        <a:pt x="75" y="54"/>
                      </a:cubicBezTo>
                      <a:cubicBezTo>
                        <a:pt x="75" y="54"/>
                        <a:pt x="75" y="55"/>
                        <a:pt x="76" y="55"/>
                      </a:cubicBezTo>
                      <a:cubicBezTo>
                        <a:pt x="80" y="61"/>
                        <a:pt x="82" y="69"/>
                        <a:pt x="82" y="76"/>
                      </a:cubicBezTo>
                      <a:cubicBezTo>
                        <a:pt x="82" y="99"/>
                        <a:pt x="63" y="117"/>
                        <a:pt x="4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6D0CA0C4-3FDB-4FF0-8691-41B24C1E8D86}"/>
                    </a:ext>
                  </a:extLst>
                </p:cNvPr>
                <p:cNvSpPr>
                  <a:spLocks/>
                </p:cNvSpPr>
                <p:nvPr/>
              </p:nvSpPr>
              <p:spPr bwMode="auto">
                <a:xfrm>
                  <a:off x="19327813" y="4572001"/>
                  <a:ext cx="106363" cy="103188"/>
                </a:xfrm>
                <a:custGeom>
                  <a:avLst/>
                  <a:gdLst>
                    <a:gd name="T0" fmla="*/ 22 w 28"/>
                    <a:gd name="T1" fmla="*/ 27 h 27"/>
                    <a:gd name="T2" fmla="*/ 0 w 28"/>
                    <a:gd name="T3" fmla="*/ 6 h 27"/>
                    <a:gd name="T4" fmla="*/ 6 w 28"/>
                    <a:gd name="T5" fmla="*/ 0 h 27"/>
                    <a:gd name="T6" fmla="*/ 12 w 28"/>
                    <a:gd name="T7" fmla="*/ 6 h 27"/>
                    <a:gd name="T8" fmla="*/ 22 w 28"/>
                    <a:gd name="T9" fmla="*/ 15 h 27"/>
                    <a:gd name="T10" fmla="*/ 28 w 28"/>
                    <a:gd name="T11" fmla="*/ 21 h 27"/>
                    <a:gd name="T12" fmla="*/ 22 w 2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2" y="27"/>
                      </a:moveTo>
                      <a:cubicBezTo>
                        <a:pt x="10" y="27"/>
                        <a:pt x="0" y="17"/>
                        <a:pt x="0" y="6"/>
                      </a:cubicBezTo>
                      <a:cubicBezTo>
                        <a:pt x="0" y="2"/>
                        <a:pt x="3" y="0"/>
                        <a:pt x="6" y="0"/>
                      </a:cubicBezTo>
                      <a:cubicBezTo>
                        <a:pt x="10" y="0"/>
                        <a:pt x="12" y="2"/>
                        <a:pt x="12" y="6"/>
                      </a:cubicBezTo>
                      <a:cubicBezTo>
                        <a:pt x="12" y="11"/>
                        <a:pt x="17" y="15"/>
                        <a:pt x="22" y="15"/>
                      </a:cubicBezTo>
                      <a:cubicBezTo>
                        <a:pt x="25" y="15"/>
                        <a:pt x="28" y="18"/>
                        <a:pt x="28" y="21"/>
                      </a:cubicBezTo>
                      <a:cubicBezTo>
                        <a:pt x="28" y="24"/>
                        <a:pt x="25" y="27"/>
                        <a:pt x="2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987039A9-7AB0-48E8-972B-1088473B1BCD}"/>
                  </a:ext>
                </a:extLst>
              </p:cNvPr>
              <p:cNvGrpSpPr/>
              <p:nvPr/>
            </p:nvGrpSpPr>
            <p:grpSpPr>
              <a:xfrm>
                <a:off x="17441863" y="4316413"/>
                <a:ext cx="312738" cy="447675"/>
                <a:chOff x="17441863" y="4316413"/>
                <a:chExt cx="312738" cy="447675"/>
              </a:xfrm>
              <a:grpFill/>
            </p:grpSpPr>
            <p:sp>
              <p:nvSpPr>
                <p:cNvPr id="34" name="Freeform 18">
                  <a:extLst>
                    <a:ext uri="{FF2B5EF4-FFF2-40B4-BE49-F238E27FC236}">
                      <a16:creationId xmlns:a16="http://schemas.microsoft.com/office/drawing/2014/main" id="{5CB97686-5031-4CD5-9025-177ADECB444A}"/>
                    </a:ext>
                  </a:extLst>
                </p:cNvPr>
                <p:cNvSpPr>
                  <a:spLocks/>
                </p:cNvSpPr>
                <p:nvPr/>
              </p:nvSpPr>
              <p:spPr bwMode="auto">
                <a:xfrm>
                  <a:off x="17441863" y="4316413"/>
                  <a:ext cx="312738" cy="447675"/>
                </a:xfrm>
                <a:custGeom>
                  <a:avLst/>
                  <a:gdLst>
                    <a:gd name="T0" fmla="*/ 41 w 82"/>
                    <a:gd name="T1" fmla="*/ 117 h 117"/>
                    <a:gd name="T2" fmla="*/ 0 w 82"/>
                    <a:gd name="T3" fmla="*/ 76 h 117"/>
                    <a:gd name="T4" fmla="*/ 6 w 82"/>
                    <a:gd name="T5" fmla="*/ 56 h 117"/>
                    <a:gd name="T6" fmla="*/ 6 w 82"/>
                    <a:gd name="T7" fmla="*/ 56 h 117"/>
                    <a:gd name="T8" fmla="*/ 36 w 82"/>
                    <a:gd name="T9" fmla="*/ 4 h 117"/>
                    <a:gd name="T10" fmla="*/ 44 w 82"/>
                    <a:gd name="T11" fmla="*/ 2 h 117"/>
                    <a:gd name="T12" fmla="*/ 46 w 82"/>
                    <a:gd name="T13" fmla="*/ 10 h 117"/>
                    <a:gd name="T14" fmla="*/ 16 w 82"/>
                    <a:gd name="T15" fmla="*/ 61 h 117"/>
                    <a:gd name="T16" fmla="*/ 16 w 82"/>
                    <a:gd name="T17" fmla="*/ 62 h 117"/>
                    <a:gd name="T18" fmla="*/ 12 w 82"/>
                    <a:gd name="T19" fmla="*/ 76 h 117"/>
                    <a:gd name="T20" fmla="*/ 41 w 82"/>
                    <a:gd name="T21" fmla="*/ 105 h 117"/>
                    <a:gd name="T22" fmla="*/ 70 w 82"/>
                    <a:gd name="T23" fmla="*/ 76 h 117"/>
                    <a:gd name="T24" fmla="*/ 66 w 82"/>
                    <a:gd name="T25" fmla="*/ 61 h 117"/>
                    <a:gd name="T26" fmla="*/ 65 w 82"/>
                    <a:gd name="T27" fmla="*/ 60 h 117"/>
                    <a:gd name="T28" fmla="*/ 49 w 82"/>
                    <a:gd name="T29" fmla="*/ 32 h 117"/>
                    <a:gd name="T30" fmla="*/ 51 w 82"/>
                    <a:gd name="T31" fmla="*/ 24 h 117"/>
                    <a:gd name="T32" fmla="*/ 59 w 82"/>
                    <a:gd name="T33" fmla="*/ 26 h 117"/>
                    <a:gd name="T34" fmla="*/ 76 w 82"/>
                    <a:gd name="T35" fmla="*/ 54 h 117"/>
                    <a:gd name="T36" fmla="*/ 76 w 82"/>
                    <a:gd name="T37" fmla="*/ 55 h 117"/>
                    <a:gd name="T38" fmla="*/ 82 w 82"/>
                    <a:gd name="T39" fmla="*/ 76 h 117"/>
                    <a:gd name="T40" fmla="*/ 41 w 82"/>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7">
                      <a:moveTo>
                        <a:pt x="41" y="117"/>
                      </a:moveTo>
                      <a:cubicBezTo>
                        <a:pt x="19" y="117"/>
                        <a:pt x="0" y="99"/>
                        <a:pt x="0" y="76"/>
                      </a:cubicBezTo>
                      <a:cubicBezTo>
                        <a:pt x="0" y="69"/>
                        <a:pt x="2" y="62"/>
                        <a:pt x="6" y="56"/>
                      </a:cubicBezTo>
                      <a:cubicBezTo>
                        <a:pt x="6" y="56"/>
                        <a:pt x="6" y="56"/>
                        <a:pt x="6" y="56"/>
                      </a:cubicBezTo>
                      <a:cubicBezTo>
                        <a:pt x="36" y="4"/>
                        <a:pt x="36" y="4"/>
                        <a:pt x="36" y="4"/>
                      </a:cubicBezTo>
                      <a:cubicBezTo>
                        <a:pt x="38" y="1"/>
                        <a:pt x="41" y="0"/>
                        <a:pt x="44" y="2"/>
                      </a:cubicBezTo>
                      <a:cubicBezTo>
                        <a:pt x="47" y="3"/>
                        <a:pt x="48" y="7"/>
                        <a:pt x="46" y="10"/>
                      </a:cubicBezTo>
                      <a:cubicBezTo>
                        <a:pt x="16" y="61"/>
                        <a:pt x="16" y="61"/>
                        <a:pt x="16" y="61"/>
                      </a:cubicBezTo>
                      <a:cubicBezTo>
                        <a:pt x="16" y="61"/>
                        <a:pt x="16" y="61"/>
                        <a:pt x="16" y="62"/>
                      </a:cubicBezTo>
                      <a:cubicBezTo>
                        <a:pt x="14" y="66"/>
                        <a:pt x="12" y="71"/>
                        <a:pt x="12" y="76"/>
                      </a:cubicBezTo>
                      <a:cubicBezTo>
                        <a:pt x="12" y="92"/>
                        <a:pt x="25" y="105"/>
                        <a:pt x="41" y="105"/>
                      </a:cubicBezTo>
                      <a:cubicBezTo>
                        <a:pt x="57" y="105"/>
                        <a:pt x="70" y="92"/>
                        <a:pt x="70" y="76"/>
                      </a:cubicBezTo>
                      <a:cubicBezTo>
                        <a:pt x="70" y="71"/>
                        <a:pt x="69" y="65"/>
                        <a:pt x="66" y="61"/>
                      </a:cubicBezTo>
                      <a:cubicBezTo>
                        <a:pt x="66" y="60"/>
                        <a:pt x="65" y="60"/>
                        <a:pt x="65" y="60"/>
                      </a:cubicBezTo>
                      <a:cubicBezTo>
                        <a:pt x="49" y="32"/>
                        <a:pt x="49" y="32"/>
                        <a:pt x="49" y="32"/>
                      </a:cubicBezTo>
                      <a:cubicBezTo>
                        <a:pt x="47" y="29"/>
                        <a:pt x="48" y="26"/>
                        <a:pt x="51" y="24"/>
                      </a:cubicBezTo>
                      <a:cubicBezTo>
                        <a:pt x="54" y="22"/>
                        <a:pt x="58" y="23"/>
                        <a:pt x="59" y="26"/>
                      </a:cubicBezTo>
                      <a:cubicBezTo>
                        <a:pt x="76" y="54"/>
                        <a:pt x="76" y="54"/>
                        <a:pt x="76" y="54"/>
                      </a:cubicBezTo>
                      <a:cubicBezTo>
                        <a:pt x="76" y="54"/>
                        <a:pt x="76" y="55"/>
                        <a:pt x="76" y="55"/>
                      </a:cubicBezTo>
                      <a:cubicBezTo>
                        <a:pt x="80" y="61"/>
                        <a:pt x="82" y="69"/>
                        <a:pt x="82" y="76"/>
                      </a:cubicBezTo>
                      <a:cubicBezTo>
                        <a:pt x="82" y="99"/>
                        <a:pt x="64" y="117"/>
                        <a:pt x="4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95AAE594-3067-47BD-92CC-BE2DA01EE54A}"/>
                    </a:ext>
                  </a:extLst>
                </p:cNvPr>
                <p:cNvSpPr>
                  <a:spLocks/>
                </p:cNvSpPr>
                <p:nvPr/>
              </p:nvSpPr>
              <p:spPr bwMode="auto">
                <a:xfrm>
                  <a:off x="17526000" y="4572001"/>
                  <a:ext cx="103188" cy="103188"/>
                </a:xfrm>
                <a:custGeom>
                  <a:avLst/>
                  <a:gdLst>
                    <a:gd name="T0" fmla="*/ 21 w 27"/>
                    <a:gd name="T1" fmla="*/ 27 h 27"/>
                    <a:gd name="T2" fmla="*/ 0 w 27"/>
                    <a:gd name="T3" fmla="*/ 6 h 27"/>
                    <a:gd name="T4" fmla="*/ 6 w 27"/>
                    <a:gd name="T5" fmla="*/ 0 h 27"/>
                    <a:gd name="T6" fmla="*/ 12 w 27"/>
                    <a:gd name="T7" fmla="*/ 6 h 27"/>
                    <a:gd name="T8" fmla="*/ 21 w 27"/>
                    <a:gd name="T9" fmla="*/ 15 h 27"/>
                    <a:gd name="T10" fmla="*/ 27 w 27"/>
                    <a:gd name="T11" fmla="*/ 21 h 27"/>
                    <a:gd name="T12" fmla="*/ 21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1" y="27"/>
                      </a:moveTo>
                      <a:cubicBezTo>
                        <a:pt x="10" y="27"/>
                        <a:pt x="0" y="17"/>
                        <a:pt x="0" y="6"/>
                      </a:cubicBezTo>
                      <a:cubicBezTo>
                        <a:pt x="0" y="2"/>
                        <a:pt x="3" y="0"/>
                        <a:pt x="6" y="0"/>
                      </a:cubicBezTo>
                      <a:cubicBezTo>
                        <a:pt x="9" y="0"/>
                        <a:pt x="12" y="2"/>
                        <a:pt x="12" y="6"/>
                      </a:cubicBezTo>
                      <a:cubicBezTo>
                        <a:pt x="12" y="11"/>
                        <a:pt x="16" y="15"/>
                        <a:pt x="21" y="15"/>
                      </a:cubicBezTo>
                      <a:cubicBezTo>
                        <a:pt x="25" y="15"/>
                        <a:pt x="27" y="18"/>
                        <a:pt x="27" y="21"/>
                      </a:cubicBezTo>
                      <a:cubicBezTo>
                        <a:pt x="27" y="24"/>
                        <a:pt x="25" y="27"/>
                        <a:pt x="2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9859E633-5BEA-48F9-9051-C513A4DCE4F4}"/>
                  </a:ext>
                </a:extLst>
              </p:cNvPr>
              <p:cNvGrpSpPr/>
              <p:nvPr/>
            </p:nvGrpSpPr>
            <p:grpSpPr>
              <a:xfrm>
                <a:off x="16163925" y="4316413"/>
                <a:ext cx="312738" cy="447675"/>
                <a:chOff x="16163925" y="4316413"/>
                <a:chExt cx="312738" cy="447675"/>
              </a:xfrm>
              <a:grpFill/>
            </p:grpSpPr>
            <p:sp>
              <p:nvSpPr>
                <p:cNvPr id="32" name="Freeform 21">
                  <a:extLst>
                    <a:ext uri="{FF2B5EF4-FFF2-40B4-BE49-F238E27FC236}">
                      <a16:creationId xmlns:a16="http://schemas.microsoft.com/office/drawing/2014/main" id="{44E3EB8E-017D-437A-9658-A546AF137F50}"/>
                    </a:ext>
                  </a:extLst>
                </p:cNvPr>
                <p:cNvSpPr>
                  <a:spLocks/>
                </p:cNvSpPr>
                <p:nvPr/>
              </p:nvSpPr>
              <p:spPr bwMode="auto">
                <a:xfrm>
                  <a:off x="16163925" y="4316413"/>
                  <a:ext cx="312738" cy="447675"/>
                </a:xfrm>
                <a:custGeom>
                  <a:avLst/>
                  <a:gdLst>
                    <a:gd name="T0" fmla="*/ 41 w 82"/>
                    <a:gd name="T1" fmla="*/ 117 h 117"/>
                    <a:gd name="T2" fmla="*/ 0 w 82"/>
                    <a:gd name="T3" fmla="*/ 76 h 117"/>
                    <a:gd name="T4" fmla="*/ 5 w 82"/>
                    <a:gd name="T5" fmla="*/ 56 h 117"/>
                    <a:gd name="T6" fmla="*/ 6 w 82"/>
                    <a:gd name="T7" fmla="*/ 56 h 117"/>
                    <a:gd name="T8" fmla="*/ 36 w 82"/>
                    <a:gd name="T9" fmla="*/ 4 h 117"/>
                    <a:gd name="T10" fmla="*/ 44 w 82"/>
                    <a:gd name="T11" fmla="*/ 2 h 117"/>
                    <a:gd name="T12" fmla="*/ 46 w 82"/>
                    <a:gd name="T13" fmla="*/ 10 h 117"/>
                    <a:gd name="T14" fmla="*/ 16 w 82"/>
                    <a:gd name="T15" fmla="*/ 61 h 117"/>
                    <a:gd name="T16" fmla="*/ 16 w 82"/>
                    <a:gd name="T17" fmla="*/ 62 h 117"/>
                    <a:gd name="T18" fmla="*/ 12 w 82"/>
                    <a:gd name="T19" fmla="*/ 76 h 117"/>
                    <a:gd name="T20" fmla="*/ 41 w 82"/>
                    <a:gd name="T21" fmla="*/ 105 h 117"/>
                    <a:gd name="T22" fmla="*/ 70 w 82"/>
                    <a:gd name="T23" fmla="*/ 76 h 117"/>
                    <a:gd name="T24" fmla="*/ 65 w 82"/>
                    <a:gd name="T25" fmla="*/ 61 h 117"/>
                    <a:gd name="T26" fmla="*/ 65 w 82"/>
                    <a:gd name="T27" fmla="*/ 60 h 117"/>
                    <a:gd name="T28" fmla="*/ 49 w 82"/>
                    <a:gd name="T29" fmla="*/ 32 h 117"/>
                    <a:gd name="T30" fmla="*/ 51 w 82"/>
                    <a:gd name="T31" fmla="*/ 24 h 117"/>
                    <a:gd name="T32" fmla="*/ 59 w 82"/>
                    <a:gd name="T33" fmla="*/ 26 h 117"/>
                    <a:gd name="T34" fmla="*/ 76 w 82"/>
                    <a:gd name="T35" fmla="*/ 54 h 117"/>
                    <a:gd name="T36" fmla="*/ 76 w 82"/>
                    <a:gd name="T37" fmla="*/ 55 h 117"/>
                    <a:gd name="T38" fmla="*/ 82 w 82"/>
                    <a:gd name="T39" fmla="*/ 76 h 117"/>
                    <a:gd name="T40" fmla="*/ 41 w 82"/>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7">
                      <a:moveTo>
                        <a:pt x="41" y="117"/>
                      </a:moveTo>
                      <a:cubicBezTo>
                        <a:pt x="18" y="117"/>
                        <a:pt x="0" y="99"/>
                        <a:pt x="0" y="76"/>
                      </a:cubicBezTo>
                      <a:cubicBezTo>
                        <a:pt x="0" y="69"/>
                        <a:pt x="2" y="62"/>
                        <a:pt x="5" y="56"/>
                      </a:cubicBezTo>
                      <a:cubicBezTo>
                        <a:pt x="5" y="56"/>
                        <a:pt x="6" y="56"/>
                        <a:pt x="6" y="56"/>
                      </a:cubicBezTo>
                      <a:cubicBezTo>
                        <a:pt x="36" y="4"/>
                        <a:pt x="36" y="4"/>
                        <a:pt x="36" y="4"/>
                      </a:cubicBezTo>
                      <a:cubicBezTo>
                        <a:pt x="37" y="1"/>
                        <a:pt x="41" y="0"/>
                        <a:pt x="44" y="2"/>
                      </a:cubicBezTo>
                      <a:cubicBezTo>
                        <a:pt x="47" y="3"/>
                        <a:pt x="48" y="7"/>
                        <a:pt x="46" y="10"/>
                      </a:cubicBezTo>
                      <a:cubicBezTo>
                        <a:pt x="16" y="61"/>
                        <a:pt x="16" y="61"/>
                        <a:pt x="16" y="61"/>
                      </a:cubicBezTo>
                      <a:cubicBezTo>
                        <a:pt x="16" y="61"/>
                        <a:pt x="16" y="61"/>
                        <a:pt x="16" y="62"/>
                      </a:cubicBezTo>
                      <a:cubicBezTo>
                        <a:pt x="13" y="66"/>
                        <a:pt x="12" y="71"/>
                        <a:pt x="12" y="76"/>
                      </a:cubicBezTo>
                      <a:cubicBezTo>
                        <a:pt x="12" y="92"/>
                        <a:pt x="25" y="105"/>
                        <a:pt x="41" y="105"/>
                      </a:cubicBezTo>
                      <a:cubicBezTo>
                        <a:pt x="57" y="105"/>
                        <a:pt x="70" y="92"/>
                        <a:pt x="70" y="76"/>
                      </a:cubicBezTo>
                      <a:cubicBezTo>
                        <a:pt x="70" y="71"/>
                        <a:pt x="68" y="65"/>
                        <a:pt x="65" y="61"/>
                      </a:cubicBezTo>
                      <a:cubicBezTo>
                        <a:pt x="65" y="60"/>
                        <a:pt x="65" y="60"/>
                        <a:pt x="65" y="60"/>
                      </a:cubicBezTo>
                      <a:cubicBezTo>
                        <a:pt x="49" y="32"/>
                        <a:pt x="49" y="32"/>
                        <a:pt x="49" y="32"/>
                      </a:cubicBezTo>
                      <a:cubicBezTo>
                        <a:pt x="47" y="29"/>
                        <a:pt x="48" y="26"/>
                        <a:pt x="51" y="24"/>
                      </a:cubicBezTo>
                      <a:cubicBezTo>
                        <a:pt x="54" y="22"/>
                        <a:pt x="57" y="23"/>
                        <a:pt x="59" y="26"/>
                      </a:cubicBezTo>
                      <a:cubicBezTo>
                        <a:pt x="76" y="54"/>
                        <a:pt x="76" y="54"/>
                        <a:pt x="76" y="54"/>
                      </a:cubicBezTo>
                      <a:cubicBezTo>
                        <a:pt x="76" y="54"/>
                        <a:pt x="76" y="55"/>
                        <a:pt x="76" y="55"/>
                      </a:cubicBezTo>
                      <a:cubicBezTo>
                        <a:pt x="80" y="61"/>
                        <a:pt x="82" y="69"/>
                        <a:pt x="82" y="76"/>
                      </a:cubicBezTo>
                      <a:cubicBezTo>
                        <a:pt x="82" y="99"/>
                        <a:pt x="64" y="117"/>
                        <a:pt x="4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3A9DF909-A56C-4C7A-B88E-E071D0DDE11F}"/>
                    </a:ext>
                  </a:extLst>
                </p:cNvPr>
                <p:cNvSpPr>
                  <a:spLocks/>
                </p:cNvSpPr>
                <p:nvPr/>
              </p:nvSpPr>
              <p:spPr bwMode="auto">
                <a:xfrm>
                  <a:off x="16248063" y="4572001"/>
                  <a:ext cx="103188" cy="103188"/>
                </a:xfrm>
                <a:custGeom>
                  <a:avLst/>
                  <a:gdLst>
                    <a:gd name="T0" fmla="*/ 21 w 27"/>
                    <a:gd name="T1" fmla="*/ 27 h 27"/>
                    <a:gd name="T2" fmla="*/ 0 w 27"/>
                    <a:gd name="T3" fmla="*/ 6 h 27"/>
                    <a:gd name="T4" fmla="*/ 6 w 27"/>
                    <a:gd name="T5" fmla="*/ 0 h 27"/>
                    <a:gd name="T6" fmla="*/ 12 w 27"/>
                    <a:gd name="T7" fmla="*/ 6 h 27"/>
                    <a:gd name="T8" fmla="*/ 21 w 27"/>
                    <a:gd name="T9" fmla="*/ 15 h 27"/>
                    <a:gd name="T10" fmla="*/ 27 w 27"/>
                    <a:gd name="T11" fmla="*/ 21 h 27"/>
                    <a:gd name="T12" fmla="*/ 21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1" y="27"/>
                      </a:moveTo>
                      <a:cubicBezTo>
                        <a:pt x="9" y="27"/>
                        <a:pt x="0" y="17"/>
                        <a:pt x="0" y="6"/>
                      </a:cubicBezTo>
                      <a:cubicBezTo>
                        <a:pt x="0" y="2"/>
                        <a:pt x="2" y="0"/>
                        <a:pt x="6" y="0"/>
                      </a:cubicBezTo>
                      <a:cubicBezTo>
                        <a:pt x="9" y="0"/>
                        <a:pt x="12" y="2"/>
                        <a:pt x="12" y="6"/>
                      </a:cubicBezTo>
                      <a:cubicBezTo>
                        <a:pt x="12" y="11"/>
                        <a:pt x="16" y="15"/>
                        <a:pt x="21" y="15"/>
                      </a:cubicBezTo>
                      <a:cubicBezTo>
                        <a:pt x="24" y="15"/>
                        <a:pt x="27" y="18"/>
                        <a:pt x="27" y="21"/>
                      </a:cubicBezTo>
                      <a:cubicBezTo>
                        <a:pt x="27" y="24"/>
                        <a:pt x="24" y="27"/>
                        <a:pt x="2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48C591FE-3AB1-4833-9CD0-C8C03E66A6C9}"/>
                  </a:ext>
                </a:extLst>
              </p:cNvPr>
              <p:cNvGrpSpPr/>
              <p:nvPr/>
            </p:nvGrpSpPr>
            <p:grpSpPr>
              <a:xfrm>
                <a:off x="14885988" y="4316413"/>
                <a:ext cx="312738" cy="447675"/>
                <a:chOff x="14885988" y="4316413"/>
                <a:chExt cx="312738" cy="447675"/>
              </a:xfrm>
              <a:grpFill/>
            </p:grpSpPr>
            <p:sp>
              <p:nvSpPr>
                <p:cNvPr id="30" name="Freeform 25">
                  <a:extLst>
                    <a:ext uri="{FF2B5EF4-FFF2-40B4-BE49-F238E27FC236}">
                      <a16:creationId xmlns:a16="http://schemas.microsoft.com/office/drawing/2014/main" id="{787F59BD-717C-4513-B35E-ABF5C0E3AEBE}"/>
                    </a:ext>
                  </a:extLst>
                </p:cNvPr>
                <p:cNvSpPr>
                  <a:spLocks/>
                </p:cNvSpPr>
                <p:nvPr/>
              </p:nvSpPr>
              <p:spPr bwMode="auto">
                <a:xfrm>
                  <a:off x="14885988" y="4316413"/>
                  <a:ext cx="312738" cy="447675"/>
                </a:xfrm>
                <a:custGeom>
                  <a:avLst/>
                  <a:gdLst>
                    <a:gd name="T0" fmla="*/ 41 w 82"/>
                    <a:gd name="T1" fmla="*/ 117 h 117"/>
                    <a:gd name="T2" fmla="*/ 0 w 82"/>
                    <a:gd name="T3" fmla="*/ 76 h 117"/>
                    <a:gd name="T4" fmla="*/ 5 w 82"/>
                    <a:gd name="T5" fmla="*/ 56 h 117"/>
                    <a:gd name="T6" fmla="*/ 5 w 82"/>
                    <a:gd name="T7" fmla="*/ 56 h 117"/>
                    <a:gd name="T8" fmla="*/ 36 w 82"/>
                    <a:gd name="T9" fmla="*/ 4 h 117"/>
                    <a:gd name="T10" fmla="*/ 44 w 82"/>
                    <a:gd name="T11" fmla="*/ 2 h 117"/>
                    <a:gd name="T12" fmla="*/ 46 w 82"/>
                    <a:gd name="T13" fmla="*/ 10 h 117"/>
                    <a:gd name="T14" fmla="*/ 16 w 82"/>
                    <a:gd name="T15" fmla="*/ 61 h 117"/>
                    <a:gd name="T16" fmla="*/ 16 w 82"/>
                    <a:gd name="T17" fmla="*/ 62 h 117"/>
                    <a:gd name="T18" fmla="*/ 12 w 82"/>
                    <a:gd name="T19" fmla="*/ 76 h 117"/>
                    <a:gd name="T20" fmla="*/ 41 w 82"/>
                    <a:gd name="T21" fmla="*/ 105 h 117"/>
                    <a:gd name="T22" fmla="*/ 70 w 82"/>
                    <a:gd name="T23" fmla="*/ 76 h 117"/>
                    <a:gd name="T24" fmla="*/ 65 w 82"/>
                    <a:gd name="T25" fmla="*/ 61 h 117"/>
                    <a:gd name="T26" fmla="*/ 65 w 82"/>
                    <a:gd name="T27" fmla="*/ 60 h 117"/>
                    <a:gd name="T28" fmla="*/ 48 w 82"/>
                    <a:gd name="T29" fmla="*/ 32 h 117"/>
                    <a:gd name="T30" fmla="*/ 51 w 82"/>
                    <a:gd name="T31" fmla="*/ 24 h 117"/>
                    <a:gd name="T32" fmla="*/ 59 w 82"/>
                    <a:gd name="T33" fmla="*/ 26 h 117"/>
                    <a:gd name="T34" fmla="*/ 75 w 82"/>
                    <a:gd name="T35" fmla="*/ 54 h 117"/>
                    <a:gd name="T36" fmla="*/ 76 w 82"/>
                    <a:gd name="T37" fmla="*/ 55 h 117"/>
                    <a:gd name="T38" fmla="*/ 82 w 82"/>
                    <a:gd name="T39" fmla="*/ 76 h 117"/>
                    <a:gd name="T40" fmla="*/ 41 w 82"/>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7">
                      <a:moveTo>
                        <a:pt x="41" y="117"/>
                      </a:moveTo>
                      <a:cubicBezTo>
                        <a:pt x="18" y="117"/>
                        <a:pt x="0" y="99"/>
                        <a:pt x="0" y="76"/>
                      </a:cubicBezTo>
                      <a:cubicBezTo>
                        <a:pt x="0" y="69"/>
                        <a:pt x="2" y="62"/>
                        <a:pt x="5" y="56"/>
                      </a:cubicBezTo>
                      <a:cubicBezTo>
                        <a:pt x="5" y="56"/>
                        <a:pt x="5" y="56"/>
                        <a:pt x="5" y="56"/>
                      </a:cubicBezTo>
                      <a:cubicBezTo>
                        <a:pt x="36" y="4"/>
                        <a:pt x="36" y="4"/>
                        <a:pt x="36" y="4"/>
                      </a:cubicBezTo>
                      <a:cubicBezTo>
                        <a:pt x="37" y="1"/>
                        <a:pt x="41" y="0"/>
                        <a:pt x="44" y="2"/>
                      </a:cubicBezTo>
                      <a:cubicBezTo>
                        <a:pt x="47" y="3"/>
                        <a:pt x="48" y="7"/>
                        <a:pt x="46" y="10"/>
                      </a:cubicBezTo>
                      <a:cubicBezTo>
                        <a:pt x="16" y="61"/>
                        <a:pt x="16" y="61"/>
                        <a:pt x="16" y="61"/>
                      </a:cubicBezTo>
                      <a:cubicBezTo>
                        <a:pt x="16" y="61"/>
                        <a:pt x="16" y="61"/>
                        <a:pt x="16" y="62"/>
                      </a:cubicBezTo>
                      <a:cubicBezTo>
                        <a:pt x="13" y="66"/>
                        <a:pt x="12" y="71"/>
                        <a:pt x="12" y="76"/>
                      </a:cubicBezTo>
                      <a:cubicBezTo>
                        <a:pt x="12" y="92"/>
                        <a:pt x="25" y="105"/>
                        <a:pt x="41" y="105"/>
                      </a:cubicBezTo>
                      <a:cubicBezTo>
                        <a:pt x="57" y="105"/>
                        <a:pt x="70" y="92"/>
                        <a:pt x="70" y="76"/>
                      </a:cubicBezTo>
                      <a:cubicBezTo>
                        <a:pt x="70" y="71"/>
                        <a:pt x="68" y="65"/>
                        <a:pt x="65" y="61"/>
                      </a:cubicBezTo>
                      <a:cubicBezTo>
                        <a:pt x="65" y="60"/>
                        <a:pt x="65" y="60"/>
                        <a:pt x="65" y="60"/>
                      </a:cubicBezTo>
                      <a:cubicBezTo>
                        <a:pt x="48" y="32"/>
                        <a:pt x="48" y="32"/>
                        <a:pt x="48" y="32"/>
                      </a:cubicBezTo>
                      <a:cubicBezTo>
                        <a:pt x="47" y="29"/>
                        <a:pt x="48" y="26"/>
                        <a:pt x="51" y="24"/>
                      </a:cubicBezTo>
                      <a:cubicBezTo>
                        <a:pt x="53" y="22"/>
                        <a:pt x="57" y="23"/>
                        <a:pt x="59" y="26"/>
                      </a:cubicBezTo>
                      <a:cubicBezTo>
                        <a:pt x="75" y="54"/>
                        <a:pt x="75" y="54"/>
                        <a:pt x="75" y="54"/>
                      </a:cubicBezTo>
                      <a:cubicBezTo>
                        <a:pt x="76" y="54"/>
                        <a:pt x="76" y="55"/>
                        <a:pt x="76" y="55"/>
                      </a:cubicBezTo>
                      <a:cubicBezTo>
                        <a:pt x="80" y="61"/>
                        <a:pt x="82" y="69"/>
                        <a:pt x="82" y="76"/>
                      </a:cubicBezTo>
                      <a:cubicBezTo>
                        <a:pt x="82" y="99"/>
                        <a:pt x="63" y="117"/>
                        <a:pt x="4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5A9C71B0-7EB2-4A41-ACD6-16FCDDE7A6A5}"/>
                    </a:ext>
                  </a:extLst>
                </p:cNvPr>
                <p:cNvSpPr>
                  <a:spLocks/>
                </p:cNvSpPr>
                <p:nvPr/>
              </p:nvSpPr>
              <p:spPr bwMode="auto">
                <a:xfrm>
                  <a:off x="14968538" y="4572001"/>
                  <a:ext cx="103188" cy="103188"/>
                </a:xfrm>
                <a:custGeom>
                  <a:avLst/>
                  <a:gdLst>
                    <a:gd name="T0" fmla="*/ 21 w 27"/>
                    <a:gd name="T1" fmla="*/ 27 h 27"/>
                    <a:gd name="T2" fmla="*/ 0 w 27"/>
                    <a:gd name="T3" fmla="*/ 6 h 27"/>
                    <a:gd name="T4" fmla="*/ 6 w 27"/>
                    <a:gd name="T5" fmla="*/ 0 h 27"/>
                    <a:gd name="T6" fmla="*/ 12 w 27"/>
                    <a:gd name="T7" fmla="*/ 6 h 27"/>
                    <a:gd name="T8" fmla="*/ 21 w 27"/>
                    <a:gd name="T9" fmla="*/ 15 h 27"/>
                    <a:gd name="T10" fmla="*/ 27 w 27"/>
                    <a:gd name="T11" fmla="*/ 21 h 27"/>
                    <a:gd name="T12" fmla="*/ 21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1" y="27"/>
                      </a:moveTo>
                      <a:cubicBezTo>
                        <a:pt x="9" y="27"/>
                        <a:pt x="0" y="17"/>
                        <a:pt x="0" y="6"/>
                      </a:cubicBezTo>
                      <a:cubicBezTo>
                        <a:pt x="0" y="2"/>
                        <a:pt x="2" y="0"/>
                        <a:pt x="6" y="0"/>
                      </a:cubicBezTo>
                      <a:cubicBezTo>
                        <a:pt x="9" y="0"/>
                        <a:pt x="12" y="2"/>
                        <a:pt x="12" y="6"/>
                      </a:cubicBezTo>
                      <a:cubicBezTo>
                        <a:pt x="12" y="11"/>
                        <a:pt x="16" y="15"/>
                        <a:pt x="21" y="15"/>
                      </a:cubicBezTo>
                      <a:cubicBezTo>
                        <a:pt x="24" y="15"/>
                        <a:pt x="27" y="18"/>
                        <a:pt x="27" y="21"/>
                      </a:cubicBezTo>
                      <a:cubicBezTo>
                        <a:pt x="27" y="24"/>
                        <a:pt x="24" y="27"/>
                        <a:pt x="2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A968AEF7-A726-4CDF-B7D9-E09B07AD700B}"/>
                  </a:ext>
                </a:extLst>
              </p:cNvPr>
              <p:cNvGrpSpPr/>
              <p:nvPr/>
            </p:nvGrpSpPr>
            <p:grpSpPr>
              <a:xfrm>
                <a:off x="24612600" y="4316413"/>
                <a:ext cx="312738" cy="447675"/>
                <a:chOff x="24612600" y="4316413"/>
                <a:chExt cx="312738" cy="447675"/>
              </a:xfrm>
              <a:grpFill/>
            </p:grpSpPr>
            <p:sp>
              <p:nvSpPr>
                <p:cNvPr id="28" name="Freeform 28">
                  <a:extLst>
                    <a:ext uri="{FF2B5EF4-FFF2-40B4-BE49-F238E27FC236}">
                      <a16:creationId xmlns:a16="http://schemas.microsoft.com/office/drawing/2014/main" id="{169ECA56-544D-402A-9DF6-A91279A9C0F9}"/>
                    </a:ext>
                  </a:extLst>
                </p:cNvPr>
                <p:cNvSpPr>
                  <a:spLocks/>
                </p:cNvSpPr>
                <p:nvPr/>
              </p:nvSpPr>
              <p:spPr bwMode="auto">
                <a:xfrm>
                  <a:off x="24612600" y="4316413"/>
                  <a:ext cx="312738" cy="447675"/>
                </a:xfrm>
                <a:custGeom>
                  <a:avLst/>
                  <a:gdLst>
                    <a:gd name="T0" fmla="*/ 41 w 82"/>
                    <a:gd name="T1" fmla="*/ 117 h 117"/>
                    <a:gd name="T2" fmla="*/ 0 w 82"/>
                    <a:gd name="T3" fmla="*/ 76 h 117"/>
                    <a:gd name="T4" fmla="*/ 5 w 82"/>
                    <a:gd name="T5" fmla="*/ 56 h 117"/>
                    <a:gd name="T6" fmla="*/ 5 w 82"/>
                    <a:gd name="T7" fmla="*/ 56 h 117"/>
                    <a:gd name="T8" fmla="*/ 36 w 82"/>
                    <a:gd name="T9" fmla="*/ 4 h 117"/>
                    <a:gd name="T10" fmla="*/ 44 w 82"/>
                    <a:gd name="T11" fmla="*/ 2 h 117"/>
                    <a:gd name="T12" fmla="*/ 46 w 82"/>
                    <a:gd name="T13" fmla="*/ 10 h 117"/>
                    <a:gd name="T14" fmla="*/ 16 w 82"/>
                    <a:gd name="T15" fmla="*/ 61 h 117"/>
                    <a:gd name="T16" fmla="*/ 16 w 82"/>
                    <a:gd name="T17" fmla="*/ 62 h 117"/>
                    <a:gd name="T18" fmla="*/ 12 w 82"/>
                    <a:gd name="T19" fmla="*/ 76 h 117"/>
                    <a:gd name="T20" fmla="*/ 41 w 82"/>
                    <a:gd name="T21" fmla="*/ 105 h 117"/>
                    <a:gd name="T22" fmla="*/ 70 w 82"/>
                    <a:gd name="T23" fmla="*/ 76 h 117"/>
                    <a:gd name="T24" fmla="*/ 65 w 82"/>
                    <a:gd name="T25" fmla="*/ 61 h 117"/>
                    <a:gd name="T26" fmla="*/ 65 w 82"/>
                    <a:gd name="T27" fmla="*/ 60 h 117"/>
                    <a:gd name="T28" fmla="*/ 49 w 82"/>
                    <a:gd name="T29" fmla="*/ 32 h 117"/>
                    <a:gd name="T30" fmla="*/ 51 w 82"/>
                    <a:gd name="T31" fmla="*/ 24 h 117"/>
                    <a:gd name="T32" fmla="*/ 59 w 82"/>
                    <a:gd name="T33" fmla="*/ 26 h 117"/>
                    <a:gd name="T34" fmla="*/ 76 w 82"/>
                    <a:gd name="T35" fmla="*/ 54 h 117"/>
                    <a:gd name="T36" fmla="*/ 76 w 82"/>
                    <a:gd name="T37" fmla="*/ 55 h 117"/>
                    <a:gd name="T38" fmla="*/ 82 w 82"/>
                    <a:gd name="T39" fmla="*/ 76 h 117"/>
                    <a:gd name="T40" fmla="*/ 41 w 82"/>
                    <a:gd name="T41"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17">
                      <a:moveTo>
                        <a:pt x="41" y="117"/>
                      </a:moveTo>
                      <a:cubicBezTo>
                        <a:pt x="18" y="117"/>
                        <a:pt x="0" y="99"/>
                        <a:pt x="0" y="76"/>
                      </a:cubicBezTo>
                      <a:cubicBezTo>
                        <a:pt x="0" y="69"/>
                        <a:pt x="2" y="62"/>
                        <a:pt x="5" y="56"/>
                      </a:cubicBezTo>
                      <a:cubicBezTo>
                        <a:pt x="5" y="56"/>
                        <a:pt x="5" y="56"/>
                        <a:pt x="5" y="56"/>
                      </a:cubicBezTo>
                      <a:cubicBezTo>
                        <a:pt x="36" y="4"/>
                        <a:pt x="36" y="4"/>
                        <a:pt x="36" y="4"/>
                      </a:cubicBezTo>
                      <a:cubicBezTo>
                        <a:pt x="37" y="1"/>
                        <a:pt x="41" y="0"/>
                        <a:pt x="44" y="2"/>
                      </a:cubicBezTo>
                      <a:cubicBezTo>
                        <a:pt x="47" y="3"/>
                        <a:pt x="48" y="7"/>
                        <a:pt x="46" y="10"/>
                      </a:cubicBezTo>
                      <a:cubicBezTo>
                        <a:pt x="16" y="61"/>
                        <a:pt x="16" y="61"/>
                        <a:pt x="16" y="61"/>
                      </a:cubicBezTo>
                      <a:cubicBezTo>
                        <a:pt x="16" y="61"/>
                        <a:pt x="16" y="61"/>
                        <a:pt x="16" y="62"/>
                      </a:cubicBezTo>
                      <a:cubicBezTo>
                        <a:pt x="13" y="66"/>
                        <a:pt x="12" y="71"/>
                        <a:pt x="12" y="76"/>
                      </a:cubicBezTo>
                      <a:cubicBezTo>
                        <a:pt x="12" y="92"/>
                        <a:pt x="25" y="105"/>
                        <a:pt x="41" y="105"/>
                      </a:cubicBezTo>
                      <a:cubicBezTo>
                        <a:pt x="57" y="105"/>
                        <a:pt x="70" y="92"/>
                        <a:pt x="70" y="76"/>
                      </a:cubicBezTo>
                      <a:cubicBezTo>
                        <a:pt x="70" y="71"/>
                        <a:pt x="68" y="65"/>
                        <a:pt x="65" y="61"/>
                      </a:cubicBezTo>
                      <a:cubicBezTo>
                        <a:pt x="65" y="60"/>
                        <a:pt x="65" y="60"/>
                        <a:pt x="65" y="60"/>
                      </a:cubicBezTo>
                      <a:cubicBezTo>
                        <a:pt x="49" y="32"/>
                        <a:pt x="49" y="32"/>
                        <a:pt x="49" y="32"/>
                      </a:cubicBezTo>
                      <a:cubicBezTo>
                        <a:pt x="47" y="29"/>
                        <a:pt x="48" y="26"/>
                        <a:pt x="51" y="24"/>
                      </a:cubicBezTo>
                      <a:cubicBezTo>
                        <a:pt x="54" y="22"/>
                        <a:pt x="57" y="23"/>
                        <a:pt x="59" y="26"/>
                      </a:cubicBezTo>
                      <a:cubicBezTo>
                        <a:pt x="76" y="54"/>
                        <a:pt x="76" y="54"/>
                        <a:pt x="76" y="54"/>
                      </a:cubicBezTo>
                      <a:cubicBezTo>
                        <a:pt x="76" y="54"/>
                        <a:pt x="76" y="55"/>
                        <a:pt x="76" y="55"/>
                      </a:cubicBezTo>
                      <a:cubicBezTo>
                        <a:pt x="80" y="61"/>
                        <a:pt x="82" y="69"/>
                        <a:pt x="82" y="76"/>
                      </a:cubicBezTo>
                      <a:cubicBezTo>
                        <a:pt x="82" y="99"/>
                        <a:pt x="63" y="117"/>
                        <a:pt x="4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B113C8CD-458B-49D0-82F4-A9EEEB5E5237}"/>
                    </a:ext>
                  </a:extLst>
                </p:cNvPr>
                <p:cNvSpPr>
                  <a:spLocks/>
                </p:cNvSpPr>
                <p:nvPr/>
              </p:nvSpPr>
              <p:spPr bwMode="auto">
                <a:xfrm>
                  <a:off x="24696738" y="4572001"/>
                  <a:ext cx="103188" cy="103188"/>
                </a:xfrm>
                <a:custGeom>
                  <a:avLst/>
                  <a:gdLst>
                    <a:gd name="T0" fmla="*/ 21 w 27"/>
                    <a:gd name="T1" fmla="*/ 27 h 27"/>
                    <a:gd name="T2" fmla="*/ 0 w 27"/>
                    <a:gd name="T3" fmla="*/ 6 h 27"/>
                    <a:gd name="T4" fmla="*/ 6 w 27"/>
                    <a:gd name="T5" fmla="*/ 0 h 27"/>
                    <a:gd name="T6" fmla="*/ 12 w 27"/>
                    <a:gd name="T7" fmla="*/ 6 h 27"/>
                    <a:gd name="T8" fmla="*/ 21 w 27"/>
                    <a:gd name="T9" fmla="*/ 15 h 27"/>
                    <a:gd name="T10" fmla="*/ 27 w 27"/>
                    <a:gd name="T11" fmla="*/ 21 h 27"/>
                    <a:gd name="T12" fmla="*/ 21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1" y="27"/>
                      </a:moveTo>
                      <a:cubicBezTo>
                        <a:pt x="9" y="27"/>
                        <a:pt x="0" y="17"/>
                        <a:pt x="0" y="6"/>
                      </a:cubicBezTo>
                      <a:cubicBezTo>
                        <a:pt x="0" y="2"/>
                        <a:pt x="2" y="0"/>
                        <a:pt x="6" y="0"/>
                      </a:cubicBezTo>
                      <a:cubicBezTo>
                        <a:pt x="9" y="0"/>
                        <a:pt x="12" y="2"/>
                        <a:pt x="12" y="6"/>
                      </a:cubicBezTo>
                      <a:cubicBezTo>
                        <a:pt x="12" y="11"/>
                        <a:pt x="16" y="15"/>
                        <a:pt x="21" y="15"/>
                      </a:cubicBezTo>
                      <a:cubicBezTo>
                        <a:pt x="24" y="15"/>
                        <a:pt x="27" y="18"/>
                        <a:pt x="27" y="21"/>
                      </a:cubicBezTo>
                      <a:cubicBezTo>
                        <a:pt x="27" y="24"/>
                        <a:pt x="24" y="27"/>
                        <a:pt x="2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8" name="Oval 31">
            <a:extLst>
              <a:ext uri="{FF2B5EF4-FFF2-40B4-BE49-F238E27FC236}">
                <a16:creationId xmlns:a16="http://schemas.microsoft.com/office/drawing/2014/main" id="{A4E5746A-8ECB-4462-9032-EC1C0698ECE5}"/>
              </a:ext>
            </a:extLst>
          </p:cNvPr>
          <p:cNvSpPr>
            <a:spLocks noChangeArrowheads="1"/>
          </p:cNvSpPr>
          <p:nvPr/>
        </p:nvSpPr>
        <p:spPr bwMode="auto">
          <a:xfrm>
            <a:off x="4345713" y="5819517"/>
            <a:ext cx="152194" cy="152194"/>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Oval 33">
            <a:extLst>
              <a:ext uri="{FF2B5EF4-FFF2-40B4-BE49-F238E27FC236}">
                <a16:creationId xmlns:a16="http://schemas.microsoft.com/office/drawing/2014/main" id="{9177FF3F-F740-4FBC-9E4E-B191B4BAA355}"/>
              </a:ext>
            </a:extLst>
          </p:cNvPr>
          <p:cNvSpPr>
            <a:spLocks noChangeArrowheads="1"/>
          </p:cNvSpPr>
          <p:nvPr/>
        </p:nvSpPr>
        <p:spPr bwMode="auto">
          <a:xfrm>
            <a:off x="3241981" y="5819517"/>
            <a:ext cx="152194" cy="152194"/>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34">
            <a:extLst>
              <a:ext uri="{FF2B5EF4-FFF2-40B4-BE49-F238E27FC236}">
                <a16:creationId xmlns:a16="http://schemas.microsoft.com/office/drawing/2014/main" id="{1327AC75-483A-4F20-A1D8-94300E6FDAE3}"/>
              </a:ext>
            </a:extLst>
          </p:cNvPr>
          <p:cNvSpPr>
            <a:spLocks noChangeArrowheads="1"/>
          </p:cNvSpPr>
          <p:nvPr/>
        </p:nvSpPr>
        <p:spPr bwMode="auto">
          <a:xfrm>
            <a:off x="2188539" y="5812901"/>
            <a:ext cx="153517" cy="152194"/>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9ED80A27-4BC6-4CA1-8E15-91CF8C87CD3B}"/>
              </a:ext>
            </a:extLst>
          </p:cNvPr>
          <p:cNvSpPr>
            <a:spLocks noEditPoints="1"/>
          </p:cNvSpPr>
          <p:nvPr/>
        </p:nvSpPr>
        <p:spPr bwMode="auto">
          <a:xfrm>
            <a:off x="2020465" y="4579474"/>
            <a:ext cx="976684" cy="1191077"/>
          </a:xfrm>
          <a:custGeom>
            <a:avLst/>
            <a:gdLst>
              <a:gd name="T0" fmla="*/ 279 w 307"/>
              <a:gd name="T1" fmla="*/ 0 h 374"/>
              <a:gd name="T2" fmla="*/ 28 w 307"/>
              <a:gd name="T3" fmla="*/ 0 h 374"/>
              <a:gd name="T4" fmla="*/ 0 w 307"/>
              <a:gd name="T5" fmla="*/ 28 h 374"/>
              <a:gd name="T6" fmla="*/ 0 w 307"/>
              <a:gd name="T7" fmla="*/ 269 h 374"/>
              <a:gd name="T8" fmla="*/ 28 w 307"/>
              <a:gd name="T9" fmla="*/ 297 h 374"/>
              <a:gd name="T10" fmla="*/ 102 w 307"/>
              <a:gd name="T11" fmla="*/ 297 h 374"/>
              <a:gd name="T12" fmla="*/ 102 w 307"/>
              <a:gd name="T13" fmla="*/ 374 h 374"/>
              <a:gd name="T14" fmla="*/ 198 w 307"/>
              <a:gd name="T15" fmla="*/ 297 h 374"/>
              <a:gd name="T16" fmla="*/ 279 w 307"/>
              <a:gd name="T17" fmla="*/ 297 h 374"/>
              <a:gd name="T18" fmla="*/ 307 w 307"/>
              <a:gd name="T19" fmla="*/ 269 h 374"/>
              <a:gd name="T20" fmla="*/ 307 w 307"/>
              <a:gd name="T21" fmla="*/ 28 h 374"/>
              <a:gd name="T22" fmla="*/ 279 w 307"/>
              <a:gd name="T23" fmla="*/ 0 h 374"/>
              <a:gd name="T24" fmla="*/ 28 w 307"/>
              <a:gd name="T25" fmla="*/ 24 h 374"/>
              <a:gd name="T26" fmla="*/ 279 w 307"/>
              <a:gd name="T27" fmla="*/ 24 h 374"/>
              <a:gd name="T28" fmla="*/ 283 w 307"/>
              <a:gd name="T29" fmla="*/ 28 h 374"/>
              <a:gd name="T30" fmla="*/ 283 w 307"/>
              <a:gd name="T31" fmla="*/ 196 h 374"/>
              <a:gd name="T32" fmla="*/ 24 w 307"/>
              <a:gd name="T33" fmla="*/ 196 h 374"/>
              <a:gd name="T34" fmla="*/ 24 w 307"/>
              <a:gd name="T35" fmla="*/ 28 h 374"/>
              <a:gd name="T36" fmla="*/ 28 w 307"/>
              <a:gd name="T37" fmla="*/ 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74">
                <a:moveTo>
                  <a:pt x="279" y="0"/>
                </a:moveTo>
                <a:cubicBezTo>
                  <a:pt x="28" y="0"/>
                  <a:pt x="28" y="0"/>
                  <a:pt x="28" y="0"/>
                </a:cubicBezTo>
                <a:cubicBezTo>
                  <a:pt x="13" y="0"/>
                  <a:pt x="0" y="12"/>
                  <a:pt x="0" y="28"/>
                </a:cubicBezTo>
                <a:cubicBezTo>
                  <a:pt x="0" y="269"/>
                  <a:pt x="0" y="269"/>
                  <a:pt x="0" y="269"/>
                </a:cubicBezTo>
                <a:cubicBezTo>
                  <a:pt x="0" y="284"/>
                  <a:pt x="13" y="297"/>
                  <a:pt x="28" y="297"/>
                </a:cubicBezTo>
                <a:cubicBezTo>
                  <a:pt x="102" y="297"/>
                  <a:pt x="102" y="297"/>
                  <a:pt x="102" y="297"/>
                </a:cubicBezTo>
                <a:cubicBezTo>
                  <a:pt x="102" y="374"/>
                  <a:pt x="102" y="374"/>
                  <a:pt x="102" y="374"/>
                </a:cubicBezTo>
                <a:cubicBezTo>
                  <a:pt x="198" y="297"/>
                  <a:pt x="198" y="297"/>
                  <a:pt x="198" y="297"/>
                </a:cubicBezTo>
                <a:cubicBezTo>
                  <a:pt x="279" y="297"/>
                  <a:pt x="279" y="297"/>
                  <a:pt x="279" y="297"/>
                </a:cubicBezTo>
                <a:cubicBezTo>
                  <a:pt x="295" y="297"/>
                  <a:pt x="307" y="284"/>
                  <a:pt x="307" y="269"/>
                </a:cubicBezTo>
                <a:cubicBezTo>
                  <a:pt x="307" y="28"/>
                  <a:pt x="307" y="28"/>
                  <a:pt x="307" y="28"/>
                </a:cubicBezTo>
                <a:cubicBezTo>
                  <a:pt x="307" y="12"/>
                  <a:pt x="295" y="0"/>
                  <a:pt x="279" y="0"/>
                </a:cubicBezTo>
                <a:close/>
                <a:moveTo>
                  <a:pt x="28" y="24"/>
                </a:moveTo>
                <a:cubicBezTo>
                  <a:pt x="279" y="24"/>
                  <a:pt x="279" y="24"/>
                  <a:pt x="279" y="24"/>
                </a:cubicBezTo>
                <a:cubicBezTo>
                  <a:pt x="281" y="24"/>
                  <a:pt x="283" y="26"/>
                  <a:pt x="283" y="28"/>
                </a:cubicBezTo>
                <a:cubicBezTo>
                  <a:pt x="283" y="196"/>
                  <a:pt x="283" y="196"/>
                  <a:pt x="283" y="196"/>
                </a:cubicBezTo>
                <a:cubicBezTo>
                  <a:pt x="24" y="196"/>
                  <a:pt x="24" y="196"/>
                  <a:pt x="24" y="196"/>
                </a:cubicBezTo>
                <a:cubicBezTo>
                  <a:pt x="24" y="28"/>
                  <a:pt x="24" y="28"/>
                  <a:pt x="24" y="28"/>
                </a:cubicBezTo>
                <a:cubicBezTo>
                  <a:pt x="24" y="26"/>
                  <a:pt x="26" y="24"/>
                  <a:pt x="28" y="2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90F02C4C-6488-4A27-9CE3-5A123D554CFB}"/>
              </a:ext>
            </a:extLst>
          </p:cNvPr>
          <p:cNvSpPr>
            <a:spLocks noEditPoints="1"/>
          </p:cNvSpPr>
          <p:nvPr/>
        </p:nvSpPr>
        <p:spPr bwMode="auto">
          <a:xfrm>
            <a:off x="3089788" y="4579474"/>
            <a:ext cx="976684" cy="1191077"/>
          </a:xfrm>
          <a:custGeom>
            <a:avLst/>
            <a:gdLst>
              <a:gd name="T0" fmla="*/ 279 w 307"/>
              <a:gd name="T1" fmla="*/ 0 h 374"/>
              <a:gd name="T2" fmla="*/ 28 w 307"/>
              <a:gd name="T3" fmla="*/ 0 h 374"/>
              <a:gd name="T4" fmla="*/ 0 w 307"/>
              <a:gd name="T5" fmla="*/ 28 h 374"/>
              <a:gd name="T6" fmla="*/ 0 w 307"/>
              <a:gd name="T7" fmla="*/ 269 h 374"/>
              <a:gd name="T8" fmla="*/ 28 w 307"/>
              <a:gd name="T9" fmla="*/ 297 h 374"/>
              <a:gd name="T10" fmla="*/ 102 w 307"/>
              <a:gd name="T11" fmla="*/ 297 h 374"/>
              <a:gd name="T12" fmla="*/ 102 w 307"/>
              <a:gd name="T13" fmla="*/ 374 h 374"/>
              <a:gd name="T14" fmla="*/ 198 w 307"/>
              <a:gd name="T15" fmla="*/ 297 h 374"/>
              <a:gd name="T16" fmla="*/ 279 w 307"/>
              <a:gd name="T17" fmla="*/ 297 h 374"/>
              <a:gd name="T18" fmla="*/ 307 w 307"/>
              <a:gd name="T19" fmla="*/ 269 h 374"/>
              <a:gd name="T20" fmla="*/ 307 w 307"/>
              <a:gd name="T21" fmla="*/ 28 h 374"/>
              <a:gd name="T22" fmla="*/ 279 w 307"/>
              <a:gd name="T23" fmla="*/ 0 h 374"/>
              <a:gd name="T24" fmla="*/ 28 w 307"/>
              <a:gd name="T25" fmla="*/ 24 h 374"/>
              <a:gd name="T26" fmla="*/ 279 w 307"/>
              <a:gd name="T27" fmla="*/ 24 h 374"/>
              <a:gd name="T28" fmla="*/ 283 w 307"/>
              <a:gd name="T29" fmla="*/ 28 h 374"/>
              <a:gd name="T30" fmla="*/ 283 w 307"/>
              <a:gd name="T31" fmla="*/ 196 h 374"/>
              <a:gd name="T32" fmla="*/ 24 w 307"/>
              <a:gd name="T33" fmla="*/ 196 h 374"/>
              <a:gd name="T34" fmla="*/ 24 w 307"/>
              <a:gd name="T35" fmla="*/ 28 h 374"/>
              <a:gd name="T36" fmla="*/ 28 w 307"/>
              <a:gd name="T37" fmla="*/ 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74">
                <a:moveTo>
                  <a:pt x="279" y="0"/>
                </a:moveTo>
                <a:cubicBezTo>
                  <a:pt x="28" y="0"/>
                  <a:pt x="28" y="0"/>
                  <a:pt x="28" y="0"/>
                </a:cubicBezTo>
                <a:cubicBezTo>
                  <a:pt x="13" y="0"/>
                  <a:pt x="0" y="12"/>
                  <a:pt x="0" y="28"/>
                </a:cubicBezTo>
                <a:cubicBezTo>
                  <a:pt x="0" y="269"/>
                  <a:pt x="0" y="269"/>
                  <a:pt x="0" y="269"/>
                </a:cubicBezTo>
                <a:cubicBezTo>
                  <a:pt x="0" y="284"/>
                  <a:pt x="13" y="297"/>
                  <a:pt x="28" y="297"/>
                </a:cubicBezTo>
                <a:cubicBezTo>
                  <a:pt x="102" y="297"/>
                  <a:pt x="102" y="297"/>
                  <a:pt x="102" y="297"/>
                </a:cubicBezTo>
                <a:cubicBezTo>
                  <a:pt x="102" y="374"/>
                  <a:pt x="102" y="374"/>
                  <a:pt x="102" y="374"/>
                </a:cubicBezTo>
                <a:cubicBezTo>
                  <a:pt x="198" y="297"/>
                  <a:pt x="198" y="297"/>
                  <a:pt x="198" y="297"/>
                </a:cubicBezTo>
                <a:cubicBezTo>
                  <a:pt x="279" y="297"/>
                  <a:pt x="279" y="297"/>
                  <a:pt x="279" y="297"/>
                </a:cubicBezTo>
                <a:cubicBezTo>
                  <a:pt x="294" y="297"/>
                  <a:pt x="307" y="284"/>
                  <a:pt x="307" y="269"/>
                </a:cubicBezTo>
                <a:cubicBezTo>
                  <a:pt x="307" y="28"/>
                  <a:pt x="307" y="28"/>
                  <a:pt x="307" y="28"/>
                </a:cubicBezTo>
                <a:cubicBezTo>
                  <a:pt x="307" y="12"/>
                  <a:pt x="294" y="0"/>
                  <a:pt x="279" y="0"/>
                </a:cubicBezTo>
                <a:close/>
                <a:moveTo>
                  <a:pt x="28" y="24"/>
                </a:moveTo>
                <a:cubicBezTo>
                  <a:pt x="279" y="24"/>
                  <a:pt x="279" y="24"/>
                  <a:pt x="279" y="24"/>
                </a:cubicBezTo>
                <a:cubicBezTo>
                  <a:pt x="281" y="24"/>
                  <a:pt x="283" y="26"/>
                  <a:pt x="283" y="28"/>
                </a:cubicBezTo>
                <a:cubicBezTo>
                  <a:pt x="283" y="196"/>
                  <a:pt x="283" y="196"/>
                  <a:pt x="283" y="196"/>
                </a:cubicBezTo>
                <a:cubicBezTo>
                  <a:pt x="24" y="196"/>
                  <a:pt x="24" y="196"/>
                  <a:pt x="24" y="196"/>
                </a:cubicBezTo>
                <a:cubicBezTo>
                  <a:pt x="24" y="28"/>
                  <a:pt x="24" y="28"/>
                  <a:pt x="24" y="28"/>
                </a:cubicBezTo>
                <a:cubicBezTo>
                  <a:pt x="24" y="26"/>
                  <a:pt x="26" y="24"/>
                  <a:pt x="28" y="2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F4DF419A-D306-4BD1-B492-1786882E30B5}"/>
              </a:ext>
            </a:extLst>
          </p:cNvPr>
          <p:cNvSpPr>
            <a:spLocks noEditPoints="1"/>
          </p:cNvSpPr>
          <p:nvPr/>
        </p:nvSpPr>
        <p:spPr bwMode="auto">
          <a:xfrm>
            <a:off x="4155140" y="4579474"/>
            <a:ext cx="976684" cy="1191077"/>
          </a:xfrm>
          <a:custGeom>
            <a:avLst/>
            <a:gdLst>
              <a:gd name="T0" fmla="*/ 279 w 307"/>
              <a:gd name="T1" fmla="*/ 0 h 374"/>
              <a:gd name="T2" fmla="*/ 28 w 307"/>
              <a:gd name="T3" fmla="*/ 0 h 374"/>
              <a:gd name="T4" fmla="*/ 0 w 307"/>
              <a:gd name="T5" fmla="*/ 28 h 374"/>
              <a:gd name="T6" fmla="*/ 0 w 307"/>
              <a:gd name="T7" fmla="*/ 269 h 374"/>
              <a:gd name="T8" fmla="*/ 28 w 307"/>
              <a:gd name="T9" fmla="*/ 297 h 374"/>
              <a:gd name="T10" fmla="*/ 101 w 307"/>
              <a:gd name="T11" fmla="*/ 297 h 374"/>
              <a:gd name="T12" fmla="*/ 101 w 307"/>
              <a:gd name="T13" fmla="*/ 374 h 374"/>
              <a:gd name="T14" fmla="*/ 197 w 307"/>
              <a:gd name="T15" fmla="*/ 297 h 374"/>
              <a:gd name="T16" fmla="*/ 279 w 307"/>
              <a:gd name="T17" fmla="*/ 297 h 374"/>
              <a:gd name="T18" fmla="*/ 307 w 307"/>
              <a:gd name="T19" fmla="*/ 269 h 374"/>
              <a:gd name="T20" fmla="*/ 307 w 307"/>
              <a:gd name="T21" fmla="*/ 28 h 374"/>
              <a:gd name="T22" fmla="*/ 279 w 307"/>
              <a:gd name="T23" fmla="*/ 0 h 374"/>
              <a:gd name="T24" fmla="*/ 28 w 307"/>
              <a:gd name="T25" fmla="*/ 24 h 374"/>
              <a:gd name="T26" fmla="*/ 279 w 307"/>
              <a:gd name="T27" fmla="*/ 24 h 374"/>
              <a:gd name="T28" fmla="*/ 283 w 307"/>
              <a:gd name="T29" fmla="*/ 28 h 374"/>
              <a:gd name="T30" fmla="*/ 283 w 307"/>
              <a:gd name="T31" fmla="*/ 196 h 374"/>
              <a:gd name="T32" fmla="*/ 24 w 307"/>
              <a:gd name="T33" fmla="*/ 196 h 374"/>
              <a:gd name="T34" fmla="*/ 24 w 307"/>
              <a:gd name="T35" fmla="*/ 28 h 374"/>
              <a:gd name="T36" fmla="*/ 28 w 307"/>
              <a:gd name="T37" fmla="*/ 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74">
                <a:moveTo>
                  <a:pt x="279" y="0"/>
                </a:moveTo>
                <a:cubicBezTo>
                  <a:pt x="28" y="0"/>
                  <a:pt x="28" y="0"/>
                  <a:pt x="28" y="0"/>
                </a:cubicBezTo>
                <a:cubicBezTo>
                  <a:pt x="12" y="0"/>
                  <a:pt x="0" y="12"/>
                  <a:pt x="0" y="28"/>
                </a:cubicBezTo>
                <a:cubicBezTo>
                  <a:pt x="0" y="269"/>
                  <a:pt x="0" y="269"/>
                  <a:pt x="0" y="269"/>
                </a:cubicBezTo>
                <a:cubicBezTo>
                  <a:pt x="0" y="284"/>
                  <a:pt x="12" y="297"/>
                  <a:pt x="28" y="297"/>
                </a:cubicBezTo>
                <a:cubicBezTo>
                  <a:pt x="101" y="297"/>
                  <a:pt x="101" y="297"/>
                  <a:pt x="101" y="297"/>
                </a:cubicBezTo>
                <a:cubicBezTo>
                  <a:pt x="101" y="374"/>
                  <a:pt x="101" y="374"/>
                  <a:pt x="101" y="374"/>
                </a:cubicBezTo>
                <a:cubicBezTo>
                  <a:pt x="197" y="297"/>
                  <a:pt x="197" y="297"/>
                  <a:pt x="197" y="297"/>
                </a:cubicBezTo>
                <a:cubicBezTo>
                  <a:pt x="279" y="297"/>
                  <a:pt x="279" y="297"/>
                  <a:pt x="279" y="297"/>
                </a:cubicBezTo>
                <a:cubicBezTo>
                  <a:pt x="294" y="297"/>
                  <a:pt x="307" y="284"/>
                  <a:pt x="307" y="269"/>
                </a:cubicBezTo>
                <a:cubicBezTo>
                  <a:pt x="307" y="28"/>
                  <a:pt x="307" y="28"/>
                  <a:pt x="307" y="28"/>
                </a:cubicBezTo>
                <a:cubicBezTo>
                  <a:pt x="307" y="12"/>
                  <a:pt x="294" y="0"/>
                  <a:pt x="279" y="0"/>
                </a:cubicBezTo>
                <a:close/>
                <a:moveTo>
                  <a:pt x="28" y="24"/>
                </a:moveTo>
                <a:cubicBezTo>
                  <a:pt x="279" y="24"/>
                  <a:pt x="279" y="24"/>
                  <a:pt x="279" y="24"/>
                </a:cubicBezTo>
                <a:cubicBezTo>
                  <a:pt x="281" y="24"/>
                  <a:pt x="283" y="26"/>
                  <a:pt x="283" y="28"/>
                </a:cubicBezTo>
                <a:cubicBezTo>
                  <a:pt x="283" y="196"/>
                  <a:pt x="283" y="196"/>
                  <a:pt x="283" y="196"/>
                </a:cubicBezTo>
                <a:cubicBezTo>
                  <a:pt x="24" y="196"/>
                  <a:pt x="24" y="196"/>
                  <a:pt x="24" y="196"/>
                </a:cubicBezTo>
                <a:cubicBezTo>
                  <a:pt x="24" y="28"/>
                  <a:pt x="24" y="28"/>
                  <a:pt x="24" y="28"/>
                </a:cubicBezTo>
                <a:cubicBezTo>
                  <a:pt x="24" y="26"/>
                  <a:pt x="26" y="24"/>
                  <a:pt x="28" y="2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38">
            <a:extLst>
              <a:ext uri="{FF2B5EF4-FFF2-40B4-BE49-F238E27FC236}">
                <a16:creationId xmlns:a16="http://schemas.microsoft.com/office/drawing/2014/main" id="{02D9DE58-7523-41EA-A194-0CEE9D7F0BAB}"/>
              </a:ext>
            </a:extLst>
          </p:cNvPr>
          <p:cNvSpPr>
            <a:spLocks noEditPoints="1"/>
          </p:cNvSpPr>
          <p:nvPr/>
        </p:nvSpPr>
        <p:spPr bwMode="auto">
          <a:xfrm>
            <a:off x="10113175" y="4579474"/>
            <a:ext cx="976684" cy="1191077"/>
          </a:xfrm>
          <a:custGeom>
            <a:avLst/>
            <a:gdLst>
              <a:gd name="T0" fmla="*/ 279 w 307"/>
              <a:gd name="T1" fmla="*/ 0 h 374"/>
              <a:gd name="T2" fmla="*/ 28 w 307"/>
              <a:gd name="T3" fmla="*/ 0 h 374"/>
              <a:gd name="T4" fmla="*/ 0 w 307"/>
              <a:gd name="T5" fmla="*/ 28 h 374"/>
              <a:gd name="T6" fmla="*/ 0 w 307"/>
              <a:gd name="T7" fmla="*/ 269 h 374"/>
              <a:gd name="T8" fmla="*/ 28 w 307"/>
              <a:gd name="T9" fmla="*/ 297 h 374"/>
              <a:gd name="T10" fmla="*/ 101 w 307"/>
              <a:gd name="T11" fmla="*/ 297 h 374"/>
              <a:gd name="T12" fmla="*/ 101 w 307"/>
              <a:gd name="T13" fmla="*/ 374 h 374"/>
              <a:gd name="T14" fmla="*/ 197 w 307"/>
              <a:gd name="T15" fmla="*/ 297 h 374"/>
              <a:gd name="T16" fmla="*/ 279 w 307"/>
              <a:gd name="T17" fmla="*/ 297 h 374"/>
              <a:gd name="T18" fmla="*/ 307 w 307"/>
              <a:gd name="T19" fmla="*/ 269 h 374"/>
              <a:gd name="T20" fmla="*/ 307 w 307"/>
              <a:gd name="T21" fmla="*/ 28 h 374"/>
              <a:gd name="T22" fmla="*/ 279 w 307"/>
              <a:gd name="T23" fmla="*/ 0 h 374"/>
              <a:gd name="T24" fmla="*/ 28 w 307"/>
              <a:gd name="T25" fmla="*/ 24 h 374"/>
              <a:gd name="T26" fmla="*/ 279 w 307"/>
              <a:gd name="T27" fmla="*/ 24 h 374"/>
              <a:gd name="T28" fmla="*/ 283 w 307"/>
              <a:gd name="T29" fmla="*/ 28 h 374"/>
              <a:gd name="T30" fmla="*/ 283 w 307"/>
              <a:gd name="T31" fmla="*/ 196 h 374"/>
              <a:gd name="T32" fmla="*/ 24 w 307"/>
              <a:gd name="T33" fmla="*/ 196 h 374"/>
              <a:gd name="T34" fmla="*/ 24 w 307"/>
              <a:gd name="T35" fmla="*/ 28 h 374"/>
              <a:gd name="T36" fmla="*/ 28 w 307"/>
              <a:gd name="T37" fmla="*/ 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74">
                <a:moveTo>
                  <a:pt x="279" y="0"/>
                </a:moveTo>
                <a:cubicBezTo>
                  <a:pt x="28" y="0"/>
                  <a:pt x="28" y="0"/>
                  <a:pt x="28" y="0"/>
                </a:cubicBezTo>
                <a:cubicBezTo>
                  <a:pt x="13" y="0"/>
                  <a:pt x="0" y="12"/>
                  <a:pt x="0" y="28"/>
                </a:cubicBezTo>
                <a:cubicBezTo>
                  <a:pt x="0" y="269"/>
                  <a:pt x="0" y="269"/>
                  <a:pt x="0" y="269"/>
                </a:cubicBezTo>
                <a:cubicBezTo>
                  <a:pt x="0" y="284"/>
                  <a:pt x="13" y="297"/>
                  <a:pt x="28" y="297"/>
                </a:cubicBezTo>
                <a:cubicBezTo>
                  <a:pt x="101" y="297"/>
                  <a:pt x="101" y="297"/>
                  <a:pt x="101" y="297"/>
                </a:cubicBezTo>
                <a:cubicBezTo>
                  <a:pt x="101" y="374"/>
                  <a:pt x="101" y="374"/>
                  <a:pt x="101" y="374"/>
                </a:cubicBezTo>
                <a:cubicBezTo>
                  <a:pt x="197" y="297"/>
                  <a:pt x="197" y="297"/>
                  <a:pt x="197" y="297"/>
                </a:cubicBezTo>
                <a:cubicBezTo>
                  <a:pt x="279" y="297"/>
                  <a:pt x="279" y="297"/>
                  <a:pt x="279" y="297"/>
                </a:cubicBezTo>
                <a:cubicBezTo>
                  <a:pt x="294" y="297"/>
                  <a:pt x="307" y="284"/>
                  <a:pt x="307" y="269"/>
                </a:cubicBezTo>
                <a:cubicBezTo>
                  <a:pt x="307" y="28"/>
                  <a:pt x="307" y="28"/>
                  <a:pt x="307" y="28"/>
                </a:cubicBezTo>
                <a:cubicBezTo>
                  <a:pt x="307" y="12"/>
                  <a:pt x="294" y="0"/>
                  <a:pt x="279" y="0"/>
                </a:cubicBezTo>
                <a:close/>
                <a:moveTo>
                  <a:pt x="28" y="24"/>
                </a:moveTo>
                <a:cubicBezTo>
                  <a:pt x="279" y="24"/>
                  <a:pt x="279" y="24"/>
                  <a:pt x="279" y="24"/>
                </a:cubicBezTo>
                <a:cubicBezTo>
                  <a:pt x="281" y="24"/>
                  <a:pt x="283" y="26"/>
                  <a:pt x="283" y="28"/>
                </a:cubicBezTo>
                <a:cubicBezTo>
                  <a:pt x="283" y="196"/>
                  <a:pt x="283" y="196"/>
                  <a:pt x="283" y="196"/>
                </a:cubicBezTo>
                <a:cubicBezTo>
                  <a:pt x="24" y="196"/>
                  <a:pt x="24" y="196"/>
                  <a:pt x="24" y="196"/>
                </a:cubicBezTo>
                <a:cubicBezTo>
                  <a:pt x="24" y="28"/>
                  <a:pt x="24" y="28"/>
                  <a:pt x="24" y="28"/>
                </a:cubicBezTo>
                <a:cubicBezTo>
                  <a:pt x="24" y="26"/>
                  <a:pt x="26" y="24"/>
                  <a:pt x="28" y="24"/>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FA99928C-4BE7-4F3A-B1D4-FDE1FCDE122A}"/>
              </a:ext>
            </a:extLst>
          </p:cNvPr>
          <p:cNvSpPr>
            <a:spLocks noEditPoints="1"/>
          </p:cNvSpPr>
          <p:nvPr/>
        </p:nvSpPr>
        <p:spPr bwMode="auto">
          <a:xfrm>
            <a:off x="5655898" y="4579474"/>
            <a:ext cx="976684" cy="1191077"/>
          </a:xfrm>
          <a:custGeom>
            <a:avLst/>
            <a:gdLst>
              <a:gd name="T0" fmla="*/ 279 w 307"/>
              <a:gd name="T1" fmla="*/ 0 h 374"/>
              <a:gd name="T2" fmla="*/ 28 w 307"/>
              <a:gd name="T3" fmla="*/ 0 h 374"/>
              <a:gd name="T4" fmla="*/ 0 w 307"/>
              <a:gd name="T5" fmla="*/ 28 h 374"/>
              <a:gd name="T6" fmla="*/ 0 w 307"/>
              <a:gd name="T7" fmla="*/ 269 h 374"/>
              <a:gd name="T8" fmla="*/ 28 w 307"/>
              <a:gd name="T9" fmla="*/ 297 h 374"/>
              <a:gd name="T10" fmla="*/ 102 w 307"/>
              <a:gd name="T11" fmla="*/ 297 h 374"/>
              <a:gd name="T12" fmla="*/ 102 w 307"/>
              <a:gd name="T13" fmla="*/ 374 h 374"/>
              <a:gd name="T14" fmla="*/ 198 w 307"/>
              <a:gd name="T15" fmla="*/ 297 h 374"/>
              <a:gd name="T16" fmla="*/ 279 w 307"/>
              <a:gd name="T17" fmla="*/ 297 h 374"/>
              <a:gd name="T18" fmla="*/ 307 w 307"/>
              <a:gd name="T19" fmla="*/ 269 h 374"/>
              <a:gd name="T20" fmla="*/ 307 w 307"/>
              <a:gd name="T21" fmla="*/ 28 h 374"/>
              <a:gd name="T22" fmla="*/ 279 w 307"/>
              <a:gd name="T23" fmla="*/ 0 h 374"/>
              <a:gd name="T24" fmla="*/ 28 w 307"/>
              <a:gd name="T25" fmla="*/ 24 h 374"/>
              <a:gd name="T26" fmla="*/ 279 w 307"/>
              <a:gd name="T27" fmla="*/ 24 h 374"/>
              <a:gd name="T28" fmla="*/ 283 w 307"/>
              <a:gd name="T29" fmla="*/ 28 h 374"/>
              <a:gd name="T30" fmla="*/ 283 w 307"/>
              <a:gd name="T31" fmla="*/ 196 h 374"/>
              <a:gd name="T32" fmla="*/ 24 w 307"/>
              <a:gd name="T33" fmla="*/ 196 h 374"/>
              <a:gd name="T34" fmla="*/ 24 w 307"/>
              <a:gd name="T35" fmla="*/ 28 h 374"/>
              <a:gd name="T36" fmla="*/ 28 w 307"/>
              <a:gd name="T37" fmla="*/ 2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7" h="374">
                <a:moveTo>
                  <a:pt x="279" y="0"/>
                </a:moveTo>
                <a:cubicBezTo>
                  <a:pt x="28" y="0"/>
                  <a:pt x="28" y="0"/>
                  <a:pt x="28" y="0"/>
                </a:cubicBezTo>
                <a:cubicBezTo>
                  <a:pt x="13" y="0"/>
                  <a:pt x="0" y="12"/>
                  <a:pt x="0" y="28"/>
                </a:cubicBezTo>
                <a:cubicBezTo>
                  <a:pt x="0" y="269"/>
                  <a:pt x="0" y="269"/>
                  <a:pt x="0" y="269"/>
                </a:cubicBezTo>
                <a:cubicBezTo>
                  <a:pt x="0" y="284"/>
                  <a:pt x="13" y="297"/>
                  <a:pt x="28" y="297"/>
                </a:cubicBezTo>
                <a:cubicBezTo>
                  <a:pt x="102" y="297"/>
                  <a:pt x="102" y="297"/>
                  <a:pt x="102" y="297"/>
                </a:cubicBezTo>
                <a:cubicBezTo>
                  <a:pt x="102" y="374"/>
                  <a:pt x="102" y="374"/>
                  <a:pt x="102" y="374"/>
                </a:cubicBezTo>
                <a:cubicBezTo>
                  <a:pt x="198" y="297"/>
                  <a:pt x="198" y="297"/>
                  <a:pt x="198" y="297"/>
                </a:cubicBezTo>
                <a:cubicBezTo>
                  <a:pt x="279" y="297"/>
                  <a:pt x="279" y="297"/>
                  <a:pt x="279" y="297"/>
                </a:cubicBezTo>
                <a:cubicBezTo>
                  <a:pt x="294" y="297"/>
                  <a:pt x="307" y="284"/>
                  <a:pt x="307" y="269"/>
                </a:cubicBezTo>
                <a:cubicBezTo>
                  <a:pt x="307" y="28"/>
                  <a:pt x="307" y="28"/>
                  <a:pt x="307" y="28"/>
                </a:cubicBezTo>
                <a:cubicBezTo>
                  <a:pt x="307" y="12"/>
                  <a:pt x="294" y="0"/>
                  <a:pt x="279" y="0"/>
                </a:cubicBezTo>
                <a:close/>
                <a:moveTo>
                  <a:pt x="28" y="24"/>
                </a:moveTo>
                <a:cubicBezTo>
                  <a:pt x="279" y="24"/>
                  <a:pt x="279" y="24"/>
                  <a:pt x="279" y="24"/>
                </a:cubicBezTo>
                <a:cubicBezTo>
                  <a:pt x="281" y="24"/>
                  <a:pt x="283" y="26"/>
                  <a:pt x="283" y="28"/>
                </a:cubicBezTo>
                <a:cubicBezTo>
                  <a:pt x="283" y="196"/>
                  <a:pt x="283" y="196"/>
                  <a:pt x="283" y="196"/>
                </a:cubicBezTo>
                <a:cubicBezTo>
                  <a:pt x="24" y="196"/>
                  <a:pt x="24" y="196"/>
                  <a:pt x="24" y="196"/>
                </a:cubicBezTo>
                <a:cubicBezTo>
                  <a:pt x="24" y="28"/>
                  <a:pt x="24" y="28"/>
                  <a:pt x="24" y="28"/>
                </a:cubicBezTo>
                <a:cubicBezTo>
                  <a:pt x="24" y="26"/>
                  <a:pt x="26" y="24"/>
                  <a:pt x="28" y="24"/>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6" name="Group 45">
            <a:extLst>
              <a:ext uri="{FF2B5EF4-FFF2-40B4-BE49-F238E27FC236}">
                <a16:creationId xmlns:a16="http://schemas.microsoft.com/office/drawing/2014/main" id="{B95498BD-5E03-439B-A112-5746E2EDE72F}"/>
              </a:ext>
            </a:extLst>
          </p:cNvPr>
          <p:cNvGrpSpPr/>
          <p:nvPr/>
        </p:nvGrpSpPr>
        <p:grpSpPr>
          <a:xfrm>
            <a:off x="5850441" y="5819517"/>
            <a:ext cx="4593590" cy="152194"/>
            <a:chOff x="19048413" y="5643563"/>
            <a:chExt cx="5510213" cy="182563"/>
          </a:xfrm>
          <a:solidFill>
            <a:srgbClr val="FF0000"/>
          </a:solidFill>
        </p:grpSpPr>
        <p:sp>
          <p:nvSpPr>
            <p:cNvPr id="47" name="Oval 32">
              <a:extLst>
                <a:ext uri="{FF2B5EF4-FFF2-40B4-BE49-F238E27FC236}">
                  <a16:creationId xmlns:a16="http://schemas.microsoft.com/office/drawing/2014/main" id="{915F77C6-5E34-4E62-BAB7-4FB64B7503D8}"/>
                </a:ext>
              </a:extLst>
            </p:cNvPr>
            <p:cNvSpPr>
              <a:spLocks noChangeArrowheads="1"/>
            </p:cNvSpPr>
            <p:nvPr/>
          </p:nvSpPr>
          <p:spPr bwMode="auto">
            <a:xfrm>
              <a:off x="24376063" y="5643563"/>
              <a:ext cx="182563"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30">
              <a:extLst>
                <a:ext uri="{FF2B5EF4-FFF2-40B4-BE49-F238E27FC236}">
                  <a16:creationId xmlns:a16="http://schemas.microsoft.com/office/drawing/2014/main" id="{8794A50F-2100-493F-9384-8A4098DF307A}"/>
                </a:ext>
              </a:extLst>
            </p:cNvPr>
            <p:cNvSpPr>
              <a:spLocks noChangeArrowheads="1"/>
            </p:cNvSpPr>
            <p:nvPr/>
          </p:nvSpPr>
          <p:spPr bwMode="auto">
            <a:xfrm>
              <a:off x="19048413" y="5643563"/>
              <a:ext cx="182563" cy="18256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49" name="Content Placeholder 5">
            <a:extLst>
              <a:ext uri="{FF2B5EF4-FFF2-40B4-BE49-F238E27FC236}">
                <a16:creationId xmlns:a16="http://schemas.microsoft.com/office/drawing/2014/main" id="{81CEA32F-38E2-437F-A504-85B6473FE3B0}"/>
              </a:ext>
            </a:extLst>
          </p:cNvPr>
          <p:cNvSpPr txBox="1">
            <a:spLocks/>
          </p:cNvSpPr>
          <p:nvPr/>
        </p:nvSpPr>
        <p:spPr>
          <a:xfrm>
            <a:off x="860652" y="6546800"/>
            <a:ext cx="5181600" cy="203133"/>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Narrow" charset="0"/>
                <a:ea typeface="+mn-ea"/>
                <a:cs typeface="+mn-cs"/>
              </a:rPr>
              <a:t>Adapted from: Ross and </a:t>
            </a:r>
            <a:r>
              <a:rPr kumimoji="0" lang="en-US" sz="800" b="0" i="0" u="none" strike="noStrike" kern="1200" cap="none" spc="0" normalizeH="0" baseline="0" noProof="0" dirty="0" err="1">
                <a:ln>
                  <a:noFill/>
                </a:ln>
                <a:solidFill>
                  <a:schemeClr val="tx1"/>
                </a:solidFill>
                <a:effectLst/>
                <a:uLnTx/>
                <a:uFillTx/>
                <a:latin typeface="Arial Narrow" charset="0"/>
                <a:ea typeface="+mn-ea"/>
                <a:cs typeface="+mn-cs"/>
              </a:rPr>
              <a:t>Lembi</a:t>
            </a:r>
            <a:r>
              <a:rPr kumimoji="0" lang="en-US" sz="800" b="0" i="0" u="none" strike="noStrike" kern="1200" cap="none" spc="0" normalizeH="0" baseline="0" noProof="0" dirty="0">
                <a:ln>
                  <a:noFill/>
                </a:ln>
                <a:solidFill>
                  <a:schemeClr val="tx1"/>
                </a:solidFill>
                <a:effectLst/>
                <a:uLnTx/>
                <a:uFillTx/>
                <a:latin typeface="Arial Narrow" charset="0"/>
                <a:ea typeface="+mn-ea"/>
                <a:cs typeface="+mn-cs"/>
              </a:rPr>
              <a:t>, 1985. *Ten foot boom height for illustrative purposes only. </a:t>
            </a:r>
          </a:p>
        </p:txBody>
      </p:sp>
      <p:sp>
        <p:nvSpPr>
          <p:cNvPr id="50" name="Rectangle 41">
            <a:extLst>
              <a:ext uri="{FF2B5EF4-FFF2-40B4-BE49-F238E27FC236}">
                <a16:creationId xmlns:a16="http://schemas.microsoft.com/office/drawing/2014/main" id="{F66F8EF8-333F-40E2-B979-0564F36C1CF5}"/>
              </a:ext>
            </a:extLst>
          </p:cNvPr>
          <p:cNvSpPr>
            <a:spLocks noChangeArrowheads="1"/>
          </p:cNvSpPr>
          <p:nvPr/>
        </p:nvSpPr>
        <p:spPr bwMode="auto">
          <a:xfrm>
            <a:off x="1974943" y="6092859"/>
            <a:ext cx="6395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1 SEC</a:t>
            </a:r>
            <a:br>
              <a:rPr lang="en-US" altLang="en-US" sz="1400" b="1" kern="0" spc="140" dirty="0">
                <a:solidFill>
                  <a:sysClr val="windowText" lastClr="000000"/>
                </a:solidFill>
                <a:latin typeface="Arial Narrow" charset="0"/>
              </a:rPr>
            </a:br>
            <a:r>
              <a:rPr lang="en-US" altLang="en-US" sz="1400" b="1" kern="0" spc="140" dirty="0">
                <a:solidFill>
                  <a:sysClr val="windowText" lastClr="000000"/>
                </a:solidFill>
                <a:latin typeface="+mj-lt"/>
              </a:rPr>
              <a:t>15 FT</a:t>
            </a:r>
          </a:p>
        </p:txBody>
      </p:sp>
      <p:sp>
        <p:nvSpPr>
          <p:cNvPr id="51" name="Rectangle 41">
            <a:extLst>
              <a:ext uri="{FF2B5EF4-FFF2-40B4-BE49-F238E27FC236}">
                <a16:creationId xmlns:a16="http://schemas.microsoft.com/office/drawing/2014/main" id="{B230A700-6742-4A94-891A-F073C9DCEDBA}"/>
              </a:ext>
            </a:extLst>
          </p:cNvPr>
          <p:cNvSpPr>
            <a:spLocks noChangeArrowheads="1"/>
          </p:cNvSpPr>
          <p:nvPr/>
        </p:nvSpPr>
        <p:spPr bwMode="auto">
          <a:xfrm>
            <a:off x="3009058" y="6092859"/>
            <a:ext cx="6395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2 SEC</a:t>
            </a:r>
            <a:br>
              <a:rPr lang="en-US" altLang="en-US" sz="1400" b="1" kern="0" spc="140" dirty="0">
                <a:solidFill>
                  <a:sysClr val="windowText" lastClr="000000"/>
                </a:solidFill>
                <a:latin typeface="Arial Narrow" charset="0"/>
              </a:rPr>
            </a:br>
            <a:r>
              <a:rPr lang="en-US" altLang="en-US" sz="1400" b="1" kern="0" spc="140" dirty="0">
                <a:solidFill>
                  <a:sysClr val="windowText" lastClr="000000"/>
                </a:solidFill>
                <a:latin typeface="+mj-lt"/>
              </a:rPr>
              <a:t>30 FT</a:t>
            </a:r>
          </a:p>
        </p:txBody>
      </p:sp>
      <p:sp>
        <p:nvSpPr>
          <p:cNvPr id="52" name="Rectangle 41">
            <a:extLst>
              <a:ext uri="{FF2B5EF4-FFF2-40B4-BE49-F238E27FC236}">
                <a16:creationId xmlns:a16="http://schemas.microsoft.com/office/drawing/2014/main" id="{97F0E7F1-61DD-4DDA-A380-400BCD42A0E8}"/>
              </a:ext>
            </a:extLst>
          </p:cNvPr>
          <p:cNvSpPr>
            <a:spLocks noChangeArrowheads="1"/>
          </p:cNvSpPr>
          <p:nvPr/>
        </p:nvSpPr>
        <p:spPr bwMode="auto">
          <a:xfrm>
            <a:off x="4110685" y="6092859"/>
            <a:ext cx="6395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4 SEC</a:t>
            </a:r>
            <a:br>
              <a:rPr lang="en-US" altLang="en-US" sz="1400" b="1" kern="0" spc="140" dirty="0">
                <a:solidFill>
                  <a:sysClr val="windowText" lastClr="000000"/>
                </a:solidFill>
                <a:latin typeface="Arial Narrow" charset="0"/>
              </a:rPr>
            </a:br>
            <a:r>
              <a:rPr lang="en-US" altLang="en-US" sz="1400" b="1" kern="0" spc="140" dirty="0">
                <a:solidFill>
                  <a:sysClr val="windowText" lastClr="000000"/>
                </a:solidFill>
                <a:latin typeface="+mj-lt"/>
              </a:rPr>
              <a:t>60 FT</a:t>
            </a:r>
          </a:p>
        </p:txBody>
      </p:sp>
      <p:sp>
        <p:nvSpPr>
          <p:cNvPr id="53" name="Rectangle 41">
            <a:extLst>
              <a:ext uri="{FF2B5EF4-FFF2-40B4-BE49-F238E27FC236}">
                <a16:creationId xmlns:a16="http://schemas.microsoft.com/office/drawing/2014/main" id="{BF1DD0E2-65CA-4B10-A5A0-C017EE589ABD}"/>
              </a:ext>
            </a:extLst>
          </p:cNvPr>
          <p:cNvSpPr>
            <a:spLocks noChangeArrowheads="1"/>
          </p:cNvSpPr>
          <p:nvPr/>
        </p:nvSpPr>
        <p:spPr bwMode="auto">
          <a:xfrm>
            <a:off x="5562122" y="6092859"/>
            <a:ext cx="7777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11 SEC</a:t>
            </a:r>
            <a:br>
              <a:rPr lang="en-US" altLang="en-US" sz="1400" b="1" kern="0" spc="140" dirty="0">
                <a:solidFill>
                  <a:sysClr val="windowText" lastClr="000000"/>
                </a:solidFill>
                <a:latin typeface="Arial Narrow" charset="0"/>
              </a:rPr>
            </a:br>
            <a:r>
              <a:rPr lang="en-US" altLang="en-US" sz="1400" b="1" kern="0" spc="140" dirty="0">
                <a:solidFill>
                  <a:sysClr val="windowText" lastClr="000000"/>
                </a:solidFill>
                <a:latin typeface="+mj-lt"/>
              </a:rPr>
              <a:t>160 FT</a:t>
            </a:r>
          </a:p>
        </p:txBody>
      </p:sp>
      <p:sp>
        <p:nvSpPr>
          <p:cNvPr id="54" name="Rectangle 41">
            <a:extLst>
              <a:ext uri="{FF2B5EF4-FFF2-40B4-BE49-F238E27FC236}">
                <a16:creationId xmlns:a16="http://schemas.microsoft.com/office/drawing/2014/main" id="{AB3F37F9-DFF1-49FC-865A-7A963E4510F2}"/>
              </a:ext>
            </a:extLst>
          </p:cNvPr>
          <p:cNvSpPr>
            <a:spLocks noChangeArrowheads="1"/>
          </p:cNvSpPr>
          <p:nvPr/>
        </p:nvSpPr>
        <p:spPr bwMode="auto">
          <a:xfrm>
            <a:off x="10025431" y="6092859"/>
            <a:ext cx="7072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17 MIN</a:t>
            </a:r>
            <a:br>
              <a:rPr lang="en-US" altLang="en-US" sz="1400" b="1" kern="0" spc="140" dirty="0">
                <a:solidFill>
                  <a:sysClr val="windowText" lastClr="000000"/>
                </a:solidFill>
                <a:latin typeface="Arial Narrow" charset="0"/>
              </a:rPr>
            </a:br>
            <a:r>
              <a:rPr lang="en-US" altLang="en-US" sz="1400" b="1" kern="0" spc="140" dirty="0">
                <a:solidFill>
                  <a:sysClr val="windowText" lastClr="000000"/>
                </a:solidFill>
                <a:latin typeface="+mj-lt"/>
              </a:rPr>
              <a:t>2.8 MI</a:t>
            </a:r>
          </a:p>
        </p:txBody>
      </p:sp>
      <p:sp>
        <p:nvSpPr>
          <p:cNvPr id="55" name="Rectangle 41">
            <a:extLst>
              <a:ext uri="{FF2B5EF4-FFF2-40B4-BE49-F238E27FC236}">
                <a16:creationId xmlns:a16="http://schemas.microsoft.com/office/drawing/2014/main" id="{6749DEB2-1499-422C-92A4-5A518840C260}"/>
              </a:ext>
            </a:extLst>
          </p:cNvPr>
          <p:cNvSpPr>
            <a:spLocks noChangeArrowheads="1"/>
          </p:cNvSpPr>
          <p:nvPr/>
        </p:nvSpPr>
        <p:spPr bwMode="auto">
          <a:xfrm>
            <a:off x="6606947" y="6092859"/>
            <a:ext cx="32011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chemeClr val="accent6">
                    <a:lumMod val="50000"/>
                  </a:schemeClr>
                </a:solidFill>
                <a:latin typeface="Arial Narrow" charset="0"/>
              </a:rPr>
              <a:t>TIME FOR DROPLET TO HIT GROUND</a:t>
            </a:r>
            <a:br>
              <a:rPr lang="en-US" altLang="en-US" sz="1400" b="1" kern="0" spc="140" dirty="0">
                <a:solidFill>
                  <a:schemeClr val="accent6">
                    <a:lumMod val="50000"/>
                  </a:schemeClr>
                </a:solidFill>
                <a:latin typeface="Arial Narrow" charset="0"/>
              </a:rPr>
            </a:br>
            <a:r>
              <a:rPr lang="en-US" altLang="en-US" sz="1400" b="1" kern="0" spc="140" dirty="0">
                <a:solidFill>
                  <a:schemeClr val="accent6">
                    <a:lumMod val="50000"/>
                  </a:schemeClr>
                </a:solidFill>
                <a:latin typeface="+mj-lt"/>
              </a:rPr>
              <a:t>DRIFT DISTANCE</a:t>
            </a:r>
          </a:p>
        </p:txBody>
      </p:sp>
      <p:sp>
        <p:nvSpPr>
          <p:cNvPr id="56" name="TextBox 55">
            <a:extLst>
              <a:ext uri="{FF2B5EF4-FFF2-40B4-BE49-F238E27FC236}">
                <a16:creationId xmlns:a16="http://schemas.microsoft.com/office/drawing/2014/main" id="{25CC48C2-9FD1-4942-8157-583958226652}"/>
              </a:ext>
            </a:extLst>
          </p:cNvPr>
          <p:cNvSpPr txBox="1"/>
          <p:nvPr/>
        </p:nvSpPr>
        <p:spPr>
          <a:xfrm>
            <a:off x="2051470" y="5167100"/>
            <a:ext cx="914674" cy="307777"/>
          </a:xfrm>
          <a:prstGeom prst="rect">
            <a:avLst/>
          </a:prstGeom>
          <a:noFill/>
        </p:spPr>
        <p:txBody>
          <a:bodyPr wrap="none" rtlCol="0">
            <a:spAutoFit/>
          </a:bodyPr>
          <a:lstStyle/>
          <a:p>
            <a:pPr algn="ctr"/>
            <a:r>
              <a:rPr lang="en-US" sz="1400" b="1" spc="140" dirty="0">
                <a:solidFill>
                  <a:schemeClr val="bg1"/>
                </a:solidFill>
                <a:latin typeface="Arial Narrow" panose="020B0606020202030204" pitchFamily="34" charset="0"/>
              </a:rPr>
              <a:t>1,000µm</a:t>
            </a:r>
          </a:p>
        </p:txBody>
      </p:sp>
      <p:sp>
        <p:nvSpPr>
          <p:cNvPr id="57" name="TextBox 56">
            <a:extLst>
              <a:ext uri="{FF2B5EF4-FFF2-40B4-BE49-F238E27FC236}">
                <a16:creationId xmlns:a16="http://schemas.microsoft.com/office/drawing/2014/main" id="{EEA4B818-61B4-4F55-AE49-5A81436ECD72}"/>
              </a:ext>
            </a:extLst>
          </p:cNvPr>
          <p:cNvSpPr txBox="1"/>
          <p:nvPr/>
        </p:nvSpPr>
        <p:spPr>
          <a:xfrm>
            <a:off x="3200463" y="5167100"/>
            <a:ext cx="755335" cy="307777"/>
          </a:xfrm>
          <a:prstGeom prst="rect">
            <a:avLst/>
          </a:prstGeom>
          <a:noFill/>
        </p:spPr>
        <p:txBody>
          <a:bodyPr wrap="none" rtlCol="0">
            <a:spAutoFit/>
          </a:bodyPr>
          <a:lstStyle/>
          <a:p>
            <a:pPr algn="ctr"/>
            <a:r>
              <a:rPr lang="en-US" sz="1400" b="1" spc="140" dirty="0">
                <a:solidFill>
                  <a:schemeClr val="bg1"/>
                </a:solidFill>
                <a:latin typeface="Arial Narrow" panose="020B0606020202030204" pitchFamily="34" charset="0"/>
              </a:rPr>
              <a:t>400µm</a:t>
            </a:r>
          </a:p>
        </p:txBody>
      </p:sp>
      <p:sp>
        <p:nvSpPr>
          <p:cNvPr id="58" name="TextBox 57">
            <a:extLst>
              <a:ext uri="{FF2B5EF4-FFF2-40B4-BE49-F238E27FC236}">
                <a16:creationId xmlns:a16="http://schemas.microsoft.com/office/drawing/2014/main" id="{A59A2472-3AE2-46A6-8E79-E417AC878838}"/>
              </a:ext>
            </a:extLst>
          </p:cNvPr>
          <p:cNvSpPr txBox="1"/>
          <p:nvPr/>
        </p:nvSpPr>
        <p:spPr>
          <a:xfrm>
            <a:off x="4265815" y="5167100"/>
            <a:ext cx="755335" cy="307777"/>
          </a:xfrm>
          <a:prstGeom prst="rect">
            <a:avLst/>
          </a:prstGeom>
          <a:noFill/>
        </p:spPr>
        <p:txBody>
          <a:bodyPr wrap="none" rtlCol="0">
            <a:spAutoFit/>
          </a:bodyPr>
          <a:lstStyle/>
          <a:p>
            <a:pPr algn="ctr"/>
            <a:r>
              <a:rPr lang="en-US" sz="1400" b="1" spc="140" dirty="0">
                <a:solidFill>
                  <a:schemeClr val="bg1"/>
                </a:solidFill>
                <a:latin typeface="Arial Narrow" panose="020B0606020202030204" pitchFamily="34" charset="0"/>
              </a:rPr>
              <a:t>200µm</a:t>
            </a:r>
          </a:p>
        </p:txBody>
      </p:sp>
      <p:sp>
        <p:nvSpPr>
          <p:cNvPr id="59" name="TextBox 58">
            <a:extLst>
              <a:ext uri="{FF2B5EF4-FFF2-40B4-BE49-F238E27FC236}">
                <a16:creationId xmlns:a16="http://schemas.microsoft.com/office/drawing/2014/main" id="{3DDEEB8F-E520-4A66-BC87-32CA821A1FE9}"/>
              </a:ext>
            </a:extLst>
          </p:cNvPr>
          <p:cNvSpPr txBox="1"/>
          <p:nvPr/>
        </p:nvSpPr>
        <p:spPr>
          <a:xfrm>
            <a:off x="5766573" y="5167100"/>
            <a:ext cx="755335" cy="307777"/>
          </a:xfrm>
          <a:prstGeom prst="rect">
            <a:avLst/>
          </a:prstGeom>
          <a:noFill/>
        </p:spPr>
        <p:txBody>
          <a:bodyPr wrap="none" rtlCol="0">
            <a:spAutoFit/>
          </a:bodyPr>
          <a:lstStyle/>
          <a:p>
            <a:pPr algn="ctr"/>
            <a:r>
              <a:rPr lang="en-US" sz="1400" b="1" spc="140" dirty="0">
                <a:solidFill>
                  <a:schemeClr val="bg1"/>
                </a:solidFill>
                <a:latin typeface="Arial Narrow" panose="020B0606020202030204" pitchFamily="34" charset="0"/>
              </a:rPr>
              <a:t>100µm</a:t>
            </a:r>
          </a:p>
        </p:txBody>
      </p:sp>
      <p:sp>
        <p:nvSpPr>
          <p:cNvPr id="60" name="TextBox 59">
            <a:extLst>
              <a:ext uri="{FF2B5EF4-FFF2-40B4-BE49-F238E27FC236}">
                <a16:creationId xmlns:a16="http://schemas.microsoft.com/office/drawing/2014/main" id="{B810A25B-6B51-428B-B214-D826568E6EC8}"/>
              </a:ext>
            </a:extLst>
          </p:cNvPr>
          <p:cNvSpPr txBox="1"/>
          <p:nvPr/>
        </p:nvSpPr>
        <p:spPr>
          <a:xfrm>
            <a:off x="10273703" y="5167100"/>
            <a:ext cx="655628" cy="307777"/>
          </a:xfrm>
          <a:prstGeom prst="rect">
            <a:avLst/>
          </a:prstGeom>
          <a:noFill/>
        </p:spPr>
        <p:txBody>
          <a:bodyPr wrap="none" rtlCol="0">
            <a:spAutoFit/>
          </a:bodyPr>
          <a:lstStyle/>
          <a:p>
            <a:pPr algn="ctr"/>
            <a:r>
              <a:rPr lang="en-US" sz="1400" b="1" spc="140" dirty="0">
                <a:solidFill>
                  <a:schemeClr val="bg1"/>
                </a:solidFill>
                <a:latin typeface="Arial Narrow" panose="020B0606020202030204" pitchFamily="34" charset="0"/>
              </a:rPr>
              <a:t>10µm</a:t>
            </a:r>
          </a:p>
        </p:txBody>
      </p:sp>
      <p:sp>
        <p:nvSpPr>
          <p:cNvPr id="61" name="Rectangle 41">
            <a:extLst>
              <a:ext uri="{FF2B5EF4-FFF2-40B4-BE49-F238E27FC236}">
                <a16:creationId xmlns:a16="http://schemas.microsoft.com/office/drawing/2014/main" id="{68CC9227-6F6B-47B9-B84B-3E0AF570853E}"/>
              </a:ext>
            </a:extLst>
          </p:cNvPr>
          <p:cNvSpPr>
            <a:spLocks noChangeArrowheads="1"/>
          </p:cNvSpPr>
          <p:nvPr/>
        </p:nvSpPr>
        <p:spPr bwMode="auto">
          <a:xfrm>
            <a:off x="1207904" y="1995952"/>
            <a:ext cx="550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10 FT*</a:t>
            </a:r>
            <a:endParaRPr lang="en-US" altLang="en-US" sz="1400" b="1" kern="0" spc="140" dirty="0">
              <a:solidFill>
                <a:sysClr val="windowText" lastClr="000000"/>
              </a:solidFill>
              <a:latin typeface="+mj-lt"/>
            </a:endParaRPr>
          </a:p>
        </p:txBody>
      </p:sp>
      <p:sp>
        <p:nvSpPr>
          <p:cNvPr id="62" name="Rectangle 41">
            <a:extLst>
              <a:ext uri="{FF2B5EF4-FFF2-40B4-BE49-F238E27FC236}">
                <a16:creationId xmlns:a16="http://schemas.microsoft.com/office/drawing/2014/main" id="{54EC71D4-DADB-4B89-AD5D-7D0E23CC094B}"/>
              </a:ext>
            </a:extLst>
          </p:cNvPr>
          <p:cNvSpPr>
            <a:spLocks noChangeArrowheads="1"/>
          </p:cNvSpPr>
          <p:nvPr/>
        </p:nvSpPr>
        <p:spPr bwMode="auto">
          <a:xfrm>
            <a:off x="7156383" y="3444028"/>
            <a:ext cx="639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solidFill>
                  <a:sysClr val="windowText" lastClr="000000"/>
                </a:solidFill>
                <a:latin typeface="Arial Narrow" charset="0"/>
              </a:rPr>
              <a:t>10 MPH</a:t>
            </a:r>
            <a:endParaRPr lang="en-US" altLang="en-US" sz="1400" b="1" kern="0" spc="140" dirty="0">
              <a:solidFill>
                <a:sysClr val="windowText" lastClr="000000"/>
              </a:solidFill>
              <a:latin typeface="+mj-lt"/>
            </a:endParaRPr>
          </a:p>
        </p:txBody>
      </p:sp>
      <p:grpSp>
        <p:nvGrpSpPr>
          <p:cNvPr id="63" name="Group 62">
            <a:extLst>
              <a:ext uri="{FF2B5EF4-FFF2-40B4-BE49-F238E27FC236}">
                <a16:creationId xmlns:a16="http://schemas.microsoft.com/office/drawing/2014/main" id="{8925E180-6E2B-4A2E-A44D-1EA62FB39434}"/>
              </a:ext>
            </a:extLst>
          </p:cNvPr>
          <p:cNvGrpSpPr/>
          <p:nvPr/>
        </p:nvGrpSpPr>
        <p:grpSpPr>
          <a:xfrm flipH="1">
            <a:off x="7807071" y="3338649"/>
            <a:ext cx="1536700" cy="407988"/>
            <a:chOff x="9229726" y="4735513"/>
            <a:chExt cx="1536700" cy="407988"/>
          </a:xfrm>
        </p:grpSpPr>
        <p:sp>
          <p:nvSpPr>
            <p:cNvPr id="64" name="Freeform 97">
              <a:extLst>
                <a:ext uri="{FF2B5EF4-FFF2-40B4-BE49-F238E27FC236}">
                  <a16:creationId xmlns:a16="http://schemas.microsoft.com/office/drawing/2014/main" id="{E4051566-8508-4C25-AE06-6AAE5F779580}"/>
                </a:ext>
              </a:extLst>
            </p:cNvPr>
            <p:cNvSpPr>
              <a:spLocks noEditPoints="1"/>
            </p:cNvSpPr>
            <p:nvPr/>
          </p:nvSpPr>
          <p:spPr bwMode="auto">
            <a:xfrm>
              <a:off x="9229726" y="4786313"/>
              <a:ext cx="985838" cy="320675"/>
            </a:xfrm>
            <a:custGeom>
              <a:avLst/>
              <a:gdLst>
                <a:gd name="T0" fmla="*/ 621 w 621"/>
                <a:gd name="T1" fmla="*/ 202 h 202"/>
                <a:gd name="T2" fmla="*/ 181 w 621"/>
                <a:gd name="T3" fmla="*/ 202 h 202"/>
                <a:gd name="T4" fmla="*/ 0 w 621"/>
                <a:gd name="T5" fmla="*/ 101 h 202"/>
                <a:gd name="T6" fmla="*/ 181 w 621"/>
                <a:gd name="T7" fmla="*/ 0 h 202"/>
                <a:gd name="T8" fmla="*/ 621 w 621"/>
                <a:gd name="T9" fmla="*/ 0 h 202"/>
                <a:gd name="T10" fmla="*/ 621 w 621"/>
                <a:gd name="T11" fmla="*/ 202 h 202"/>
                <a:gd name="T12" fmla="*/ 196 w 621"/>
                <a:gd name="T13" fmla="*/ 146 h 202"/>
                <a:gd name="T14" fmla="*/ 565 w 621"/>
                <a:gd name="T15" fmla="*/ 146 h 202"/>
                <a:gd name="T16" fmla="*/ 565 w 621"/>
                <a:gd name="T17" fmla="*/ 56 h 202"/>
                <a:gd name="T18" fmla="*/ 196 w 621"/>
                <a:gd name="T19" fmla="*/ 56 h 202"/>
                <a:gd name="T20" fmla="*/ 115 w 621"/>
                <a:gd name="T21" fmla="*/ 101 h 202"/>
                <a:gd name="T22" fmla="*/ 196 w 621"/>
                <a:gd name="T23" fmla="*/ 14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202">
                  <a:moveTo>
                    <a:pt x="621" y="202"/>
                  </a:moveTo>
                  <a:lnTo>
                    <a:pt x="181" y="202"/>
                  </a:lnTo>
                  <a:lnTo>
                    <a:pt x="0" y="101"/>
                  </a:lnTo>
                  <a:lnTo>
                    <a:pt x="181" y="0"/>
                  </a:lnTo>
                  <a:lnTo>
                    <a:pt x="621" y="0"/>
                  </a:lnTo>
                  <a:lnTo>
                    <a:pt x="621" y="202"/>
                  </a:lnTo>
                  <a:close/>
                  <a:moveTo>
                    <a:pt x="196" y="146"/>
                  </a:moveTo>
                  <a:lnTo>
                    <a:pt x="565" y="146"/>
                  </a:lnTo>
                  <a:lnTo>
                    <a:pt x="565" y="56"/>
                  </a:lnTo>
                  <a:lnTo>
                    <a:pt x="196" y="56"/>
                  </a:lnTo>
                  <a:lnTo>
                    <a:pt x="115" y="101"/>
                  </a:lnTo>
                  <a:lnTo>
                    <a:pt x="19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8">
              <a:extLst>
                <a:ext uri="{FF2B5EF4-FFF2-40B4-BE49-F238E27FC236}">
                  <a16:creationId xmlns:a16="http://schemas.microsoft.com/office/drawing/2014/main" id="{1F29F2E2-B20F-4C7A-91EF-B98980471C62}"/>
                </a:ext>
              </a:extLst>
            </p:cNvPr>
            <p:cNvSpPr>
              <a:spLocks/>
            </p:cNvSpPr>
            <p:nvPr/>
          </p:nvSpPr>
          <p:spPr bwMode="auto">
            <a:xfrm>
              <a:off x="9320213" y="4830763"/>
              <a:ext cx="850900" cy="231775"/>
            </a:xfrm>
            <a:custGeom>
              <a:avLst/>
              <a:gdLst>
                <a:gd name="T0" fmla="*/ 131 w 536"/>
                <a:gd name="T1" fmla="*/ 0 h 146"/>
                <a:gd name="T2" fmla="*/ 536 w 536"/>
                <a:gd name="T3" fmla="*/ 0 h 146"/>
                <a:gd name="T4" fmla="*/ 536 w 536"/>
                <a:gd name="T5" fmla="*/ 146 h 146"/>
                <a:gd name="T6" fmla="*/ 131 w 536"/>
                <a:gd name="T7" fmla="*/ 146 h 146"/>
                <a:gd name="T8" fmla="*/ 0 w 536"/>
                <a:gd name="T9" fmla="*/ 73 h 146"/>
                <a:gd name="T10" fmla="*/ 131 w 536"/>
                <a:gd name="T11" fmla="*/ 0 h 146"/>
              </a:gdLst>
              <a:ahLst/>
              <a:cxnLst>
                <a:cxn ang="0">
                  <a:pos x="T0" y="T1"/>
                </a:cxn>
                <a:cxn ang="0">
                  <a:pos x="T2" y="T3"/>
                </a:cxn>
                <a:cxn ang="0">
                  <a:pos x="T4" y="T5"/>
                </a:cxn>
                <a:cxn ang="0">
                  <a:pos x="T6" y="T7"/>
                </a:cxn>
                <a:cxn ang="0">
                  <a:pos x="T8" y="T9"/>
                </a:cxn>
                <a:cxn ang="0">
                  <a:pos x="T10" y="T11"/>
                </a:cxn>
              </a:cxnLst>
              <a:rect l="0" t="0" r="r" b="b"/>
              <a:pathLst>
                <a:path w="536" h="146">
                  <a:moveTo>
                    <a:pt x="131" y="0"/>
                  </a:moveTo>
                  <a:lnTo>
                    <a:pt x="536" y="0"/>
                  </a:lnTo>
                  <a:lnTo>
                    <a:pt x="536" y="146"/>
                  </a:lnTo>
                  <a:lnTo>
                    <a:pt x="131" y="146"/>
                  </a:lnTo>
                  <a:lnTo>
                    <a:pt x="0" y="73"/>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9">
              <a:extLst>
                <a:ext uri="{FF2B5EF4-FFF2-40B4-BE49-F238E27FC236}">
                  <a16:creationId xmlns:a16="http://schemas.microsoft.com/office/drawing/2014/main" id="{84CA55C2-9BF8-4C98-A4F4-ADD165277A65}"/>
                </a:ext>
              </a:extLst>
            </p:cNvPr>
            <p:cNvSpPr>
              <a:spLocks noEditPoints="1"/>
            </p:cNvSpPr>
            <p:nvPr/>
          </p:nvSpPr>
          <p:spPr bwMode="auto">
            <a:xfrm>
              <a:off x="9288463" y="4813300"/>
              <a:ext cx="898525" cy="265113"/>
            </a:xfrm>
            <a:custGeom>
              <a:avLst/>
              <a:gdLst>
                <a:gd name="T0" fmla="*/ 566 w 566"/>
                <a:gd name="T1" fmla="*/ 167 h 167"/>
                <a:gd name="T2" fmla="*/ 149 w 566"/>
                <a:gd name="T3" fmla="*/ 167 h 167"/>
                <a:gd name="T4" fmla="*/ 0 w 566"/>
                <a:gd name="T5" fmla="*/ 84 h 167"/>
                <a:gd name="T6" fmla="*/ 149 w 566"/>
                <a:gd name="T7" fmla="*/ 0 h 167"/>
                <a:gd name="T8" fmla="*/ 566 w 566"/>
                <a:gd name="T9" fmla="*/ 0 h 167"/>
                <a:gd name="T10" fmla="*/ 566 w 566"/>
                <a:gd name="T11" fmla="*/ 167 h 167"/>
                <a:gd name="T12" fmla="*/ 154 w 566"/>
                <a:gd name="T13" fmla="*/ 147 h 167"/>
                <a:gd name="T14" fmla="*/ 546 w 566"/>
                <a:gd name="T15" fmla="*/ 147 h 167"/>
                <a:gd name="T16" fmla="*/ 546 w 566"/>
                <a:gd name="T17" fmla="*/ 21 h 167"/>
                <a:gd name="T18" fmla="*/ 154 w 566"/>
                <a:gd name="T19" fmla="*/ 21 h 167"/>
                <a:gd name="T20" fmla="*/ 41 w 566"/>
                <a:gd name="T21" fmla="*/ 84 h 167"/>
                <a:gd name="T22" fmla="*/ 154 w 566"/>
                <a:gd name="T23"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6" h="167">
                  <a:moveTo>
                    <a:pt x="566" y="167"/>
                  </a:moveTo>
                  <a:lnTo>
                    <a:pt x="149" y="167"/>
                  </a:lnTo>
                  <a:lnTo>
                    <a:pt x="0" y="84"/>
                  </a:lnTo>
                  <a:lnTo>
                    <a:pt x="149" y="0"/>
                  </a:lnTo>
                  <a:lnTo>
                    <a:pt x="566" y="0"/>
                  </a:lnTo>
                  <a:lnTo>
                    <a:pt x="566" y="167"/>
                  </a:lnTo>
                  <a:close/>
                  <a:moveTo>
                    <a:pt x="154" y="147"/>
                  </a:moveTo>
                  <a:lnTo>
                    <a:pt x="546" y="147"/>
                  </a:lnTo>
                  <a:lnTo>
                    <a:pt x="546" y="21"/>
                  </a:lnTo>
                  <a:lnTo>
                    <a:pt x="154" y="21"/>
                  </a:lnTo>
                  <a:lnTo>
                    <a:pt x="41" y="84"/>
                  </a:lnTo>
                  <a:lnTo>
                    <a:pt x="154"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0">
              <a:extLst>
                <a:ext uri="{FF2B5EF4-FFF2-40B4-BE49-F238E27FC236}">
                  <a16:creationId xmlns:a16="http://schemas.microsoft.com/office/drawing/2014/main" id="{8436659B-3BD9-4628-A688-F6AA4F80E6CB}"/>
                </a:ext>
              </a:extLst>
            </p:cNvPr>
            <p:cNvSpPr>
              <a:spLocks/>
            </p:cNvSpPr>
            <p:nvPr/>
          </p:nvSpPr>
          <p:spPr bwMode="auto">
            <a:xfrm>
              <a:off x="10139363" y="4973638"/>
              <a:ext cx="479425" cy="169863"/>
            </a:xfrm>
            <a:custGeom>
              <a:avLst/>
              <a:gdLst>
                <a:gd name="T0" fmla="*/ 131 w 744"/>
                <a:gd name="T1" fmla="*/ 263 h 263"/>
                <a:gd name="T2" fmla="*/ 261 w 744"/>
                <a:gd name="T3" fmla="*/ 149 h 263"/>
                <a:gd name="T4" fmla="*/ 668 w 744"/>
                <a:gd name="T5" fmla="*/ 149 h 263"/>
                <a:gd name="T6" fmla="*/ 744 w 744"/>
                <a:gd name="T7" fmla="*/ 74 h 263"/>
                <a:gd name="T8" fmla="*/ 670 w 744"/>
                <a:gd name="T9" fmla="*/ 0 h 263"/>
                <a:gd name="T10" fmla="*/ 131 w 744"/>
                <a:gd name="T11" fmla="*/ 0 h 263"/>
                <a:gd name="T12" fmla="*/ 0 w 744"/>
                <a:gd name="T13" fmla="*/ 131 h 263"/>
                <a:gd name="T14" fmla="*/ 131 w 744"/>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263">
                  <a:moveTo>
                    <a:pt x="131" y="263"/>
                  </a:moveTo>
                  <a:cubicBezTo>
                    <a:pt x="198" y="263"/>
                    <a:pt x="253" y="213"/>
                    <a:pt x="261" y="149"/>
                  </a:cubicBezTo>
                  <a:cubicBezTo>
                    <a:pt x="668" y="149"/>
                    <a:pt x="668" y="149"/>
                    <a:pt x="668" y="149"/>
                  </a:cubicBezTo>
                  <a:cubicBezTo>
                    <a:pt x="711" y="149"/>
                    <a:pt x="744" y="116"/>
                    <a:pt x="744" y="74"/>
                  </a:cubicBezTo>
                  <a:cubicBezTo>
                    <a:pt x="744" y="33"/>
                    <a:pt x="711" y="0"/>
                    <a:pt x="670" y="0"/>
                  </a:cubicBezTo>
                  <a:cubicBezTo>
                    <a:pt x="131" y="0"/>
                    <a:pt x="131" y="0"/>
                    <a:pt x="131" y="0"/>
                  </a:cubicBezTo>
                  <a:cubicBezTo>
                    <a:pt x="59" y="0"/>
                    <a:pt x="0" y="59"/>
                    <a:pt x="0" y="131"/>
                  </a:cubicBezTo>
                  <a:cubicBezTo>
                    <a:pt x="0" y="204"/>
                    <a:pt x="59" y="263"/>
                    <a:pt x="131"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1">
              <a:extLst>
                <a:ext uri="{FF2B5EF4-FFF2-40B4-BE49-F238E27FC236}">
                  <a16:creationId xmlns:a16="http://schemas.microsoft.com/office/drawing/2014/main" id="{0E791BD6-9967-4E10-B732-71CEB6D5EA23}"/>
                </a:ext>
              </a:extLst>
            </p:cNvPr>
            <p:cNvSpPr>
              <a:spLocks/>
            </p:cNvSpPr>
            <p:nvPr/>
          </p:nvSpPr>
          <p:spPr bwMode="auto">
            <a:xfrm>
              <a:off x="10015538" y="4741863"/>
              <a:ext cx="750888" cy="266700"/>
            </a:xfrm>
            <a:custGeom>
              <a:avLst/>
              <a:gdLst>
                <a:gd name="T0" fmla="*/ 0 w 1163"/>
                <a:gd name="T1" fmla="*/ 207 h 414"/>
                <a:gd name="T2" fmla="*/ 208 w 1163"/>
                <a:gd name="T3" fmla="*/ 0 h 414"/>
                <a:gd name="T4" fmla="*/ 416 w 1163"/>
                <a:gd name="T5" fmla="*/ 207 h 414"/>
                <a:gd name="T6" fmla="*/ 416 w 1163"/>
                <a:gd name="T7" fmla="*/ 212 h 414"/>
                <a:gd name="T8" fmla="*/ 394 w 1163"/>
                <a:gd name="T9" fmla="*/ 265 h 414"/>
                <a:gd name="T10" fmla="*/ 1089 w 1163"/>
                <a:gd name="T11" fmla="*/ 265 h 414"/>
                <a:gd name="T12" fmla="*/ 1163 w 1163"/>
                <a:gd name="T13" fmla="*/ 339 h 414"/>
                <a:gd name="T14" fmla="*/ 1089 w 1163"/>
                <a:gd name="T15" fmla="*/ 414 h 414"/>
                <a:gd name="T16" fmla="*/ 208 w 1163"/>
                <a:gd name="T17" fmla="*/ 414 h 414"/>
                <a:gd name="T18" fmla="*/ 0 w 1163"/>
                <a:gd name="T19" fmla="*/ 20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3" h="414">
                  <a:moveTo>
                    <a:pt x="0" y="207"/>
                  </a:moveTo>
                  <a:cubicBezTo>
                    <a:pt x="0" y="93"/>
                    <a:pt x="93" y="0"/>
                    <a:pt x="208" y="0"/>
                  </a:cubicBezTo>
                  <a:cubicBezTo>
                    <a:pt x="323" y="0"/>
                    <a:pt x="416" y="93"/>
                    <a:pt x="416" y="207"/>
                  </a:cubicBezTo>
                  <a:cubicBezTo>
                    <a:pt x="416" y="212"/>
                    <a:pt x="416" y="212"/>
                    <a:pt x="416" y="212"/>
                  </a:cubicBezTo>
                  <a:cubicBezTo>
                    <a:pt x="416" y="233"/>
                    <a:pt x="407" y="251"/>
                    <a:pt x="394" y="265"/>
                  </a:cubicBezTo>
                  <a:cubicBezTo>
                    <a:pt x="1089" y="265"/>
                    <a:pt x="1089" y="265"/>
                    <a:pt x="1089" y="265"/>
                  </a:cubicBezTo>
                  <a:cubicBezTo>
                    <a:pt x="1130" y="265"/>
                    <a:pt x="1163" y="298"/>
                    <a:pt x="1163" y="339"/>
                  </a:cubicBezTo>
                  <a:cubicBezTo>
                    <a:pt x="1163" y="380"/>
                    <a:pt x="1130" y="414"/>
                    <a:pt x="1089" y="414"/>
                  </a:cubicBezTo>
                  <a:cubicBezTo>
                    <a:pt x="208" y="414"/>
                    <a:pt x="208" y="414"/>
                    <a:pt x="208" y="414"/>
                  </a:cubicBezTo>
                  <a:cubicBezTo>
                    <a:pt x="93" y="414"/>
                    <a:pt x="0" y="321"/>
                    <a:pt x="0"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2">
              <a:extLst>
                <a:ext uri="{FF2B5EF4-FFF2-40B4-BE49-F238E27FC236}">
                  <a16:creationId xmlns:a16="http://schemas.microsoft.com/office/drawing/2014/main" id="{5FD73742-E3EB-4779-AE94-31B67001EB9D}"/>
                </a:ext>
              </a:extLst>
            </p:cNvPr>
            <p:cNvSpPr>
              <a:spLocks/>
            </p:cNvSpPr>
            <p:nvPr/>
          </p:nvSpPr>
          <p:spPr bwMode="auto">
            <a:xfrm>
              <a:off x="10237788" y="4735513"/>
              <a:ext cx="455613" cy="219075"/>
            </a:xfrm>
            <a:custGeom>
              <a:avLst/>
              <a:gdLst>
                <a:gd name="T0" fmla="*/ 0 w 706"/>
                <a:gd name="T1" fmla="*/ 170 h 339"/>
                <a:gd name="T2" fmla="*/ 169 w 706"/>
                <a:gd name="T3" fmla="*/ 0 h 339"/>
                <a:gd name="T4" fmla="*/ 339 w 706"/>
                <a:gd name="T5" fmla="*/ 170 h 339"/>
                <a:gd name="T6" fmla="*/ 339 w 706"/>
                <a:gd name="T7" fmla="*/ 177 h 339"/>
                <a:gd name="T8" fmla="*/ 338 w 706"/>
                <a:gd name="T9" fmla="*/ 190 h 339"/>
                <a:gd name="T10" fmla="*/ 632 w 706"/>
                <a:gd name="T11" fmla="*/ 190 h 339"/>
                <a:gd name="T12" fmla="*/ 706 w 706"/>
                <a:gd name="T13" fmla="*/ 265 h 339"/>
                <a:gd name="T14" fmla="*/ 632 w 706"/>
                <a:gd name="T15" fmla="*/ 339 h 339"/>
                <a:gd name="T16" fmla="*/ 169 w 706"/>
                <a:gd name="T17" fmla="*/ 339 h 339"/>
                <a:gd name="T18" fmla="*/ 0 w 706"/>
                <a:gd name="T19" fmla="*/ 1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339">
                  <a:moveTo>
                    <a:pt x="0" y="170"/>
                  </a:moveTo>
                  <a:cubicBezTo>
                    <a:pt x="0" y="73"/>
                    <a:pt x="73" y="0"/>
                    <a:pt x="169" y="0"/>
                  </a:cubicBezTo>
                  <a:cubicBezTo>
                    <a:pt x="266" y="0"/>
                    <a:pt x="339" y="73"/>
                    <a:pt x="339" y="170"/>
                  </a:cubicBezTo>
                  <a:cubicBezTo>
                    <a:pt x="339" y="177"/>
                    <a:pt x="339" y="177"/>
                    <a:pt x="339" y="177"/>
                  </a:cubicBezTo>
                  <a:cubicBezTo>
                    <a:pt x="339" y="182"/>
                    <a:pt x="339" y="186"/>
                    <a:pt x="338" y="190"/>
                  </a:cubicBezTo>
                  <a:cubicBezTo>
                    <a:pt x="632" y="190"/>
                    <a:pt x="632" y="190"/>
                    <a:pt x="632" y="190"/>
                  </a:cubicBezTo>
                  <a:cubicBezTo>
                    <a:pt x="673" y="190"/>
                    <a:pt x="706" y="224"/>
                    <a:pt x="706" y="265"/>
                  </a:cubicBezTo>
                  <a:cubicBezTo>
                    <a:pt x="706" y="306"/>
                    <a:pt x="673" y="339"/>
                    <a:pt x="632" y="339"/>
                  </a:cubicBezTo>
                  <a:cubicBezTo>
                    <a:pt x="169" y="339"/>
                    <a:pt x="169" y="339"/>
                    <a:pt x="169" y="339"/>
                  </a:cubicBezTo>
                  <a:cubicBezTo>
                    <a:pt x="73" y="339"/>
                    <a:pt x="0" y="266"/>
                    <a:pt x="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3">
              <a:extLst>
                <a:ext uri="{FF2B5EF4-FFF2-40B4-BE49-F238E27FC236}">
                  <a16:creationId xmlns:a16="http://schemas.microsoft.com/office/drawing/2014/main" id="{2AEB68D7-C8D5-46CB-9F43-9CB6E836F2A9}"/>
                </a:ext>
              </a:extLst>
            </p:cNvPr>
            <p:cNvSpPr>
              <a:spLocks/>
            </p:cNvSpPr>
            <p:nvPr/>
          </p:nvSpPr>
          <p:spPr bwMode="auto">
            <a:xfrm>
              <a:off x="10171113" y="5005388"/>
              <a:ext cx="415925" cy="104775"/>
            </a:xfrm>
            <a:custGeom>
              <a:avLst/>
              <a:gdLst>
                <a:gd name="T0" fmla="*/ 82 w 646"/>
                <a:gd name="T1" fmla="*/ 0 h 164"/>
                <a:gd name="T2" fmla="*/ 621 w 646"/>
                <a:gd name="T3" fmla="*/ 0 h 164"/>
                <a:gd name="T4" fmla="*/ 646 w 646"/>
                <a:gd name="T5" fmla="*/ 25 h 164"/>
                <a:gd name="T6" fmla="*/ 621 w 646"/>
                <a:gd name="T7" fmla="*/ 51 h 164"/>
                <a:gd name="T8" fmla="*/ 619 w 646"/>
                <a:gd name="T9" fmla="*/ 51 h 164"/>
                <a:gd name="T10" fmla="*/ 82 w 646"/>
                <a:gd name="T11" fmla="*/ 51 h 164"/>
                <a:gd name="T12" fmla="*/ 50 w 646"/>
                <a:gd name="T13" fmla="*/ 82 h 164"/>
                <a:gd name="T14" fmla="*/ 82 w 646"/>
                <a:gd name="T15" fmla="*/ 114 h 164"/>
                <a:gd name="T16" fmla="*/ 114 w 646"/>
                <a:gd name="T17" fmla="*/ 82 h 164"/>
                <a:gd name="T18" fmla="*/ 114 w 646"/>
                <a:gd name="T19" fmla="*/ 76 h 164"/>
                <a:gd name="T20" fmla="*/ 164 w 646"/>
                <a:gd name="T21" fmla="*/ 76 h 164"/>
                <a:gd name="T22" fmla="*/ 164 w 646"/>
                <a:gd name="T23" fmla="*/ 82 h 164"/>
                <a:gd name="T24" fmla="*/ 82 w 646"/>
                <a:gd name="T25" fmla="*/ 164 h 164"/>
                <a:gd name="T26" fmla="*/ 0 w 646"/>
                <a:gd name="T27" fmla="*/ 82 h 164"/>
                <a:gd name="T28" fmla="*/ 82 w 646"/>
                <a:gd name="T2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6" h="164">
                  <a:moveTo>
                    <a:pt x="82" y="0"/>
                  </a:moveTo>
                  <a:cubicBezTo>
                    <a:pt x="621" y="0"/>
                    <a:pt x="621" y="0"/>
                    <a:pt x="621" y="0"/>
                  </a:cubicBezTo>
                  <a:cubicBezTo>
                    <a:pt x="635" y="0"/>
                    <a:pt x="646" y="11"/>
                    <a:pt x="646" y="25"/>
                  </a:cubicBezTo>
                  <a:cubicBezTo>
                    <a:pt x="646" y="40"/>
                    <a:pt x="635" y="51"/>
                    <a:pt x="621" y="51"/>
                  </a:cubicBezTo>
                  <a:cubicBezTo>
                    <a:pt x="619" y="51"/>
                    <a:pt x="619" y="51"/>
                    <a:pt x="619" y="51"/>
                  </a:cubicBezTo>
                  <a:cubicBezTo>
                    <a:pt x="82" y="51"/>
                    <a:pt x="82" y="51"/>
                    <a:pt x="82" y="51"/>
                  </a:cubicBezTo>
                  <a:cubicBezTo>
                    <a:pt x="62" y="51"/>
                    <a:pt x="50" y="63"/>
                    <a:pt x="50" y="82"/>
                  </a:cubicBezTo>
                  <a:cubicBezTo>
                    <a:pt x="50" y="102"/>
                    <a:pt x="62" y="114"/>
                    <a:pt x="82" y="114"/>
                  </a:cubicBezTo>
                  <a:cubicBezTo>
                    <a:pt x="102" y="114"/>
                    <a:pt x="114" y="102"/>
                    <a:pt x="114" y="82"/>
                  </a:cubicBezTo>
                  <a:cubicBezTo>
                    <a:pt x="114" y="76"/>
                    <a:pt x="114" y="76"/>
                    <a:pt x="114" y="76"/>
                  </a:cubicBezTo>
                  <a:cubicBezTo>
                    <a:pt x="164" y="76"/>
                    <a:pt x="164" y="76"/>
                    <a:pt x="164" y="76"/>
                  </a:cubicBezTo>
                  <a:cubicBezTo>
                    <a:pt x="164" y="82"/>
                    <a:pt x="164" y="82"/>
                    <a:pt x="164" y="82"/>
                  </a:cubicBezTo>
                  <a:cubicBezTo>
                    <a:pt x="164" y="128"/>
                    <a:pt x="127" y="164"/>
                    <a:pt x="82" y="164"/>
                  </a:cubicBezTo>
                  <a:cubicBezTo>
                    <a:pt x="37" y="164"/>
                    <a:pt x="0" y="128"/>
                    <a:pt x="0" y="82"/>
                  </a:cubicBezTo>
                  <a:cubicBezTo>
                    <a:pt x="0" y="37"/>
                    <a:pt x="37" y="0"/>
                    <a:pt x="82"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04">
              <a:extLst>
                <a:ext uri="{FF2B5EF4-FFF2-40B4-BE49-F238E27FC236}">
                  <a16:creationId xmlns:a16="http://schemas.microsoft.com/office/drawing/2014/main" id="{AC1B0AD1-3202-4709-88E4-38D13857811C}"/>
                </a:ext>
              </a:extLst>
            </p:cNvPr>
            <p:cNvSpPr>
              <a:spLocks/>
            </p:cNvSpPr>
            <p:nvPr/>
          </p:nvSpPr>
          <p:spPr bwMode="auto">
            <a:xfrm>
              <a:off x="10048876" y="4778375"/>
              <a:ext cx="685800" cy="204788"/>
            </a:xfrm>
            <a:custGeom>
              <a:avLst/>
              <a:gdLst>
                <a:gd name="T0" fmla="*/ 158 w 1064"/>
                <a:gd name="T1" fmla="*/ 0 h 315"/>
                <a:gd name="T2" fmla="*/ 316 w 1064"/>
                <a:gd name="T3" fmla="*/ 158 h 315"/>
                <a:gd name="T4" fmla="*/ 316 w 1064"/>
                <a:gd name="T5" fmla="*/ 161 h 315"/>
                <a:gd name="T6" fmla="*/ 316 w 1064"/>
                <a:gd name="T7" fmla="*/ 163 h 315"/>
                <a:gd name="T8" fmla="*/ 291 w 1064"/>
                <a:gd name="T9" fmla="*/ 188 h 315"/>
                <a:gd name="T10" fmla="*/ 266 w 1064"/>
                <a:gd name="T11" fmla="*/ 164 h 315"/>
                <a:gd name="T12" fmla="*/ 266 w 1064"/>
                <a:gd name="T13" fmla="*/ 163 h 315"/>
                <a:gd name="T14" fmla="*/ 266 w 1064"/>
                <a:gd name="T15" fmla="*/ 163 h 315"/>
                <a:gd name="T16" fmla="*/ 266 w 1064"/>
                <a:gd name="T17" fmla="*/ 162 h 315"/>
                <a:gd name="T18" fmla="*/ 266 w 1064"/>
                <a:gd name="T19" fmla="*/ 157 h 315"/>
                <a:gd name="T20" fmla="*/ 158 w 1064"/>
                <a:gd name="T21" fmla="*/ 49 h 315"/>
                <a:gd name="T22" fmla="*/ 50 w 1064"/>
                <a:gd name="T23" fmla="*/ 157 h 315"/>
                <a:gd name="T24" fmla="*/ 158 w 1064"/>
                <a:gd name="T25" fmla="*/ 265 h 315"/>
                <a:gd name="T26" fmla="*/ 1037 w 1064"/>
                <a:gd name="T27" fmla="*/ 265 h 315"/>
                <a:gd name="T28" fmla="*/ 1039 w 1064"/>
                <a:gd name="T29" fmla="*/ 265 h 315"/>
                <a:gd name="T30" fmla="*/ 1064 w 1064"/>
                <a:gd name="T31" fmla="*/ 290 h 315"/>
                <a:gd name="T32" fmla="*/ 1039 w 1064"/>
                <a:gd name="T33" fmla="*/ 315 h 315"/>
                <a:gd name="T34" fmla="*/ 158 w 1064"/>
                <a:gd name="T35" fmla="*/ 315 h 315"/>
                <a:gd name="T36" fmla="*/ 0 w 1064"/>
                <a:gd name="T37" fmla="*/ 157 h 315"/>
                <a:gd name="T38" fmla="*/ 158 w 1064"/>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4" h="315">
                  <a:moveTo>
                    <a:pt x="158" y="0"/>
                  </a:moveTo>
                  <a:cubicBezTo>
                    <a:pt x="246" y="0"/>
                    <a:pt x="316" y="71"/>
                    <a:pt x="316" y="158"/>
                  </a:cubicBezTo>
                  <a:cubicBezTo>
                    <a:pt x="316" y="161"/>
                    <a:pt x="316" y="161"/>
                    <a:pt x="316" y="161"/>
                  </a:cubicBezTo>
                  <a:cubicBezTo>
                    <a:pt x="316" y="163"/>
                    <a:pt x="316" y="163"/>
                    <a:pt x="316" y="163"/>
                  </a:cubicBezTo>
                  <a:cubicBezTo>
                    <a:pt x="316" y="177"/>
                    <a:pt x="305" y="188"/>
                    <a:pt x="291" y="188"/>
                  </a:cubicBezTo>
                  <a:cubicBezTo>
                    <a:pt x="278" y="188"/>
                    <a:pt x="267" y="177"/>
                    <a:pt x="266" y="164"/>
                  </a:cubicBezTo>
                  <a:cubicBezTo>
                    <a:pt x="266" y="163"/>
                    <a:pt x="266" y="163"/>
                    <a:pt x="266" y="163"/>
                  </a:cubicBezTo>
                  <a:cubicBezTo>
                    <a:pt x="266" y="163"/>
                    <a:pt x="266" y="163"/>
                    <a:pt x="266" y="163"/>
                  </a:cubicBezTo>
                  <a:cubicBezTo>
                    <a:pt x="266" y="162"/>
                    <a:pt x="266" y="162"/>
                    <a:pt x="266" y="162"/>
                  </a:cubicBezTo>
                  <a:cubicBezTo>
                    <a:pt x="266" y="157"/>
                    <a:pt x="266" y="157"/>
                    <a:pt x="266" y="157"/>
                  </a:cubicBezTo>
                  <a:cubicBezTo>
                    <a:pt x="266" y="95"/>
                    <a:pt x="219" y="49"/>
                    <a:pt x="158" y="49"/>
                  </a:cubicBezTo>
                  <a:cubicBezTo>
                    <a:pt x="96" y="49"/>
                    <a:pt x="50" y="96"/>
                    <a:pt x="50" y="157"/>
                  </a:cubicBezTo>
                  <a:cubicBezTo>
                    <a:pt x="50" y="219"/>
                    <a:pt x="97" y="265"/>
                    <a:pt x="158" y="265"/>
                  </a:cubicBezTo>
                  <a:cubicBezTo>
                    <a:pt x="1037" y="265"/>
                    <a:pt x="1037" y="265"/>
                    <a:pt x="1037" y="265"/>
                  </a:cubicBezTo>
                  <a:cubicBezTo>
                    <a:pt x="1039" y="265"/>
                    <a:pt x="1039" y="265"/>
                    <a:pt x="1039" y="265"/>
                  </a:cubicBezTo>
                  <a:cubicBezTo>
                    <a:pt x="1053" y="265"/>
                    <a:pt x="1064" y="276"/>
                    <a:pt x="1064" y="290"/>
                  </a:cubicBezTo>
                  <a:cubicBezTo>
                    <a:pt x="1064" y="304"/>
                    <a:pt x="1053" y="315"/>
                    <a:pt x="1039" y="315"/>
                  </a:cubicBezTo>
                  <a:cubicBezTo>
                    <a:pt x="158" y="315"/>
                    <a:pt x="158" y="315"/>
                    <a:pt x="158" y="315"/>
                  </a:cubicBezTo>
                  <a:cubicBezTo>
                    <a:pt x="70" y="315"/>
                    <a:pt x="0" y="244"/>
                    <a:pt x="0" y="157"/>
                  </a:cubicBezTo>
                  <a:cubicBezTo>
                    <a:pt x="0" y="70"/>
                    <a:pt x="71" y="0"/>
                    <a:pt x="158"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5">
              <a:extLst>
                <a:ext uri="{FF2B5EF4-FFF2-40B4-BE49-F238E27FC236}">
                  <a16:creationId xmlns:a16="http://schemas.microsoft.com/office/drawing/2014/main" id="{4AF4FD38-1B93-4160-B53F-FD9B6EBCA235}"/>
                </a:ext>
              </a:extLst>
            </p:cNvPr>
            <p:cNvSpPr>
              <a:spLocks/>
            </p:cNvSpPr>
            <p:nvPr/>
          </p:nvSpPr>
          <p:spPr bwMode="auto">
            <a:xfrm>
              <a:off x="10269538" y="4773613"/>
              <a:ext cx="392113" cy="153988"/>
            </a:xfrm>
            <a:custGeom>
              <a:avLst/>
              <a:gdLst>
                <a:gd name="T0" fmla="*/ 608 w 608"/>
                <a:gd name="T1" fmla="*/ 214 h 239"/>
                <a:gd name="T2" fmla="*/ 583 w 608"/>
                <a:gd name="T3" fmla="*/ 189 h 239"/>
                <a:gd name="T4" fmla="*/ 120 w 608"/>
                <a:gd name="T5" fmla="*/ 189 h 239"/>
                <a:gd name="T6" fmla="*/ 51 w 608"/>
                <a:gd name="T7" fmla="*/ 119 h 239"/>
                <a:gd name="T8" fmla="*/ 120 w 608"/>
                <a:gd name="T9" fmla="*/ 50 h 239"/>
                <a:gd name="T10" fmla="*/ 190 w 608"/>
                <a:gd name="T11" fmla="*/ 119 h 239"/>
                <a:gd name="T12" fmla="*/ 190 w 608"/>
                <a:gd name="T13" fmla="*/ 126 h 239"/>
                <a:gd name="T14" fmla="*/ 190 w 608"/>
                <a:gd name="T15" fmla="*/ 127 h 239"/>
                <a:gd name="T16" fmla="*/ 215 w 608"/>
                <a:gd name="T17" fmla="*/ 152 h 239"/>
                <a:gd name="T18" fmla="*/ 240 w 608"/>
                <a:gd name="T19" fmla="*/ 127 h 239"/>
                <a:gd name="T20" fmla="*/ 240 w 608"/>
                <a:gd name="T21" fmla="*/ 126 h 239"/>
                <a:gd name="T22" fmla="*/ 240 w 608"/>
                <a:gd name="T23" fmla="*/ 119 h 239"/>
                <a:gd name="T24" fmla="*/ 120 w 608"/>
                <a:gd name="T25" fmla="*/ 0 h 239"/>
                <a:gd name="T26" fmla="*/ 0 w 608"/>
                <a:gd name="T27" fmla="*/ 119 h 239"/>
                <a:gd name="T28" fmla="*/ 120 w 608"/>
                <a:gd name="T29" fmla="*/ 239 h 239"/>
                <a:gd name="T30" fmla="*/ 583 w 608"/>
                <a:gd name="T31" fmla="*/ 239 h 239"/>
                <a:gd name="T32" fmla="*/ 608 w 608"/>
                <a:gd name="T33" fmla="*/ 21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8" h="239">
                  <a:moveTo>
                    <a:pt x="608" y="214"/>
                  </a:moveTo>
                  <a:cubicBezTo>
                    <a:pt x="608" y="200"/>
                    <a:pt x="597" y="189"/>
                    <a:pt x="583" y="189"/>
                  </a:cubicBezTo>
                  <a:cubicBezTo>
                    <a:pt x="120" y="189"/>
                    <a:pt x="120" y="189"/>
                    <a:pt x="120" y="189"/>
                  </a:cubicBezTo>
                  <a:cubicBezTo>
                    <a:pt x="82" y="189"/>
                    <a:pt x="51" y="158"/>
                    <a:pt x="51" y="119"/>
                  </a:cubicBezTo>
                  <a:cubicBezTo>
                    <a:pt x="51" y="81"/>
                    <a:pt x="82" y="50"/>
                    <a:pt x="120" y="50"/>
                  </a:cubicBezTo>
                  <a:cubicBezTo>
                    <a:pt x="159" y="50"/>
                    <a:pt x="190" y="81"/>
                    <a:pt x="190" y="119"/>
                  </a:cubicBezTo>
                  <a:cubicBezTo>
                    <a:pt x="190" y="126"/>
                    <a:pt x="190" y="126"/>
                    <a:pt x="190" y="126"/>
                  </a:cubicBezTo>
                  <a:cubicBezTo>
                    <a:pt x="190" y="127"/>
                    <a:pt x="190" y="127"/>
                    <a:pt x="190" y="127"/>
                  </a:cubicBezTo>
                  <a:cubicBezTo>
                    <a:pt x="190" y="141"/>
                    <a:pt x="201" y="152"/>
                    <a:pt x="215" y="152"/>
                  </a:cubicBezTo>
                  <a:cubicBezTo>
                    <a:pt x="229" y="152"/>
                    <a:pt x="240" y="141"/>
                    <a:pt x="240" y="127"/>
                  </a:cubicBezTo>
                  <a:cubicBezTo>
                    <a:pt x="240" y="126"/>
                    <a:pt x="240" y="126"/>
                    <a:pt x="240" y="126"/>
                  </a:cubicBezTo>
                  <a:cubicBezTo>
                    <a:pt x="240" y="119"/>
                    <a:pt x="240" y="119"/>
                    <a:pt x="240" y="119"/>
                  </a:cubicBezTo>
                  <a:cubicBezTo>
                    <a:pt x="240" y="51"/>
                    <a:pt x="189" y="0"/>
                    <a:pt x="120" y="0"/>
                  </a:cubicBezTo>
                  <a:cubicBezTo>
                    <a:pt x="52" y="0"/>
                    <a:pt x="0" y="51"/>
                    <a:pt x="0" y="119"/>
                  </a:cubicBezTo>
                  <a:cubicBezTo>
                    <a:pt x="0" y="188"/>
                    <a:pt x="52" y="239"/>
                    <a:pt x="120" y="239"/>
                  </a:cubicBezTo>
                  <a:cubicBezTo>
                    <a:pt x="583" y="239"/>
                    <a:pt x="583" y="239"/>
                    <a:pt x="583" y="239"/>
                  </a:cubicBezTo>
                  <a:cubicBezTo>
                    <a:pt x="596" y="239"/>
                    <a:pt x="608" y="228"/>
                    <a:pt x="608" y="21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6">
              <a:extLst>
                <a:ext uri="{FF2B5EF4-FFF2-40B4-BE49-F238E27FC236}">
                  <a16:creationId xmlns:a16="http://schemas.microsoft.com/office/drawing/2014/main" id="{CF4892EE-E3B9-4E71-A90D-934939002CD0}"/>
                </a:ext>
              </a:extLst>
            </p:cNvPr>
            <p:cNvSpPr>
              <a:spLocks noChangeArrowheads="1"/>
            </p:cNvSpPr>
            <p:nvPr/>
          </p:nvSpPr>
          <p:spPr bwMode="auto">
            <a:xfrm>
              <a:off x="9536677" y="4838443"/>
              <a:ext cx="4696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spc="150" normalizeH="0" dirty="0">
                  <a:ln>
                    <a:noFill/>
                  </a:ln>
                  <a:effectLst/>
                  <a:latin typeface="Arial Narrow" panose="020B0606020202030204" pitchFamily="34" charset="0"/>
                </a:rPr>
                <a:t>WIND</a:t>
              </a:r>
              <a:endParaRPr kumimoji="0" lang="en-US" altLang="en-US" sz="1800" b="0" i="0" u="none" strike="noStrike" cap="none" spc="150" normalizeH="0" dirty="0">
                <a:ln>
                  <a:noFill/>
                </a:ln>
                <a:effectLst/>
              </a:endParaRPr>
            </a:p>
          </p:txBody>
        </p:sp>
      </p:grpSp>
      <p:sp>
        <p:nvSpPr>
          <p:cNvPr id="74" name="Rectangle 41">
            <a:extLst>
              <a:ext uri="{FF2B5EF4-FFF2-40B4-BE49-F238E27FC236}">
                <a16:creationId xmlns:a16="http://schemas.microsoft.com/office/drawing/2014/main" id="{848E2FB6-37BB-4FEF-B08B-AA1E711ECC3C}"/>
              </a:ext>
            </a:extLst>
          </p:cNvPr>
          <p:cNvSpPr>
            <a:spLocks noChangeArrowheads="1"/>
          </p:cNvSpPr>
          <p:nvPr/>
        </p:nvSpPr>
        <p:spPr bwMode="auto">
          <a:xfrm>
            <a:off x="8795171" y="1990780"/>
            <a:ext cx="23105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r>
              <a:rPr lang="en-US" altLang="en-US" sz="1400" b="1" kern="0" spc="140" dirty="0">
                <a:latin typeface="Arial Narrow" charset="0"/>
              </a:rPr>
              <a:t>DRIFTABLE FINES &lt;</a:t>
            </a:r>
            <a:r>
              <a:rPr lang="en-US" sz="1400" b="1" spc="140" dirty="0">
                <a:latin typeface="Arial Narrow" panose="020B0606020202030204" pitchFamily="34" charset="0"/>
              </a:rPr>
              <a:t>141µm</a:t>
            </a:r>
          </a:p>
        </p:txBody>
      </p:sp>
    </p:spTree>
    <p:extLst>
      <p:ext uri="{BB962C8B-B14F-4D97-AF65-F5344CB8AC3E}">
        <p14:creationId xmlns:p14="http://schemas.microsoft.com/office/powerpoint/2010/main" val="3937207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0B529BB8-E661-4B85-9D3F-15B29052A00B}"/>
              </a:ext>
            </a:extLst>
          </p:cNvPr>
          <p:cNvSpPr txBox="1">
            <a:spLocks/>
          </p:cNvSpPr>
          <p:nvPr/>
        </p:nvSpPr>
        <p:spPr>
          <a:xfrm>
            <a:off x="735291" y="1587058"/>
            <a:ext cx="11296288" cy="49124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spcBef>
                <a:spcPts val="600"/>
              </a:spcBef>
              <a:spcAft>
                <a:spcPts val="400"/>
              </a:spcAft>
              <a:buFont typeface="Arial" panose="020B0604020202020204" pitchFamily="34" charset="0"/>
              <a:buNone/>
            </a:pPr>
            <a:endParaRPr lang="en-US" sz="2000" dirty="0"/>
          </a:p>
          <a:p>
            <a:pPr marL="341313" lvl="1" indent="0">
              <a:spcBef>
                <a:spcPts val="600"/>
              </a:spcBef>
              <a:spcAft>
                <a:spcPts val="400"/>
              </a:spcAft>
              <a:buFont typeface="Arial" panose="020B0604020202020204" pitchFamily="34" charset="0"/>
              <a:buNone/>
            </a:pPr>
            <a:r>
              <a:rPr lang="en-US" sz="2000" b="1" dirty="0"/>
              <a:t>Droplet size specifications</a:t>
            </a:r>
          </a:p>
          <a:p>
            <a:pPr marL="1177200" lvl="2" indent="-457200">
              <a:spcBef>
                <a:spcPts val="600"/>
              </a:spcBef>
              <a:spcAft>
                <a:spcPts val="400"/>
              </a:spcAft>
            </a:pPr>
            <a:r>
              <a:rPr lang="en-US" dirty="0"/>
              <a:t>Use nozzles that deliver </a:t>
            </a:r>
            <a:r>
              <a:rPr lang="en-US" b="1" u="sng" dirty="0"/>
              <a:t>coarse to very coarse droplets</a:t>
            </a:r>
            <a:r>
              <a:rPr lang="en-US" dirty="0"/>
              <a:t> (</a:t>
            </a:r>
            <a:r>
              <a:rPr lang="en-US" b="1" u="sng" dirty="0"/>
              <a:t>350 to 500 microns</a:t>
            </a:r>
            <a:r>
              <a:rPr lang="en-US" dirty="0"/>
              <a:t>) as defined by ASABE S572 standard. Using smaller droplets than specified </a:t>
            </a:r>
            <a:r>
              <a:rPr lang="en-US" b="1" u="sng" dirty="0"/>
              <a:t>will not</a:t>
            </a:r>
            <a:r>
              <a:rPr lang="en-US" dirty="0"/>
              <a:t> improve herbicide performance but </a:t>
            </a:r>
            <a:r>
              <a:rPr lang="en-US" b="1" u="sng" dirty="0"/>
              <a:t>will</a:t>
            </a:r>
            <a:r>
              <a:rPr lang="en-US" dirty="0"/>
              <a:t> increase the risk of offsite movement through drift. Using larger droplets than specified will most likely result in reduced herbicide performance.</a:t>
            </a:r>
          </a:p>
          <a:p>
            <a:pPr marL="341313" lvl="1" indent="0">
              <a:spcBef>
                <a:spcPts val="0"/>
              </a:spcBef>
              <a:buFont typeface="Arial" panose="020B0604020202020204" pitchFamily="34" charset="0"/>
              <a:buNone/>
            </a:pPr>
            <a:r>
              <a:rPr lang="en-US" sz="2000" b="1" dirty="0"/>
              <a:t>Carrier volume</a:t>
            </a:r>
          </a:p>
          <a:p>
            <a:pPr marL="1177200" lvl="2" indent="-457200">
              <a:spcBef>
                <a:spcPts val="600"/>
              </a:spcBef>
              <a:spcAft>
                <a:spcPts val="400"/>
              </a:spcAft>
            </a:pPr>
            <a:r>
              <a:rPr lang="en-US" dirty="0"/>
              <a:t>4 to 10 GPA by aerial equipment and 10 to 20 GPA by ground equipment</a:t>
            </a:r>
          </a:p>
          <a:p>
            <a:pPr marL="1143000" lvl="1" indent="-784225">
              <a:spcBef>
                <a:spcPts val="600"/>
              </a:spcBef>
              <a:spcAft>
                <a:spcPts val="400"/>
              </a:spcAft>
              <a:buFont typeface="Arial" panose="020B0604020202020204" pitchFamily="34" charset="0"/>
              <a:buNone/>
            </a:pPr>
            <a:r>
              <a:rPr lang="en-US" sz="2000" b="1" dirty="0"/>
              <a:t>Drift retardants</a:t>
            </a:r>
            <a:r>
              <a:rPr lang="en-US" sz="2000" dirty="0"/>
              <a:t> – allowed but volume mean diameter (VMD) droplet size must meet above specifications.</a:t>
            </a:r>
          </a:p>
          <a:p>
            <a:pPr marL="341313" lvl="1" indent="0">
              <a:spcBef>
                <a:spcPts val="600"/>
              </a:spcBef>
              <a:spcAft>
                <a:spcPts val="400"/>
              </a:spcAft>
              <a:buFont typeface="Arial" panose="020B0604020202020204" pitchFamily="34" charset="0"/>
              <a:buNone/>
            </a:pPr>
            <a:r>
              <a:rPr lang="en-US" sz="2000" b="1" dirty="0"/>
              <a:t>Adjuvant</a:t>
            </a:r>
            <a:r>
              <a:rPr lang="en-US" sz="2000" dirty="0"/>
              <a:t> - MSO-OS for most applications; See CROP SPECIES PRECAUTIONS section of label</a:t>
            </a:r>
          </a:p>
          <a:p>
            <a:pPr marL="1143000" lvl="1" indent="-784225">
              <a:spcBef>
                <a:spcPts val="600"/>
              </a:spcBef>
              <a:spcAft>
                <a:spcPts val="400"/>
              </a:spcAft>
              <a:buFont typeface="Arial" panose="020B0604020202020204" pitchFamily="34" charset="0"/>
              <a:buNone/>
            </a:pPr>
            <a:r>
              <a:rPr lang="en-US" sz="2000" b="1" dirty="0"/>
              <a:t>Tank-mix partners</a:t>
            </a:r>
            <a:r>
              <a:rPr lang="en-US" sz="2000" dirty="0"/>
              <a:t> – Care should be taken if any tank mix partners are included (e.g. volatility of ester formulations)</a:t>
            </a:r>
          </a:p>
          <a:p>
            <a:pPr marL="817200" lvl="1" indent="-457200"/>
            <a:endParaRPr lang="en-US" sz="2666" dirty="0"/>
          </a:p>
          <a:p>
            <a:pPr marL="1177200" lvl="2" indent="-457200"/>
            <a:endParaRPr lang="en-US" sz="2666" dirty="0"/>
          </a:p>
        </p:txBody>
      </p:sp>
      <p:sp>
        <p:nvSpPr>
          <p:cNvPr id="3" name="Subtitle 1">
            <a:extLst>
              <a:ext uri="{FF2B5EF4-FFF2-40B4-BE49-F238E27FC236}">
                <a16:creationId xmlns:a16="http://schemas.microsoft.com/office/drawing/2014/main" id="{3A3FC4E5-3EBD-4B3C-934F-D5923FECE503}"/>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Droplet size, carrier volume, adjuvants and tank-mix partners</a:t>
            </a:r>
          </a:p>
        </p:txBody>
      </p:sp>
      <p:sp>
        <p:nvSpPr>
          <p:cNvPr id="4" name="Title 2">
            <a:extLst>
              <a:ext uri="{FF2B5EF4-FFF2-40B4-BE49-F238E27FC236}">
                <a16:creationId xmlns:a16="http://schemas.microsoft.com/office/drawing/2014/main" id="{1F063FA9-63F7-4701-BCDD-6DA6BC68F82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Tree>
    <p:extLst>
      <p:ext uri="{BB962C8B-B14F-4D97-AF65-F5344CB8AC3E}">
        <p14:creationId xmlns:p14="http://schemas.microsoft.com/office/powerpoint/2010/main" val="144151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898792C-8EB5-4AD6-A920-DCB71B12E499}"/>
              </a:ext>
            </a:extLst>
          </p:cNvPr>
          <p:cNvSpPr txBox="1">
            <a:spLocks/>
          </p:cNvSpPr>
          <p:nvPr/>
        </p:nvSpPr>
        <p:spPr>
          <a:xfrm>
            <a:off x="914401" y="1740664"/>
            <a:ext cx="10940715" cy="469318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400" dirty="0"/>
              <a:t>How is this training applicable to me as a _________?</a:t>
            </a:r>
          </a:p>
          <a:p>
            <a:pPr marL="816610" lvl="1" indent="-457200">
              <a:spcBef>
                <a:spcPts val="0"/>
              </a:spcBef>
            </a:pPr>
            <a:r>
              <a:rPr lang="en-US" sz="2000" dirty="0"/>
              <a:t>Commercial or private applicator</a:t>
            </a:r>
          </a:p>
          <a:p>
            <a:pPr marL="816610" lvl="1" indent="-457200">
              <a:spcBef>
                <a:spcPts val="0"/>
              </a:spcBef>
            </a:pPr>
            <a:r>
              <a:rPr lang="en-US" sz="2000" dirty="0"/>
              <a:t>Distributor or retailer</a:t>
            </a:r>
          </a:p>
          <a:p>
            <a:pPr marL="816610" lvl="1" indent="-457200">
              <a:spcBef>
                <a:spcPts val="0"/>
              </a:spcBef>
            </a:pPr>
            <a:r>
              <a:rPr lang="en-US" sz="2000" dirty="0"/>
              <a:t>Landowner / rancher</a:t>
            </a:r>
          </a:p>
          <a:p>
            <a:pPr marL="359410" lvl="1" indent="0">
              <a:spcBef>
                <a:spcPts val="0"/>
              </a:spcBef>
              <a:buFont typeface="Arial" panose="020B0604020202020204" pitchFamily="34" charset="0"/>
              <a:buNone/>
            </a:pPr>
            <a:endParaRPr lang="en-US" dirty="0"/>
          </a:p>
          <a:p>
            <a:pPr marL="0" indent="0">
              <a:spcBef>
                <a:spcPts val="600"/>
              </a:spcBef>
              <a:buNone/>
              <a:tabLst>
                <a:tab pos="342900" algn="l"/>
              </a:tabLst>
            </a:pPr>
            <a:r>
              <a:rPr lang="en-US" dirty="0"/>
              <a:t>	</a:t>
            </a:r>
            <a:r>
              <a:rPr lang="en-US" sz="2400" dirty="0"/>
              <a:t>The short answer is “to comply with the label requirements”</a:t>
            </a:r>
          </a:p>
          <a:p>
            <a:pPr marL="702900" lvl="1" indent="-342900">
              <a:spcBef>
                <a:spcPts val="600"/>
              </a:spcBef>
              <a:tabLst>
                <a:tab pos="342900" algn="l"/>
              </a:tabLst>
            </a:pPr>
            <a:r>
              <a:rPr lang="en-US" sz="2000" dirty="0"/>
              <a:t>This training is to inform and educate applicators and land owners of correct and responsible practices for Invora</a:t>
            </a:r>
            <a:r>
              <a:rPr lang="en-US" sz="2000" baseline="30000" dirty="0"/>
              <a:t>™</a:t>
            </a:r>
            <a:r>
              <a:rPr lang="en-US" sz="2000" dirty="0"/>
              <a:t> herbicide so risks can be properly managed according to label directions.</a:t>
            </a:r>
          </a:p>
          <a:p>
            <a:pPr lvl="1" indent="0">
              <a:spcBef>
                <a:spcPts val="600"/>
              </a:spcBef>
              <a:buFont typeface="Arial" panose="020B0604020202020204" pitchFamily="34" charset="0"/>
              <a:buNone/>
              <a:tabLst>
                <a:tab pos="342900" algn="l"/>
              </a:tabLst>
            </a:pPr>
            <a:endParaRPr lang="en-US" sz="2000" dirty="0"/>
          </a:p>
          <a:p>
            <a:pPr marL="359410" lvl="1" indent="0">
              <a:spcBef>
                <a:spcPts val="600"/>
              </a:spcBef>
              <a:buFont typeface="Arial" panose="020B0604020202020204" pitchFamily="34" charset="0"/>
              <a:buNone/>
            </a:pPr>
            <a:r>
              <a:rPr lang="en-US" dirty="0"/>
              <a:t>The long answer is “this is a stewardship opportunity for your business and associated industries (chemical, ranching, composting, etc.)”</a:t>
            </a:r>
          </a:p>
        </p:txBody>
      </p:sp>
      <p:sp>
        <p:nvSpPr>
          <p:cNvPr id="3" name="Title 2">
            <a:extLst>
              <a:ext uri="{FF2B5EF4-FFF2-40B4-BE49-F238E27FC236}">
                <a16:creationId xmlns:a16="http://schemas.microsoft.com/office/drawing/2014/main" id="{BFF162CB-9C17-4756-8715-6B17630ED40E}"/>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Introduction to Picolinic Acid Chemistry Training</a:t>
            </a:r>
            <a:endParaRPr lang="en-US" sz="3000" b="1" dirty="0"/>
          </a:p>
        </p:txBody>
      </p:sp>
      <p:sp>
        <p:nvSpPr>
          <p:cNvPr id="4" name="Subtitle 1">
            <a:extLst>
              <a:ext uri="{FF2B5EF4-FFF2-40B4-BE49-F238E27FC236}">
                <a16:creationId xmlns:a16="http://schemas.microsoft.com/office/drawing/2014/main" id="{4B7B5D4D-F015-4F06-9757-BB28F366CED9}"/>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Commonly asked question:</a:t>
            </a:r>
          </a:p>
        </p:txBody>
      </p:sp>
    </p:spTree>
    <p:extLst>
      <p:ext uri="{BB962C8B-B14F-4D97-AF65-F5344CB8AC3E}">
        <p14:creationId xmlns:p14="http://schemas.microsoft.com/office/powerpoint/2010/main" val="1892501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A2E56B3-ED74-4180-999B-D642D28F0028}"/>
              </a:ext>
            </a:extLst>
          </p:cNvPr>
          <p:cNvSpPr txBox="1">
            <a:spLocks/>
          </p:cNvSpPr>
          <p:nvPr/>
        </p:nvSpPr>
        <p:spPr>
          <a:xfrm>
            <a:off x="958467" y="1952625"/>
            <a:ext cx="10975867" cy="447970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spcAft>
                <a:spcPts val="400"/>
              </a:spcAft>
              <a:buFont typeface="Arial" panose="020B0604020202020204" pitchFamily="34" charset="0"/>
              <a:buNone/>
            </a:pPr>
            <a:r>
              <a:rPr lang="en-US"/>
              <a:t>Avoid brush applications if leaf canopy is over 25% damaged due to hail, insects, disease, or drought.</a:t>
            </a:r>
          </a:p>
          <a:p>
            <a:r>
              <a:rPr lang="en-US" sz="2000" b="1"/>
              <a:t>Honey Mesquite</a:t>
            </a:r>
            <a:r>
              <a:rPr lang="en-US" sz="2000"/>
              <a:t> - late spring to midsummer when foliage is mature with a dark green color and when soil temperature reaches 75º F at a depth of 12 inches. Avoid applications when new mesquite growth is present due to recent rainfall. </a:t>
            </a:r>
          </a:p>
          <a:p>
            <a:r>
              <a:rPr lang="en-US" sz="2000" b="1"/>
              <a:t>Huisache</a:t>
            </a:r>
            <a:r>
              <a:rPr lang="en-US" sz="2000"/>
              <a:t> - fall before November 1st.</a:t>
            </a:r>
          </a:p>
          <a:p>
            <a:r>
              <a:rPr lang="en-US" sz="2000" b="1"/>
              <a:t>Western Honey Mesquite</a:t>
            </a:r>
            <a:r>
              <a:rPr lang="en-US" sz="2000"/>
              <a:t> - late summer to early fall, when there is adequate soil moisture. Avoid applications when new mesquite growth is present due to recent rainfall.</a:t>
            </a:r>
            <a:endParaRPr lang="en-US" sz="2670" dirty="0"/>
          </a:p>
        </p:txBody>
      </p:sp>
      <p:sp>
        <p:nvSpPr>
          <p:cNvPr id="3" name="Subtitle 1">
            <a:extLst>
              <a:ext uri="{FF2B5EF4-FFF2-40B4-BE49-F238E27FC236}">
                <a16:creationId xmlns:a16="http://schemas.microsoft.com/office/drawing/2014/main" id="{A8AF2904-41FD-4D20-911E-B18E9267B529}"/>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Observe appropriate application window for the target species</a:t>
            </a:r>
          </a:p>
        </p:txBody>
      </p:sp>
      <p:sp>
        <p:nvSpPr>
          <p:cNvPr id="4" name="Title 2">
            <a:extLst>
              <a:ext uri="{FF2B5EF4-FFF2-40B4-BE49-F238E27FC236}">
                <a16:creationId xmlns:a16="http://schemas.microsoft.com/office/drawing/2014/main" id="{656849CA-8B9D-41F9-ACB5-CD8B2993E14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Tree>
    <p:extLst>
      <p:ext uri="{BB962C8B-B14F-4D97-AF65-F5344CB8AC3E}">
        <p14:creationId xmlns:p14="http://schemas.microsoft.com/office/powerpoint/2010/main" val="531134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68C46BB-22C3-43ED-B3EB-88554F288596}"/>
              </a:ext>
            </a:extLst>
          </p:cNvPr>
          <p:cNvSpPr txBox="1">
            <a:spLocks/>
          </p:cNvSpPr>
          <p:nvPr/>
        </p:nvSpPr>
        <p:spPr>
          <a:xfrm>
            <a:off x="735291" y="1755506"/>
            <a:ext cx="11199043" cy="3514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pPr>
            <a:r>
              <a:rPr lang="en-US" sz="2000" dirty="0"/>
              <a:t>Low rates of Invora</a:t>
            </a:r>
            <a:r>
              <a:rPr lang="en-US" sz="2000" baseline="30000" dirty="0"/>
              <a:t>™</a:t>
            </a:r>
            <a:r>
              <a:rPr lang="en-US" sz="2000" dirty="0"/>
              <a:t> herbicide can kill or severely injure most broadleaf crops and other desirable vegetation. </a:t>
            </a:r>
          </a:p>
          <a:p>
            <a:pPr marL="342900" indent="-342900">
              <a:spcBef>
                <a:spcPts val="600"/>
              </a:spcBef>
              <a:spcAft>
                <a:spcPts val="600"/>
              </a:spcAft>
            </a:pPr>
            <a:r>
              <a:rPr lang="en-US" sz="2000" dirty="0"/>
              <a:t>Applying pesticides or fertilizers to crops with the same equipment used to apply </a:t>
            </a:r>
            <a:r>
              <a:rPr lang="en-US" sz="2000" dirty="0" err="1"/>
              <a:t>Invora</a:t>
            </a:r>
            <a:r>
              <a:rPr lang="en-US" sz="2000" baseline="30000" dirty="0"/>
              <a:t>™</a:t>
            </a:r>
            <a:r>
              <a:rPr lang="en-US" sz="2000" dirty="0"/>
              <a:t> herbicide may result in damage or loss.</a:t>
            </a:r>
          </a:p>
          <a:p>
            <a:pPr marL="342900" indent="-342900">
              <a:spcBef>
                <a:spcPts val="600"/>
              </a:spcBef>
              <a:spcAft>
                <a:spcPts val="600"/>
              </a:spcAft>
            </a:pPr>
            <a:r>
              <a:rPr lang="en-US" sz="2000" dirty="0"/>
              <a:t>The most effective way to reduce this crop damage potential is to use </a:t>
            </a:r>
            <a:r>
              <a:rPr lang="en-US" sz="2000" u="sng" dirty="0"/>
              <a:t>dedicated mixing and application equipment</a:t>
            </a:r>
            <a:r>
              <a:rPr lang="en-US" sz="2000" dirty="0"/>
              <a:t>.</a:t>
            </a:r>
          </a:p>
          <a:p>
            <a:pPr marL="342900" indent="-342900">
              <a:spcBef>
                <a:spcPts val="600"/>
              </a:spcBef>
              <a:spcAft>
                <a:spcPts val="600"/>
              </a:spcAft>
            </a:pPr>
            <a:r>
              <a:rPr lang="en-US" sz="2000" dirty="0"/>
              <a:t>See the Invora</a:t>
            </a:r>
            <a:r>
              <a:rPr lang="en-US" sz="2000" baseline="30000" dirty="0"/>
              <a:t>™</a:t>
            </a:r>
            <a:r>
              <a:rPr lang="en-US" sz="2000" dirty="0"/>
              <a:t> herbicide label for specific clean-out procedures.</a:t>
            </a:r>
            <a:endParaRPr lang="en-US" sz="2666" dirty="0"/>
          </a:p>
          <a:p>
            <a:pPr marL="1177200" lvl="2" indent="-457200"/>
            <a:endParaRPr lang="en-US" sz="2666" dirty="0"/>
          </a:p>
        </p:txBody>
      </p:sp>
      <p:sp>
        <p:nvSpPr>
          <p:cNvPr id="3" name="Subtitle 1">
            <a:extLst>
              <a:ext uri="{FF2B5EF4-FFF2-40B4-BE49-F238E27FC236}">
                <a16:creationId xmlns:a16="http://schemas.microsoft.com/office/drawing/2014/main" id="{482A0B18-46AE-4EAC-8734-1E64B7990D00}"/>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Equipment / Sprayer Cleanup Requirement</a:t>
            </a:r>
          </a:p>
        </p:txBody>
      </p:sp>
      <p:sp>
        <p:nvSpPr>
          <p:cNvPr id="4" name="Title 2">
            <a:extLst>
              <a:ext uri="{FF2B5EF4-FFF2-40B4-BE49-F238E27FC236}">
                <a16:creationId xmlns:a16="http://schemas.microsoft.com/office/drawing/2014/main" id="{2F300B61-74B1-4719-8DB7-323025EA047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Tree>
    <p:extLst>
      <p:ext uri="{BB962C8B-B14F-4D97-AF65-F5344CB8AC3E}">
        <p14:creationId xmlns:p14="http://schemas.microsoft.com/office/powerpoint/2010/main" val="2677108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A196C3-1404-4A31-A8A1-133D9D1A5AB8}"/>
              </a:ext>
            </a:extLst>
          </p:cNvPr>
          <p:cNvPicPr>
            <a:picLocks noChangeAspect="1"/>
          </p:cNvPicPr>
          <p:nvPr/>
        </p:nvPicPr>
        <p:blipFill>
          <a:blip r:embed="rId2"/>
          <a:stretch>
            <a:fillRect/>
          </a:stretch>
        </p:blipFill>
        <p:spPr>
          <a:xfrm>
            <a:off x="457199" y="1595183"/>
            <a:ext cx="11286755" cy="2435386"/>
          </a:xfrm>
          <a:prstGeom prst="rect">
            <a:avLst/>
          </a:prstGeom>
        </p:spPr>
      </p:pic>
      <p:pic>
        <p:nvPicPr>
          <p:cNvPr id="3" name="Picture 2">
            <a:extLst>
              <a:ext uri="{FF2B5EF4-FFF2-40B4-BE49-F238E27FC236}">
                <a16:creationId xmlns:a16="http://schemas.microsoft.com/office/drawing/2014/main" id="{C709D2B2-F9DE-46EE-B3A2-F8B9342FEF38}"/>
              </a:ext>
            </a:extLst>
          </p:cNvPr>
          <p:cNvPicPr>
            <a:picLocks noChangeAspect="1"/>
          </p:cNvPicPr>
          <p:nvPr/>
        </p:nvPicPr>
        <p:blipFill>
          <a:blip r:embed="rId3"/>
          <a:stretch>
            <a:fillRect/>
          </a:stretch>
        </p:blipFill>
        <p:spPr>
          <a:xfrm>
            <a:off x="1503948" y="3856734"/>
            <a:ext cx="9059778" cy="2892982"/>
          </a:xfrm>
          <a:prstGeom prst="rect">
            <a:avLst/>
          </a:prstGeom>
        </p:spPr>
      </p:pic>
      <p:sp>
        <p:nvSpPr>
          <p:cNvPr id="4" name="Title 2">
            <a:extLst>
              <a:ext uri="{FF2B5EF4-FFF2-40B4-BE49-F238E27FC236}">
                <a16:creationId xmlns:a16="http://schemas.microsoft.com/office/drawing/2014/main" id="{CD94F74D-E315-44F5-843B-F5A4CC9801A8}"/>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
        <p:nvSpPr>
          <p:cNvPr id="5" name="Subtitle 1">
            <a:extLst>
              <a:ext uri="{FF2B5EF4-FFF2-40B4-BE49-F238E27FC236}">
                <a16:creationId xmlns:a16="http://schemas.microsoft.com/office/drawing/2014/main" id="{32DC59F8-3A54-4C3C-91F9-5FBE9B4FC269}"/>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Personal protective equipment (PPE)</a:t>
            </a:r>
          </a:p>
        </p:txBody>
      </p:sp>
      <p:sp>
        <p:nvSpPr>
          <p:cNvPr id="6" name="Subtitle 1">
            <a:extLst>
              <a:ext uri="{FF2B5EF4-FFF2-40B4-BE49-F238E27FC236}">
                <a16:creationId xmlns:a16="http://schemas.microsoft.com/office/drawing/2014/main" id="{D8128E42-99DA-4141-B1D5-DBD9E1693B0C}"/>
              </a:ext>
            </a:extLst>
          </p:cNvPr>
          <p:cNvSpPr txBox="1">
            <a:spLocks/>
          </p:cNvSpPr>
          <p:nvPr/>
        </p:nvSpPr>
        <p:spPr>
          <a:xfrm>
            <a:off x="6885758" y="2700587"/>
            <a:ext cx="5100594" cy="41377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rPr>
              <a:t>Danger signal word – </a:t>
            </a:r>
            <a:r>
              <a:rPr lang="en-US" b="1" u="sng" dirty="0">
                <a:solidFill>
                  <a:srgbClr val="FF0000"/>
                </a:solidFill>
              </a:rPr>
              <a:t>Eye Hazard</a:t>
            </a:r>
          </a:p>
        </p:txBody>
      </p:sp>
    </p:spTree>
    <p:extLst>
      <p:ext uri="{BB962C8B-B14F-4D97-AF65-F5344CB8AC3E}">
        <p14:creationId xmlns:p14="http://schemas.microsoft.com/office/powerpoint/2010/main" val="73185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E24CE6D-626F-4ABA-B713-3A2CEDA923D4}"/>
              </a:ext>
            </a:extLst>
          </p:cNvPr>
          <p:cNvSpPr txBox="1">
            <a:spLocks/>
          </p:cNvSpPr>
          <p:nvPr/>
        </p:nvSpPr>
        <p:spPr>
          <a:xfrm>
            <a:off x="914400" y="1659250"/>
            <a:ext cx="11000884" cy="3225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dirty="0"/>
              <a:t>Applicators and other handlers must wear:</a:t>
            </a:r>
          </a:p>
          <a:p>
            <a:pPr lvl="1"/>
            <a:r>
              <a:rPr lang="en-US" sz="2000" dirty="0"/>
              <a:t>Long-sleeved shirt and long pants</a:t>
            </a:r>
          </a:p>
          <a:p>
            <a:pPr lvl="1"/>
            <a:r>
              <a:rPr lang="en-US" sz="2000" dirty="0"/>
              <a:t>Shoes plus socks</a:t>
            </a:r>
          </a:p>
          <a:p>
            <a:pPr lvl="1"/>
            <a:r>
              <a:rPr lang="en-US" sz="2000" dirty="0"/>
              <a:t>Protective eyewear</a:t>
            </a:r>
          </a:p>
          <a:p>
            <a:pPr lvl="1"/>
            <a:endParaRPr lang="en-US" sz="2000" dirty="0"/>
          </a:p>
          <a:p>
            <a:pPr lvl="1"/>
            <a:r>
              <a:rPr lang="en-US" sz="2000" dirty="0"/>
              <a:t>See the Invora</a:t>
            </a:r>
            <a:r>
              <a:rPr lang="en-US" sz="2000" baseline="30000" dirty="0"/>
              <a:t>™</a:t>
            </a:r>
            <a:r>
              <a:rPr lang="en-US" sz="2000" dirty="0"/>
              <a:t> herbicide label for additional information concerning:</a:t>
            </a:r>
          </a:p>
          <a:p>
            <a:pPr lvl="2"/>
            <a:r>
              <a:rPr lang="en-US" dirty="0"/>
              <a:t>PPE required when using engineering controls</a:t>
            </a:r>
          </a:p>
          <a:p>
            <a:pPr lvl="2"/>
            <a:r>
              <a:rPr lang="en-US" dirty="0"/>
              <a:t>PPE cleaning/maintenance requirements</a:t>
            </a:r>
            <a:endParaRPr lang="en-US" sz="4400" dirty="0"/>
          </a:p>
          <a:p>
            <a:pPr marL="817200" lvl="1" indent="-457200"/>
            <a:endParaRPr lang="en-US" sz="2666" dirty="0"/>
          </a:p>
          <a:p>
            <a:pPr marL="1177200" lvl="2" indent="-457200"/>
            <a:endParaRPr lang="en-US" sz="2666" dirty="0"/>
          </a:p>
        </p:txBody>
      </p:sp>
      <p:sp>
        <p:nvSpPr>
          <p:cNvPr id="3" name="Title 2">
            <a:extLst>
              <a:ext uri="{FF2B5EF4-FFF2-40B4-BE49-F238E27FC236}">
                <a16:creationId xmlns:a16="http://schemas.microsoft.com/office/drawing/2014/main" id="{76AA0533-4B24-4A87-B89B-A47373F9178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Invora</a:t>
            </a:r>
            <a:r>
              <a:rPr lang="en-US" sz="3000" b="1" baseline="30000" dirty="0">
                <a:solidFill>
                  <a:schemeClr val="tx1"/>
                </a:solidFill>
                <a:cs typeface="Arial" panose="020B0604020202020204" pitchFamily="34" charset="0"/>
              </a:rPr>
              <a:t>™</a:t>
            </a:r>
            <a:r>
              <a:rPr lang="en-US" sz="3000" b="1" dirty="0">
                <a:solidFill>
                  <a:schemeClr val="tx1"/>
                </a:solidFill>
              </a:rPr>
              <a:t> Herbicide: The Application</a:t>
            </a:r>
          </a:p>
        </p:txBody>
      </p:sp>
      <p:sp>
        <p:nvSpPr>
          <p:cNvPr id="4" name="Subtitle 1">
            <a:extLst>
              <a:ext uri="{FF2B5EF4-FFF2-40B4-BE49-F238E27FC236}">
                <a16:creationId xmlns:a16="http://schemas.microsoft.com/office/drawing/2014/main" id="{CA22BF00-BE0F-4A72-AD81-23C52E0F8E3A}"/>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dirty="0">
                <a:solidFill>
                  <a:srgbClr val="0070C0"/>
                </a:solidFill>
              </a:rPr>
              <a:t>Personal protective equipment (PPE)</a:t>
            </a:r>
          </a:p>
        </p:txBody>
      </p:sp>
    </p:spTree>
    <p:extLst>
      <p:ext uri="{BB962C8B-B14F-4D97-AF65-F5344CB8AC3E}">
        <p14:creationId xmlns:p14="http://schemas.microsoft.com/office/powerpoint/2010/main" val="3458133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2DD8653-F57F-4092-9263-28AC69FC6B20}"/>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Picolinic Acid Chemistry Training</a:t>
            </a:r>
            <a:endParaRPr lang="en-US" sz="3000" b="1" dirty="0"/>
          </a:p>
        </p:txBody>
      </p:sp>
      <p:sp>
        <p:nvSpPr>
          <p:cNvPr id="3" name="Text Placeholder 3">
            <a:extLst>
              <a:ext uri="{FF2B5EF4-FFF2-40B4-BE49-F238E27FC236}">
                <a16:creationId xmlns:a16="http://schemas.microsoft.com/office/drawing/2014/main" id="{62AB2C03-15D5-40E7-80BB-97A20AEE59E1}"/>
              </a:ext>
            </a:extLst>
          </p:cNvPr>
          <p:cNvSpPr txBox="1">
            <a:spLocks/>
          </p:cNvSpPr>
          <p:nvPr/>
        </p:nvSpPr>
        <p:spPr>
          <a:xfrm>
            <a:off x="542260" y="1087221"/>
            <a:ext cx="11499176" cy="561657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buNone/>
            </a:pPr>
            <a:r>
              <a:rPr lang="en-US" dirty="0">
                <a:solidFill>
                  <a:srgbClr val="0070C0"/>
                </a:solidFill>
              </a:rPr>
              <a:t>Topics:</a:t>
            </a:r>
          </a:p>
          <a:p>
            <a:pPr marL="0" indent="0" defTabSz="966788">
              <a:spcBef>
                <a:spcPts val="0"/>
              </a:spcBef>
              <a:buNone/>
              <a:tabLst>
                <a:tab pos="914400" algn="l"/>
                <a:tab pos="1254125" algn="l"/>
              </a:tabLst>
            </a:pPr>
            <a:r>
              <a:rPr lang="en-US" sz="2400" dirty="0"/>
              <a:t>	</a:t>
            </a:r>
            <a:r>
              <a:rPr lang="en-US" sz="2400" dirty="0">
                <a:sym typeface="Wingdings" panose="05000000000000000000" pitchFamily="2" charset="2"/>
              </a:rPr>
              <a:t> </a:t>
            </a:r>
            <a:r>
              <a:rPr lang="en-US" sz="2400" dirty="0"/>
              <a:t>Introduction to Picolinic Acid Chemistry</a:t>
            </a:r>
          </a:p>
          <a:p>
            <a:pPr marL="0" indent="0" defTabSz="1254125">
              <a:spcBef>
                <a:spcPts val="600"/>
              </a:spcBef>
              <a:buNone/>
              <a:tabLst>
                <a:tab pos="914400" algn="l"/>
              </a:tabLst>
            </a:pPr>
            <a:r>
              <a:rPr lang="en-US" sz="2400" dirty="0"/>
              <a:t>	</a:t>
            </a:r>
            <a:r>
              <a:rPr lang="en-US" sz="2400" dirty="0">
                <a:sym typeface="Wingdings" panose="05000000000000000000" pitchFamily="2" charset="2"/>
              </a:rPr>
              <a:t> </a:t>
            </a:r>
            <a:r>
              <a:rPr lang="en-US" sz="2400" dirty="0"/>
              <a:t>Invora</a:t>
            </a:r>
            <a:r>
              <a:rPr lang="en-US" sz="2400" baseline="30000" dirty="0">
                <a:latin typeface="Arial" panose="020B0604020202020204" pitchFamily="34" charset="0"/>
                <a:cs typeface="Arial" panose="020B0604020202020204" pitchFamily="34" charset="0"/>
              </a:rPr>
              <a:t>™</a:t>
            </a:r>
            <a:r>
              <a:rPr lang="en-US" sz="2400" dirty="0"/>
              <a:t> Herbicide</a:t>
            </a:r>
          </a:p>
          <a:p>
            <a:pPr marL="1903413" lvl="1" indent="-342900">
              <a:spcBef>
                <a:spcPts val="600"/>
              </a:spcBef>
              <a:buFont typeface="Wingdings" panose="05000000000000000000" pitchFamily="2" charset="2"/>
              <a:buChar char="ü"/>
            </a:pPr>
            <a:r>
              <a:rPr lang="en-US" sz="2000" dirty="0"/>
              <a:t>Introduction</a:t>
            </a:r>
          </a:p>
          <a:p>
            <a:pPr marL="1903413" lvl="1" indent="-342900">
              <a:spcBef>
                <a:spcPts val="600"/>
              </a:spcBef>
              <a:buFont typeface="Wingdings" panose="05000000000000000000" pitchFamily="2" charset="2"/>
              <a:buChar char="ü"/>
            </a:pPr>
            <a:r>
              <a:rPr lang="en-US" sz="2000" dirty="0"/>
              <a:t>Use Sites and Application Methods</a:t>
            </a:r>
          </a:p>
          <a:p>
            <a:pPr marL="1903412" lvl="1" indent="-342900">
              <a:spcBef>
                <a:spcPts val="600"/>
              </a:spcBef>
              <a:buFont typeface="Wingdings" panose="05000000000000000000" pitchFamily="2" charset="2"/>
              <a:buChar char="ü"/>
            </a:pPr>
            <a:r>
              <a:rPr lang="en-US" sz="2000" dirty="0"/>
              <a:t>Use Restrictions and Precautionary Information</a:t>
            </a:r>
          </a:p>
          <a:p>
            <a:pPr marL="2263412" lvl="2" indent="-342900">
              <a:spcBef>
                <a:spcPts val="600"/>
              </a:spcBef>
              <a:buFont typeface="Wingdings" panose="05000000000000000000" pitchFamily="2" charset="2"/>
              <a:buChar char="ü"/>
            </a:pPr>
            <a:r>
              <a:rPr lang="en-US" dirty="0"/>
              <a:t>Manure and Vegetation Management (Composting Awareness)</a:t>
            </a:r>
          </a:p>
          <a:p>
            <a:pPr marL="2263412" lvl="2" indent="-342900">
              <a:spcBef>
                <a:spcPts val="600"/>
              </a:spcBef>
              <a:buFont typeface="Wingdings" panose="05000000000000000000" pitchFamily="2" charset="2"/>
              <a:buChar char="ü"/>
            </a:pPr>
            <a:r>
              <a:rPr lang="en-US" dirty="0"/>
              <a:t>Applications Around Desirable Species</a:t>
            </a:r>
          </a:p>
          <a:p>
            <a:pPr marL="2263412" lvl="2" indent="-342900">
              <a:spcBef>
                <a:spcPts val="600"/>
              </a:spcBef>
              <a:buFont typeface="Wingdings" panose="05000000000000000000" pitchFamily="2" charset="2"/>
              <a:buChar char="ü"/>
            </a:pPr>
            <a:r>
              <a:rPr lang="en-US" dirty="0"/>
              <a:t>Buffer Zone Requirements</a:t>
            </a:r>
          </a:p>
          <a:p>
            <a:pPr marL="1903413" lvl="1" indent="-342900">
              <a:spcBef>
                <a:spcPts val="600"/>
              </a:spcBef>
              <a:buFont typeface="Wingdings" panose="05000000000000000000" pitchFamily="2" charset="2"/>
              <a:buChar char="ü"/>
            </a:pPr>
            <a:r>
              <a:rPr lang="en-US" sz="2000" dirty="0"/>
              <a:t>The Application</a:t>
            </a:r>
          </a:p>
          <a:p>
            <a:pPr marL="0" indent="0" defTabSz="1254125">
              <a:spcBef>
                <a:spcPts val="600"/>
              </a:spcBef>
              <a:buNone/>
              <a:tabLst>
                <a:tab pos="914400" algn="l"/>
              </a:tabLst>
            </a:pPr>
            <a:r>
              <a:rPr lang="en-US" sz="2400" dirty="0"/>
              <a:t>		Grazing Lands Stewardship</a:t>
            </a:r>
          </a:p>
          <a:p>
            <a:pPr marL="1776413" lvl="1" indent="-215900">
              <a:spcBef>
                <a:spcPts val="600"/>
              </a:spcBef>
            </a:pPr>
            <a:r>
              <a:rPr lang="en-US" sz="2000" dirty="0"/>
              <a:t>Grazing management and wildlife considerations</a:t>
            </a:r>
          </a:p>
          <a:p>
            <a:pPr marL="0" indent="0" defTabSz="1254125">
              <a:spcBef>
                <a:spcPts val="600"/>
              </a:spcBef>
              <a:buNone/>
              <a:tabLst>
                <a:tab pos="914400" algn="l"/>
              </a:tabLst>
            </a:pPr>
            <a:r>
              <a:rPr lang="en-US" sz="1800" dirty="0"/>
              <a:t>		</a:t>
            </a:r>
            <a:r>
              <a:rPr lang="en-US" sz="2400" dirty="0"/>
              <a:t>Summary, Testing, &amp; Certification</a:t>
            </a:r>
          </a:p>
        </p:txBody>
      </p:sp>
    </p:spTree>
    <p:extLst>
      <p:ext uri="{BB962C8B-B14F-4D97-AF65-F5344CB8AC3E}">
        <p14:creationId xmlns:p14="http://schemas.microsoft.com/office/powerpoint/2010/main" val="46653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3CC5FCE-167E-4880-8DB7-644D6A110AC4}"/>
              </a:ext>
            </a:extLst>
          </p:cNvPr>
          <p:cNvSpPr txBox="1">
            <a:spLocks/>
          </p:cNvSpPr>
          <p:nvPr/>
        </p:nvSpPr>
        <p:spPr>
          <a:xfrm>
            <a:off x="735291" y="1430643"/>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sz="2400" dirty="0"/>
              <a:t>Proper grazing lands stewardship includes a proper grazing management plan:</a:t>
            </a:r>
          </a:p>
          <a:p>
            <a:pPr marL="702900" lvl="1" indent="-342900">
              <a:spcBef>
                <a:spcPts val="600"/>
              </a:spcBef>
              <a:spcAft>
                <a:spcPts val="400"/>
              </a:spcAft>
            </a:pPr>
            <a:r>
              <a:rPr lang="en-US" sz="2000" dirty="0"/>
              <a:t>Brush and weeds are often indicators of bigger problems (e.g. over-stocking)</a:t>
            </a:r>
          </a:p>
          <a:p>
            <a:pPr lvl="1" indent="0">
              <a:spcBef>
                <a:spcPts val="600"/>
              </a:spcBef>
              <a:spcAft>
                <a:spcPts val="400"/>
              </a:spcAft>
              <a:buFont typeface="Arial" panose="020B0604020202020204" pitchFamily="34" charset="0"/>
              <a:buNone/>
            </a:pPr>
            <a:endParaRPr lang="en-US" sz="1600" dirty="0"/>
          </a:p>
          <a:p>
            <a:pPr marL="0" indent="0">
              <a:spcBef>
                <a:spcPts val="600"/>
              </a:spcBef>
              <a:spcAft>
                <a:spcPts val="400"/>
              </a:spcAft>
              <a:buNone/>
            </a:pPr>
            <a:r>
              <a:rPr lang="en-US" sz="2400" dirty="0"/>
              <a:t>Grazing deferment after application may be needed to allow reestablishment of desired, herbaceous vegetation:</a:t>
            </a:r>
          </a:p>
          <a:p>
            <a:pPr marL="702900" lvl="1" indent="-342900">
              <a:spcBef>
                <a:spcPts val="600"/>
              </a:spcBef>
              <a:spcAft>
                <a:spcPts val="400"/>
              </a:spcAft>
            </a:pPr>
            <a:r>
              <a:rPr lang="en-US" sz="2000" dirty="0"/>
              <a:t>Newly emerging plants need time to develop adequate root systems</a:t>
            </a:r>
          </a:p>
          <a:p>
            <a:pPr lvl="1" indent="0">
              <a:spcBef>
                <a:spcPts val="600"/>
              </a:spcBef>
              <a:spcAft>
                <a:spcPts val="400"/>
              </a:spcAft>
              <a:buFont typeface="Arial" panose="020B0604020202020204" pitchFamily="34" charset="0"/>
              <a:buNone/>
            </a:pPr>
            <a:endParaRPr lang="en-US" sz="1600" dirty="0"/>
          </a:p>
          <a:p>
            <a:pPr marL="0" indent="0">
              <a:spcBef>
                <a:spcPts val="600"/>
              </a:spcBef>
              <a:spcAft>
                <a:spcPts val="400"/>
              </a:spcAft>
              <a:buNone/>
            </a:pPr>
            <a:r>
              <a:rPr lang="en-US" sz="2400" dirty="0"/>
              <a:t>Proper grazing management leaves desirable vegetative cover on the land to:</a:t>
            </a:r>
          </a:p>
          <a:p>
            <a:pPr marL="702900" lvl="1" indent="-342900">
              <a:spcBef>
                <a:spcPts val="600"/>
              </a:spcBef>
              <a:spcAft>
                <a:spcPts val="400"/>
              </a:spcAft>
            </a:pPr>
            <a:r>
              <a:rPr lang="en-US" sz="2000" dirty="0"/>
              <a:t>Compete with germination and establishment of undesirable vegetation </a:t>
            </a:r>
          </a:p>
          <a:p>
            <a:pPr marL="702900" lvl="1" indent="-342900">
              <a:spcBef>
                <a:spcPts val="600"/>
              </a:spcBef>
              <a:spcAft>
                <a:spcPts val="400"/>
              </a:spcAft>
            </a:pPr>
            <a:r>
              <a:rPr lang="en-US" sz="2000" dirty="0"/>
              <a:t>Reduce soil erosion from water and wind</a:t>
            </a:r>
          </a:p>
          <a:p>
            <a:pPr marL="702900" lvl="1" indent="-342900">
              <a:spcBef>
                <a:spcPts val="600"/>
              </a:spcBef>
              <a:spcAft>
                <a:spcPts val="400"/>
              </a:spcAft>
            </a:pPr>
            <a:r>
              <a:rPr lang="en-US" sz="2000" dirty="0"/>
              <a:t>Support wildlife, etc.</a:t>
            </a:r>
            <a:endParaRPr lang="en-US" dirty="0"/>
          </a:p>
        </p:txBody>
      </p:sp>
      <p:sp>
        <p:nvSpPr>
          <p:cNvPr id="3" name="Title 2">
            <a:extLst>
              <a:ext uri="{FF2B5EF4-FFF2-40B4-BE49-F238E27FC236}">
                <a16:creationId xmlns:a16="http://schemas.microsoft.com/office/drawing/2014/main" id="{1A5A217B-911D-4195-8A73-7427F442E11B}"/>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Grazing Lands Stewardship: Grazing Management</a:t>
            </a:r>
          </a:p>
        </p:txBody>
      </p:sp>
    </p:spTree>
    <p:extLst>
      <p:ext uri="{BB962C8B-B14F-4D97-AF65-F5344CB8AC3E}">
        <p14:creationId xmlns:p14="http://schemas.microsoft.com/office/powerpoint/2010/main" val="656471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B860FB1-9648-4248-B805-621B8B3063C8}"/>
              </a:ext>
            </a:extLst>
          </p:cNvPr>
          <p:cNvSpPr txBox="1">
            <a:spLocks/>
          </p:cNvSpPr>
          <p:nvPr/>
        </p:nvSpPr>
        <p:spPr>
          <a:xfrm>
            <a:off x="735291" y="1587058"/>
            <a:ext cx="11199043" cy="25182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600"/>
              </a:spcAft>
            </a:pPr>
            <a:r>
              <a:rPr lang="en-US" sz="2400" dirty="0"/>
              <a:t>Too much brush cover can obstruct production of wildlife beneficial vegetation</a:t>
            </a:r>
          </a:p>
          <a:p>
            <a:pPr marL="342900" indent="-342900">
              <a:spcBef>
                <a:spcPts val="0"/>
              </a:spcBef>
              <a:spcAft>
                <a:spcPts val="600"/>
              </a:spcAft>
            </a:pPr>
            <a:r>
              <a:rPr lang="en-US" sz="2400" dirty="0"/>
              <a:t>Some brush cover is necessary to promote healthy wildlife habitat</a:t>
            </a:r>
          </a:p>
          <a:p>
            <a:pPr marL="342900" indent="-342900">
              <a:spcBef>
                <a:spcPts val="0"/>
              </a:spcBef>
              <a:spcAft>
                <a:spcPts val="600"/>
              </a:spcAft>
            </a:pPr>
            <a:r>
              <a:rPr lang="en-US" sz="2400" dirty="0"/>
              <a:t>Amount and distribution of brush cover should be determined based on wildlife species present and/or desired</a:t>
            </a:r>
            <a:endParaRPr lang="en-US" dirty="0"/>
          </a:p>
          <a:p>
            <a:pPr marL="702900" lvl="1" indent="-342900">
              <a:spcBef>
                <a:spcPts val="0"/>
              </a:spcBef>
              <a:spcAft>
                <a:spcPts val="600"/>
              </a:spcAft>
            </a:pPr>
            <a:r>
              <a:rPr lang="en-US" sz="2000" dirty="0"/>
              <a:t>Consult a wildlife biologist</a:t>
            </a:r>
          </a:p>
        </p:txBody>
      </p:sp>
      <p:pic>
        <p:nvPicPr>
          <p:cNvPr id="3" name="Picture 2">
            <a:extLst>
              <a:ext uri="{FF2B5EF4-FFF2-40B4-BE49-F238E27FC236}">
                <a16:creationId xmlns:a16="http://schemas.microsoft.com/office/drawing/2014/main" id="{A060D2FF-DF2F-4B72-B510-967FC46296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937" y="3056022"/>
            <a:ext cx="4909864" cy="3680826"/>
          </a:xfrm>
          <a:prstGeom prst="rect">
            <a:avLst/>
          </a:prstGeom>
          <a:noFill/>
          <a:ln>
            <a:solidFill>
              <a:schemeClr val="accent1"/>
            </a:solidFill>
          </a:ln>
        </p:spPr>
      </p:pic>
      <p:sp>
        <p:nvSpPr>
          <p:cNvPr id="4" name="Title 2">
            <a:extLst>
              <a:ext uri="{FF2B5EF4-FFF2-40B4-BE49-F238E27FC236}">
                <a16:creationId xmlns:a16="http://schemas.microsoft.com/office/drawing/2014/main" id="{BBB68618-4EE1-486E-B6FD-6CA16B6FB1D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Grazing Lands Stewardship: Wildlife Considerations</a:t>
            </a:r>
          </a:p>
        </p:txBody>
      </p:sp>
    </p:spTree>
    <p:extLst>
      <p:ext uri="{BB962C8B-B14F-4D97-AF65-F5344CB8AC3E}">
        <p14:creationId xmlns:p14="http://schemas.microsoft.com/office/powerpoint/2010/main" val="1136105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E91BA5-137F-4CD7-A434-E4C3587E8483}"/>
              </a:ext>
            </a:extLst>
          </p:cNvPr>
          <p:cNvSpPr txBox="1">
            <a:spLocks/>
          </p:cNvSpPr>
          <p:nvPr/>
        </p:nvSpPr>
        <p:spPr bwMode="gray">
          <a:xfrm>
            <a:off x="973997" y="1066361"/>
            <a:ext cx="10799867" cy="653584"/>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r>
              <a:rPr lang="en-US" sz="2000" dirty="0">
                <a:solidFill>
                  <a:srgbClr val="0070C0"/>
                </a:solidFill>
              </a:rPr>
              <a:t>For use on </a:t>
            </a:r>
            <a:r>
              <a:rPr lang="en-US" sz="2000" b="1" u="sng" dirty="0">
                <a:solidFill>
                  <a:srgbClr val="0070C0"/>
                </a:solidFill>
              </a:rPr>
              <a:t>privately-owned</a:t>
            </a:r>
            <a:r>
              <a:rPr lang="en-US" sz="2000" dirty="0">
                <a:solidFill>
                  <a:srgbClr val="0070C0"/>
                </a:solidFill>
              </a:rPr>
              <a:t>, </a:t>
            </a:r>
            <a:r>
              <a:rPr lang="en-US" sz="2000" b="1" u="sng" dirty="0">
                <a:solidFill>
                  <a:srgbClr val="0070C0"/>
                </a:solidFill>
              </a:rPr>
              <a:t>non-hayed</a:t>
            </a:r>
            <a:r>
              <a:rPr lang="en-US" sz="2000" dirty="0">
                <a:solidFill>
                  <a:srgbClr val="0070C0"/>
                </a:solidFill>
              </a:rPr>
              <a:t>, rangeland and perennial grasslands managed as rangelands in the states of Arizona, New Mexico, Oklahoma, and Texas</a:t>
            </a:r>
          </a:p>
        </p:txBody>
      </p:sp>
      <p:sp>
        <p:nvSpPr>
          <p:cNvPr id="3" name="Title 2">
            <a:extLst>
              <a:ext uri="{FF2B5EF4-FFF2-40B4-BE49-F238E27FC236}">
                <a16:creationId xmlns:a16="http://schemas.microsoft.com/office/drawing/2014/main" id="{9A65743B-B4DA-4966-BA86-B95F7BD53E7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Summary: Invora</a:t>
            </a:r>
            <a:r>
              <a:rPr lang="en-US" sz="3000" b="1" baseline="30000" dirty="0">
                <a:solidFill>
                  <a:schemeClr val="tx1"/>
                </a:solidFill>
                <a:cs typeface="Arial" panose="020B0604020202020204" pitchFamily="34" charset="0"/>
              </a:rPr>
              <a:t>™</a:t>
            </a:r>
            <a:r>
              <a:rPr lang="en-US" sz="3000" b="1" dirty="0">
                <a:solidFill>
                  <a:schemeClr val="tx1"/>
                </a:solidFill>
              </a:rPr>
              <a:t> Herbicide Label Requirements</a:t>
            </a:r>
          </a:p>
        </p:txBody>
      </p:sp>
      <p:sp>
        <p:nvSpPr>
          <p:cNvPr id="4" name="Subtitle 1">
            <a:extLst>
              <a:ext uri="{FF2B5EF4-FFF2-40B4-BE49-F238E27FC236}">
                <a16:creationId xmlns:a16="http://schemas.microsoft.com/office/drawing/2014/main" id="{7E8EA3F1-17C7-4F65-8E49-D82EDF06C5EA}"/>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endParaRPr lang="en-US" i="1" dirty="0"/>
          </a:p>
        </p:txBody>
      </p:sp>
      <p:graphicFrame>
        <p:nvGraphicFramePr>
          <p:cNvPr id="5" name="Table 4">
            <a:extLst>
              <a:ext uri="{FF2B5EF4-FFF2-40B4-BE49-F238E27FC236}">
                <a16:creationId xmlns:a16="http://schemas.microsoft.com/office/drawing/2014/main" id="{82639788-026A-406B-8B54-BBCE8A0F7F98}"/>
              </a:ext>
            </a:extLst>
          </p:cNvPr>
          <p:cNvGraphicFramePr>
            <a:graphicFrameLocks noGrp="1"/>
          </p:cNvGraphicFramePr>
          <p:nvPr>
            <p:extLst>
              <p:ext uri="{D42A27DB-BD31-4B8C-83A1-F6EECF244321}">
                <p14:modId xmlns:p14="http://schemas.microsoft.com/office/powerpoint/2010/main" val="819852741"/>
              </p:ext>
            </p:extLst>
          </p:nvPr>
        </p:nvGraphicFramePr>
        <p:xfrm>
          <a:off x="176463" y="1820836"/>
          <a:ext cx="11839074" cy="4879684"/>
        </p:xfrm>
        <a:graphic>
          <a:graphicData uri="http://schemas.openxmlformats.org/drawingml/2006/table">
            <a:tbl>
              <a:tblPr firstRow="1" bandRow="1">
                <a:tableStyleId>{5C22544A-7EE6-4342-B048-85BDC9FD1C3A}</a:tableStyleId>
              </a:tblPr>
              <a:tblGrid>
                <a:gridCol w="11839074">
                  <a:extLst>
                    <a:ext uri="{9D8B030D-6E8A-4147-A177-3AD203B41FA5}">
                      <a16:colId xmlns:a16="http://schemas.microsoft.com/office/drawing/2014/main" val="1994869477"/>
                    </a:ext>
                  </a:extLst>
                </a:gridCol>
              </a:tblGrid>
              <a:tr h="1557364">
                <a:tc>
                  <a:txBody>
                    <a:bodyPr/>
                    <a:lstStyle/>
                    <a:p>
                      <a:endParaRPr lang="en-US" dirty="0"/>
                    </a:p>
                    <a:p>
                      <a:endParaRPr lang="en-US" dirty="0"/>
                    </a:p>
                    <a:p>
                      <a:r>
                        <a:rPr lang="en-US" sz="2400" dirty="0"/>
                        <a:t>Applicator Requirements </a:t>
                      </a:r>
                    </a:p>
                  </a:txBody>
                  <a:tcPr anchor="ctr"/>
                </a:tc>
                <a:extLst>
                  <a:ext uri="{0D108BD9-81ED-4DB2-BD59-A6C34878D82A}">
                    <a16:rowId xmlns:a16="http://schemas.microsoft.com/office/drawing/2014/main" val="1522713139"/>
                  </a:ext>
                </a:extLst>
              </a:tr>
              <a:tr h="370840">
                <a:tc>
                  <a:txBody>
                    <a:bodyPr/>
                    <a:lstStyle/>
                    <a:p>
                      <a:r>
                        <a:rPr kumimoji="0" lang="en-US" sz="2200" b="1" u="none" strike="noStrike" kern="1200" cap="none" spc="0" normalizeH="0" baseline="0" noProof="0" dirty="0">
                          <a:ln>
                            <a:noFill/>
                          </a:ln>
                          <a:effectLst/>
                          <a:uLnTx/>
                          <a:uFillTx/>
                        </a:rPr>
                        <a:t>DO NOT apply this product:</a:t>
                      </a:r>
                      <a:endParaRPr lang="en-US" sz="2200" b="1" dirty="0"/>
                    </a:p>
                  </a:txBody>
                  <a:tcPr anchor="ctr"/>
                </a:tc>
                <a:extLst>
                  <a:ext uri="{0D108BD9-81ED-4DB2-BD59-A6C34878D82A}">
                    <a16:rowId xmlns:a16="http://schemas.microsoft.com/office/drawing/2014/main" val="2709729263"/>
                  </a:ext>
                </a:extLst>
              </a:tr>
              <a:tr h="370840">
                <a:tc>
                  <a:txBody>
                    <a:bodyPr/>
                    <a:lstStyle/>
                    <a:p>
                      <a:pPr marL="342900" indent="-342900">
                        <a:buFont typeface="Arial" panose="020B0604020202020204" pitchFamily="34" charset="0"/>
                        <a:buChar char="•"/>
                      </a:pPr>
                      <a:r>
                        <a:rPr lang="en-US" sz="2200" dirty="0"/>
                        <a:t>to sites where vegetation will be harvested or manure will be collected within 2 years</a:t>
                      </a:r>
                    </a:p>
                  </a:txBody>
                  <a:tcPr anchor="ctr"/>
                </a:tc>
                <a:extLst>
                  <a:ext uri="{0D108BD9-81ED-4DB2-BD59-A6C34878D82A}">
                    <a16:rowId xmlns:a16="http://schemas.microsoft.com/office/drawing/2014/main" val="3910918691"/>
                  </a:ext>
                </a:extLst>
              </a:tr>
              <a:tr h="370840">
                <a:tc>
                  <a:txBody>
                    <a:bodyPr/>
                    <a:lstStyle/>
                    <a:p>
                      <a:pPr marL="342900" marR="0" lvl="0" indent="-34290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broadcast within 100 ft. of property lines, free-flowing water bodies, water bodies shared among property owners, or outer banks of irrigation ditches or canals</a:t>
                      </a:r>
                    </a:p>
                  </a:txBody>
                  <a:tcPr anchor="ctr"/>
                </a:tc>
                <a:extLst>
                  <a:ext uri="{0D108BD9-81ED-4DB2-BD59-A6C34878D82A}">
                    <a16:rowId xmlns:a16="http://schemas.microsoft.com/office/drawing/2014/main" val="2110035843"/>
                  </a:ext>
                </a:extLst>
              </a:tr>
              <a:tr h="370840">
                <a:tc>
                  <a:txBody>
                    <a:bodyPr/>
                    <a:lstStyle/>
                    <a:p>
                      <a:pPr marL="342900" marR="0" lvl="0" indent="-34290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directly to or allow to drift into water</a:t>
                      </a:r>
                    </a:p>
                  </a:txBody>
                  <a:tcPr anchor="ctr"/>
                </a:tc>
                <a:extLst>
                  <a:ext uri="{0D108BD9-81ED-4DB2-BD59-A6C34878D82A}">
                    <a16:rowId xmlns:a16="http://schemas.microsoft.com/office/drawing/2014/main" val="3644566175"/>
                  </a:ext>
                </a:extLst>
              </a:tr>
              <a:tr h="370840">
                <a:tc>
                  <a:txBody>
                    <a:bodyPr/>
                    <a:lstStyle/>
                    <a:p>
                      <a:pPr marL="342900" marR="0" lvl="0"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dirty="0"/>
                        <a:t>in the root zone of or directly to desirable vegetation</a:t>
                      </a:r>
                    </a:p>
                  </a:txBody>
                  <a:tcPr anchor="ctr"/>
                </a:tc>
                <a:extLst>
                  <a:ext uri="{0D108BD9-81ED-4DB2-BD59-A6C34878D82A}">
                    <a16:rowId xmlns:a16="http://schemas.microsoft.com/office/drawing/2014/main" val="322363415"/>
                  </a:ext>
                </a:extLst>
              </a:tr>
              <a:tr h="370840">
                <a:tc>
                  <a:txBody>
                    <a:bodyPr/>
                    <a:lstStyle/>
                    <a:p>
                      <a:pPr marL="342900" marR="0" lvl="0" indent="-342900" algn="l" defTabSz="1219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u="none" strike="noStrike" kern="1200" cap="none" spc="0" normalizeH="0" baseline="0" noProof="0" dirty="0">
                          <a:ln>
                            <a:noFill/>
                          </a:ln>
                          <a:effectLst/>
                          <a:uLnTx/>
                          <a:uFillTx/>
                        </a:rPr>
                        <a:t>if conditions favor movement off site</a:t>
                      </a:r>
                      <a:endParaRPr kumimoji="0" lang="en-US" sz="2200" b="0" i="0" u="none" strike="noStrike" kern="1200" cap="none" spc="0" normalizeH="0" baseline="0" noProof="0" dirty="0">
                        <a:ln>
                          <a:noFill/>
                        </a:ln>
                        <a:solidFill>
                          <a:srgbClr val="000000"/>
                        </a:solidFill>
                        <a:effectLst/>
                        <a:uLnTx/>
                        <a:uFillTx/>
                        <a:latin typeface="+mn-lt"/>
                        <a:cs typeface="+mn-cs"/>
                      </a:endParaRPr>
                    </a:p>
                  </a:txBody>
                  <a:tcPr anchor="ctr"/>
                </a:tc>
                <a:extLst>
                  <a:ext uri="{0D108BD9-81ED-4DB2-BD59-A6C34878D82A}">
                    <a16:rowId xmlns:a16="http://schemas.microsoft.com/office/drawing/2014/main" val="165959508"/>
                  </a:ext>
                </a:extLst>
              </a:tr>
              <a:tr h="370840">
                <a:tc>
                  <a:txBody>
                    <a:bodyPr/>
                    <a:lstStyle/>
                    <a:p>
                      <a:pPr algn="ctr"/>
                      <a:r>
                        <a:rPr kumimoji="0" lang="en-US" sz="2200" u="none" strike="noStrike" kern="1200" cap="none" spc="0" normalizeH="0" baseline="0" noProof="0" dirty="0">
                          <a:ln>
                            <a:noFill/>
                          </a:ln>
                          <a:effectLst/>
                          <a:uLnTx/>
                          <a:uFillTx/>
                        </a:rPr>
                        <a:t>Read and follow all product label directions, restrictions, &amp; precautions.</a:t>
                      </a:r>
                      <a:endParaRPr lang="en-US" sz="2200" b="1" dirty="0"/>
                    </a:p>
                  </a:txBody>
                  <a:tcPr anchor="ctr">
                    <a:solidFill>
                      <a:schemeClr val="bg1"/>
                    </a:solidFill>
                  </a:tcPr>
                </a:tc>
                <a:extLst>
                  <a:ext uri="{0D108BD9-81ED-4DB2-BD59-A6C34878D82A}">
                    <a16:rowId xmlns:a16="http://schemas.microsoft.com/office/drawing/2014/main" val="1909151453"/>
                  </a:ext>
                </a:extLst>
              </a:tr>
            </a:tbl>
          </a:graphicData>
        </a:graphic>
      </p:graphicFrame>
      <p:pic>
        <p:nvPicPr>
          <p:cNvPr id="6" name="Picture 5">
            <a:extLst>
              <a:ext uri="{FF2B5EF4-FFF2-40B4-BE49-F238E27FC236}">
                <a16:creationId xmlns:a16="http://schemas.microsoft.com/office/drawing/2014/main" id="{C377EAC2-CB3A-48C7-AEAF-B63D96103454}"/>
              </a:ext>
            </a:extLst>
          </p:cNvPr>
          <p:cNvPicPr>
            <a:picLocks noChangeAspect="1"/>
          </p:cNvPicPr>
          <p:nvPr/>
        </p:nvPicPr>
        <p:blipFill>
          <a:blip r:embed="rId2"/>
          <a:stretch>
            <a:fillRect/>
          </a:stretch>
        </p:blipFill>
        <p:spPr>
          <a:xfrm>
            <a:off x="10688234" y="2004839"/>
            <a:ext cx="1179249" cy="1188720"/>
          </a:xfrm>
          <a:prstGeom prst="rect">
            <a:avLst/>
          </a:prstGeom>
        </p:spPr>
      </p:pic>
      <p:pic>
        <p:nvPicPr>
          <p:cNvPr id="7" name="Picture 6">
            <a:extLst>
              <a:ext uri="{FF2B5EF4-FFF2-40B4-BE49-F238E27FC236}">
                <a16:creationId xmlns:a16="http://schemas.microsoft.com/office/drawing/2014/main" id="{FE5531BC-082A-4D78-B21A-3E8CBBD8D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4701" y="1989899"/>
            <a:ext cx="3000792" cy="1188720"/>
          </a:xfrm>
          <a:prstGeom prst="rect">
            <a:avLst/>
          </a:prstGeom>
          <a:ln>
            <a:solidFill>
              <a:schemeClr val="tx1"/>
            </a:solidFill>
          </a:ln>
        </p:spPr>
      </p:pic>
      <p:pic>
        <p:nvPicPr>
          <p:cNvPr id="8" name="Picture 7">
            <a:extLst>
              <a:ext uri="{FF2B5EF4-FFF2-40B4-BE49-F238E27FC236}">
                <a16:creationId xmlns:a16="http://schemas.microsoft.com/office/drawing/2014/main" id="{AD1EAEF5-9E47-4E0E-8DB7-0D199FE0F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6302" y="2004507"/>
            <a:ext cx="1138350" cy="1188720"/>
          </a:xfrm>
          <a:prstGeom prst="rect">
            <a:avLst/>
          </a:prstGeom>
          <a:ln>
            <a:solidFill>
              <a:schemeClr val="tx1"/>
            </a:solidFill>
          </a:ln>
        </p:spPr>
      </p:pic>
    </p:spTree>
    <p:extLst>
      <p:ext uri="{BB962C8B-B14F-4D97-AF65-F5344CB8AC3E}">
        <p14:creationId xmlns:p14="http://schemas.microsoft.com/office/powerpoint/2010/main" val="1242401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A967275-71F9-45C5-9631-62D8E47D29A1}"/>
              </a:ext>
            </a:extLst>
          </p:cNvPr>
          <p:cNvSpPr txBox="1">
            <a:spLocks/>
          </p:cNvSpPr>
          <p:nvPr/>
        </p:nvSpPr>
        <p:spPr bwMode="gray">
          <a:xfrm>
            <a:off x="981948" y="1138299"/>
            <a:ext cx="10799867" cy="252000"/>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accent1"/>
                </a:solidFill>
                <a:latin typeface="+mn-lt"/>
                <a:ea typeface="+mn-ea"/>
                <a:cs typeface="+mn-cs"/>
              </a:defRPr>
            </a:lvl1pPr>
            <a:lvl2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2pPr>
            <a:lvl3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3pPr>
            <a:lvl4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4pPr>
            <a:lvl5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5pPr>
            <a:lvl6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6pPr>
            <a:lvl7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7pPr>
            <a:lvl8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8pPr>
            <a:lvl9pPr marL="0" indent="0" algn="l" defTabSz="1219200" rtl="0" eaLnBrk="1" latinLnBrk="0" hangingPunct="1">
              <a:spcBef>
                <a:spcPts val="400"/>
              </a:spcBef>
              <a:spcAft>
                <a:spcPts val="800"/>
              </a:spcAft>
              <a:buFontTx/>
              <a:buNone/>
              <a:defRPr sz="2400" kern="1200">
                <a:solidFill>
                  <a:schemeClr val="accent1"/>
                </a:solidFill>
                <a:latin typeface="+mn-lt"/>
                <a:ea typeface="+mn-ea"/>
                <a:cs typeface="+mn-cs"/>
              </a:defRPr>
            </a:lvl9pPr>
          </a:lstStyle>
          <a:p>
            <a:endParaRPr lang="en-US" i="1" dirty="0"/>
          </a:p>
        </p:txBody>
      </p:sp>
      <p:graphicFrame>
        <p:nvGraphicFramePr>
          <p:cNvPr id="3" name="Table 2">
            <a:extLst>
              <a:ext uri="{FF2B5EF4-FFF2-40B4-BE49-F238E27FC236}">
                <a16:creationId xmlns:a16="http://schemas.microsoft.com/office/drawing/2014/main" id="{DAEEB16C-7DF5-4B9E-AD07-30E4DF702539}"/>
              </a:ext>
            </a:extLst>
          </p:cNvPr>
          <p:cNvGraphicFramePr>
            <a:graphicFrameLocks noGrp="1"/>
          </p:cNvGraphicFramePr>
          <p:nvPr/>
        </p:nvGraphicFramePr>
        <p:xfrm>
          <a:off x="176463" y="1820836"/>
          <a:ext cx="11903242" cy="4790784"/>
        </p:xfrm>
        <a:graphic>
          <a:graphicData uri="http://schemas.openxmlformats.org/drawingml/2006/table">
            <a:tbl>
              <a:tblPr firstRow="1" bandRow="1">
                <a:tableStyleId>{5C22544A-7EE6-4342-B048-85BDC9FD1C3A}</a:tableStyleId>
              </a:tblPr>
              <a:tblGrid>
                <a:gridCol w="11903242">
                  <a:extLst>
                    <a:ext uri="{9D8B030D-6E8A-4147-A177-3AD203B41FA5}">
                      <a16:colId xmlns:a16="http://schemas.microsoft.com/office/drawing/2014/main" val="1994869477"/>
                    </a:ext>
                  </a:extLst>
                </a:gridCol>
              </a:tblGrid>
              <a:tr h="1559904">
                <a:tc>
                  <a:txBody>
                    <a:bodyPr/>
                    <a:lstStyle/>
                    <a:p>
                      <a:endParaRPr lang="en-US" dirty="0"/>
                    </a:p>
                    <a:p>
                      <a:endParaRPr lang="en-US" dirty="0"/>
                    </a:p>
                    <a:p>
                      <a:r>
                        <a:rPr lang="en-US" sz="2400" dirty="0"/>
                        <a:t>Land Manager Requirements</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522713139"/>
                  </a:ext>
                </a:extLst>
              </a:tr>
              <a:tr h="370840">
                <a:tc>
                  <a:txBody>
                    <a:bodyPr/>
                    <a:lstStyle/>
                    <a:p>
                      <a:pPr marL="0" marR="0" lvl="0" indent="0" algn="l" defTabSz="1219200" rtl="0" eaLnBrk="1" fontAlgn="auto" latinLnBrk="0" hangingPunct="1">
                        <a:lnSpc>
                          <a:spcPct val="100000"/>
                        </a:lnSpc>
                        <a:spcBef>
                          <a:spcPts val="0"/>
                        </a:spcBef>
                        <a:spcAft>
                          <a:spcPts val="0"/>
                        </a:spcAft>
                        <a:buClrTx/>
                        <a:buSzTx/>
                        <a:buFontTx/>
                        <a:buNone/>
                        <a:tabLst/>
                        <a:defRPr/>
                      </a:pPr>
                      <a:r>
                        <a:rPr lang="en-US" sz="2200" b="1" dirty="0"/>
                        <a:t>For 2 years after treatment:</a:t>
                      </a:r>
                    </a:p>
                  </a:txBody>
                  <a:tcPr anchor="ctr"/>
                </a:tc>
                <a:extLst>
                  <a:ext uri="{0D108BD9-81ED-4DB2-BD59-A6C34878D82A}">
                    <a16:rowId xmlns:a16="http://schemas.microsoft.com/office/drawing/2014/main" val="2709729263"/>
                  </a:ext>
                </a:extLst>
              </a:tr>
              <a:tr h="370840">
                <a:tc>
                  <a:txBody>
                    <a:bodyPr/>
                    <a:lstStyle/>
                    <a:p>
                      <a:pPr marL="688975" indent="-349250">
                        <a:spcBef>
                          <a:spcPts val="0"/>
                        </a:spcBef>
                        <a:spcAft>
                          <a:spcPts val="600"/>
                        </a:spcAft>
                        <a:buFont typeface="Arial" panose="020B0604020202020204" pitchFamily="34" charset="0"/>
                        <a:buChar char="•"/>
                      </a:pPr>
                      <a:r>
                        <a:rPr lang="en-US" sz="2200" u="sng" dirty="0"/>
                        <a:t>herbaceous vegetation</a:t>
                      </a:r>
                      <a:r>
                        <a:rPr lang="en-US" sz="2200" dirty="0"/>
                        <a:t> cannot be harvested, moved off-site, composted, or used as </a:t>
                      </a:r>
                      <a:r>
                        <a:rPr lang="en-US" sz="2200" strike="noStrike" dirty="0"/>
                        <a:t>soil amendment or mulch</a:t>
                      </a:r>
                    </a:p>
                  </a:txBody>
                  <a:tcPr anchor="ctr"/>
                </a:tc>
                <a:extLst>
                  <a:ext uri="{0D108BD9-81ED-4DB2-BD59-A6C34878D82A}">
                    <a16:rowId xmlns:a16="http://schemas.microsoft.com/office/drawing/2014/main" val="3910918691"/>
                  </a:ext>
                </a:extLst>
              </a:tr>
              <a:tr h="370840">
                <a:tc>
                  <a:txBody>
                    <a:bodyPr/>
                    <a:lstStyle/>
                    <a:p>
                      <a:pPr marL="688975" marR="0" lvl="0" indent="-3492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200" u="sng" dirty="0"/>
                        <a:t>manure</a:t>
                      </a:r>
                      <a:r>
                        <a:rPr lang="en-US" sz="2200" dirty="0"/>
                        <a:t> resulting on treatment site cannot be composted, used as soil amendment or mushroom spawn</a:t>
                      </a:r>
                    </a:p>
                  </a:txBody>
                  <a:tcPr anchor="ctr"/>
                </a:tc>
                <a:extLst>
                  <a:ext uri="{0D108BD9-81ED-4DB2-BD59-A6C34878D82A}">
                    <a16:rowId xmlns:a16="http://schemas.microsoft.com/office/drawing/2014/main" val="2110035843"/>
                  </a:ext>
                </a:extLst>
              </a:tr>
              <a:tr h="370840">
                <a:tc>
                  <a:txBody>
                    <a:bodyPr/>
                    <a:lstStyle/>
                    <a:p>
                      <a:pPr marL="688975" marR="0" lvl="0" indent="-349250" algn="l" defTabSz="1219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u="sng" dirty="0"/>
                        <a:t>purge livestock for 3 days</a:t>
                      </a:r>
                      <a:r>
                        <a:rPr lang="en-US" sz="2200" dirty="0"/>
                        <a:t> before transport</a:t>
                      </a:r>
                    </a:p>
                  </a:txBody>
                  <a:tcPr anchor="ctr"/>
                </a:tc>
                <a:extLst>
                  <a:ext uri="{0D108BD9-81ED-4DB2-BD59-A6C34878D82A}">
                    <a16:rowId xmlns:a16="http://schemas.microsoft.com/office/drawing/2014/main" val="3644566175"/>
                  </a:ext>
                </a:extLst>
              </a:tr>
              <a:tr h="370840">
                <a:tc>
                  <a:txBody>
                    <a:bodyPr/>
                    <a:lstStyle/>
                    <a:p>
                      <a:pPr marL="0" marR="0" lvl="0" indent="0" algn="l" defTabSz="1219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u="sng" dirty="0"/>
                        <a:t>Treated brush</a:t>
                      </a:r>
                      <a:r>
                        <a:rPr lang="en-US" sz="2200" dirty="0"/>
                        <a:t> must degrade on site</a:t>
                      </a:r>
                    </a:p>
                  </a:txBody>
                  <a:tcPr anchor="ctr"/>
                </a:tc>
                <a:extLst>
                  <a:ext uri="{0D108BD9-81ED-4DB2-BD59-A6C34878D82A}">
                    <a16:rowId xmlns:a16="http://schemas.microsoft.com/office/drawing/2014/main" val="322363415"/>
                  </a:ext>
                </a:extLst>
              </a:tr>
              <a:tr h="370840">
                <a:tc>
                  <a:txBody>
                    <a:bodyPr/>
                    <a:lstStyle/>
                    <a:p>
                      <a:pPr algn="ctr"/>
                      <a:r>
                        <a:rPr kumimoji="0" lang="en-US" sz="2200" b="1" i="0" u="none" strike="noStrike" kern="1200" cap="none" spc="0" normalizeH="0" baseline="0" noProof="0" dirty="0">
                          <a:ln>
                            <a:noFill/>
                          </a:ln>
                          <a:solidFill>
                            <a:srgbClr val="000000"/>
                          </a:solidFill>
                          <a:effectLst/>
                          <a:uLnTx/>
                          <a:uFillTx/>
                          <a:latin typeface="+mn-lt"/>
                          <a:cs typeface="+mn-cs"/>
                        </a:rPr>
                        <a:t>Read and follow all product label directions, restrictions, &amp; precautions.</a:t>
                      </a:r>
                      <a:endParaRPr lang="en-US" sz="2200" b="1" dirty="0"/>
                    </a:p>
                  </a:txBody>
                  <a:tcPr anchor="ctr">
                    <a:solidFill>
                      <a:schemeClr val="bg1"/>
                    </a:solidFill>
                  </a:tcPr>
                </a:tc>
                <a:extLst>
                  <a:ext uri="{0D108BD9-81ED-4DB2-BD59-A6C34878D82A}">
                    <a16:rowId xmlns:a16="http://schemas.microsoft.com/office/drawing/2014/main" val="1909151453"/>
                  </a:ext>
                </a:extLst>
              </a:tr>
            </a:tbl>
          </a:graphicData>
        </a:graphic>
      </p:graphicFrame>
      <p:sp>
        <p:nvSpPr>
          <p:cNvPr id="4" name="Subtitle 1">
            <a:extLst>
              <a:ext uri="{FF2B5EF4-FFF2-40B4-BE49-F238E27FC236}">
                <a16:creationId xmlns:a16="http://schemas.microsoft.com/office/drawing/2014/main" id="{D3786948-159B-4C3B-B252-50313AD3D798}"/>
              </a:ext>
            </a:extLst>
          </p:cNvPr>
          <p:cNvSpPr txBox="1">
            <a:spLocks/>
          </p:cNvSpPr>
          <p:nvPr/>
        </p:nvSpPr>
        <p:spPr>
          <a:xfrm>
            <a:off x="973997" y="1066361"/>
            <a:ext cx="10799867" cy="653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For use on </a:t>
            </a:r>
            <a:r>
              <a:rPr lang="en-US" sz="2400" b="1" u="sng" dirty="0">
                <a:solidFill>
                  <a:srgbClr val="0070C0"/>
                </a:solidFill>
              </a:rPr>
              <a:t>privately-owned</a:t>
            </a:r>
            <a:r>
              <a:rPr lang="en-US" sz="2400" dirty="0">
                <a:solidFill>
                  <a:srgbClr val="0070C0"/>
                </a:solidFill>
              </a:rPr>
              <a:t>, </a:t>
            </a:r>
            <a:r>
              <a:rPr lang="en-US" sz="2400" b="1" u="sng" dirty="0">
                <a:solidFill>
                  <a:srgbClr val="0070C0"/>
                </a:solidFill>
              </a:rPr>
              <a:t>non-hayed</a:t>
            </a:r>
            <a:r>
              <a:rPr lang="en-US" sz="2400" dirty="0">
                <a:solidFill>
                  <a:srgbClr val="0070C0"/>
                </a:solidFill>
              </a:rPr>
              <a:t>, rangeland and perennial grasslands managed as rangelands in the states of Arizona, New Mexico, Oklahoma, and Texas</a:t>
            </a:r>
          </a:p>
        </p:txBody>
      </p:sp>
      <p:pic>
        <p:nvPicPr>
          <p:cNvPr id="6" name="Picture 5">
            <a:extLst>
              <a:ext uri="{FF2B5EF4-FFF2-40B4-BE49-F238E27FC236}">
                <a16:creationId xmlns:a16="http://schemas.microsoft.com/office/drawing/2014/main" id="{2F11139C-1538-48F6-84B5-D9AE934F7C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2214" y="2004502"/>
            <a:ext cx="1179249" cy="1188720"/>
          </a:xfrm>
          <a:prstGeom prst="rect">
            <a:avLst/>
          </a:prstGeom>
        </p:spPr>
      </p:pic>
      <p:pic>
        <p:nvPicPr>
          <p:cNvPr id="7" name="Picture 6">
            <a:extLst>
              <a:ext uri="{FF2B5EF4-FFF2-40B4-BE49-F238E27FC236}">
                <a16:creationId xmlns:a16="http://schemas.microsoft.com/office/drawing/2014/main" id="{2C87CE99-672D-455C-8E2E-231C2C823C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1838" y="2002504"/>
            <a:ext cx="1178517" cy="1188720"/>
          </a:xfrm>
          <a:prstGeom prst="rect">
            <a:avLst/>
          </a:prstGeom>
        </p:spPr>
      </p:pic>
      <p:pic>
        <p:nvPicPr>
          <p:cNvPr id="8" name="Picture 7">
            <a:extLst>
              <a:ext uri="{FF2B5EF4-FFF2-40B4-BE49-F238E27FC236}">
                <a16:creationId xmlns:a16="http://schemas.microsoft.com/office/drawing/2014/main" id="{9AB6F4A9-7579-4A65-A0E3-698F887A8D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2760" y="2008884"/>
            <a:ext cx="1214012" cy="1188720"/>
          </a:xfrm>
          <a:prstGeom prst="rect">
            <a:avLst/>
          </a:prstGeom>
        </p:spPr>
      </p:pic>
      <p:pic>
        <p:nvPicPr>
          <p:cNvPr id="9" name="Picture 8">
            <a:extLst>
              <a:ext uri="{FF2B5EF4-FFF2-40B4-BE49-F238E27FC236}">
                <a16:creationId xmlns:a16="http://schemas.microsoft.com/office/drawing/2014/main" id="{8797242E-70DD-4479-8282-31B0909AFE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28428" y="2004015"/>
            <a:ext cx="1423369" cy="1191770"/>
          </a:xfrm>
          <a:prstGeom prst="rect">
            <a:avLst/>
          </a:prstGeom>
        </p:spPr>
      </p:pic>
      <p:sp>
        <p:nvSpPr>
          <p:cNvPr id="10" name="Title 2">
            <a:extLst>
              <a:ext uri="{FF2B5EF4-FFF2-40B4-BE49-F238E27FC236}">
                <a16:creationId xmlns:a16="http://schemas.microsoft.com/office/drawing/2014/main" id="{F736A44D-5A0E-4257-92E0-7E4369267DF5}"/>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Invora</a:t>
            </a:r>
            <a:r>
              <a:rPr lang="en-US" sz="3000" b="1" baseline="30000" dirty="0">
                <a:cs typeface="Arial" panose="020B0604020202020204" pitchFamily="34" charset="0"/>
              </a:rPr>
              <a:t>™</a:t>
            </a:r>
            <a:r>
              <a:rPr lang="en-US" sz="3000" b="1" dirty="0"/>
              <a:t> Herbicide: Label Requirements</a:t>
            </a:r>
          </a:p>
        </p:txBody>
      </p:sp>
      <p:sp>
        <p:nvSpPr>
          <p:cNvPr id="5" name="Slide Number Placeholder 4">
            <a:extLst>
              <a:ext uri="{FF2B5EF4-FFF2-40B4-BE49-F238E27FC236}">
                <a16:creationId xmlns:a16="http://schemas.microsoft.com/office/drawing/2014/main" id="{B06C5A56-04C7-4C7E-843B-24BC99EAB799}"/>
              </a:ext>
            </a:extLst>
          </p:cNvPr>
          <p:cNvSpPr>
            <a:spLocks noGrp="1"/>
          </p:cNvSpPr>
          <p:nvPr>
            <p:ph type="sldNum" sz="quarter" idx="12"/>
          </p:nvPr>
        </p:nvSpPr>
        <p:spPr/>
        <p:txBody>
          <a:bodyPr/>
          <a:lstStyle/>
          <a:p>
            <a:fld id="{D0E05080-14E5-434E-9FA3-F840005C9737}" type="slidenum">
              <a:rPr lang="en-US" smtClean="0"/>
              <a:pPr/>
              <a:t>48</a:t>
            </a:fld>
            <a:endParaRPr lang="en-US"/>
          </a:p>
        </p:txBody>
      </p:sp>
      <p:sp>
        <p:nvSpPr>
          <p:cNvPr id="12" name="TextBox 11">
            <a:extLst>
              <a:ext uri="{FF2B5EF4-FFF2-40B4-BE49-F238E27FC236}">
                <a16:creationId xmlns:a16="http://schemas.microsoft.com/office/drawing/2014/main" id="{99293B81-3002-4092-8800-D9A4BE9527D3}"/>
              </a:ext>
            </a:extLst>
          </p:cNvPr>
          <p:cNvSpPr txBox="1"/>
          <p:nvPr/>
        </p:nvSpPr>
        <p:spPr>
          <a:xfrm>
            <a:off x="7521677" y="78658"/>
            <a:ext cx="4503174" cy="369332"/>
          </a:xfrm>
          <a:prstGeom prst="rect">
            <a:avLst/>
          </a:prstGeom>
          <a:noFill/>
        </p:spPr>
        <p:txBody>
          <a:bodyPr wrap="square" rtlCol="0">
            <a:spAutoFit/>
          </a:bodyPr>
          <a:lstStyle/>
          <a:p>
            <a:pPr algn="r"/>
            <a:endParaRPr lang="en-US" b="1" dirty="0">
              <a:solidFill>
                <a:srgbClr val="FF0000"/>
              </a:solidFill>
            </a:endParaRPr>
          </a:p>
        </p:txBody>
      </p:sp>
    </p:spTree>
    <p:extLst>
      <p:ext uri="{BB962C8B-B14F-4D97-AF65-F5344CB8AC3E}">
        <p14:creationId xmlns:p14="http://schemas.microsoft.com/office/powerpoint/2010/main" val="1167505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3438BEC-E313-4666-B994-9DC5D432B6B3}"/>
              </a:ext>
            </a:extLst>
          </p:cNvPr>
          <p:cNvSpPr txBox="1">
            <a:spLocks/>
          </p:cNvSpPr>
          <p:nvPr/>
        </p:nvSpPr>
        <p:spPr>
          <a:xfrm>
            <a:off x="980411" y="2776252"/>
            <a:ext cx="10801405" cy="4041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600"/>
              </a:spcBef>
              <a:buNone/>
            </a:pPr>
            <a:endParaRPr lang="en-US" sz="2000" dirty="0"/>
          </a:p>
        </p:txBody>
      </p:sp>
      <p:sp>
        <p:nvSpPr>
          <p:cNvPr id="3" name="Title 2">
            <a:extLst>
              <a:ext uri="{FF2B5EF4-FFF2-40B4-BE49-F238E27FC236}">
                <a16:creationId xmlns:a16="http://schemas.microsoft.com/office/drawing/2014/main" id="{3A6F6B70-85AE-4C8A-986F-9A9720B0865A}"/>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chemeClr val="tx1"/>
                </a:solidFill>
              </a:rPr>
              <a:t>Thank you for your attention.  Any questions?</a:t>
            </a:r>
          </a:p>
        </p:txBody>
      </p:sp>
      <p:sp>
        <p:nvSpPr>
          <p:cNvPr id="7" name="Rectangle 6">
            <a:extLst>
              <a:ext uri="{FF2B5EF4-FFF2-40B4-BE49-F238E27FC236}">
                <a16:creationId xmlns:a16="http://schemas.microsoft.com/office/drawing/2014/main" id="{D10FD48C-FE72-4CC9-989F-C6D2893DE1A9}"/>
              </a:ext>
            </a:extLst>
          </p:cNvPr>
          <p:cNvSpPr/>
          <p:nvPr/>
        </p:nvSpPr>
        <p:spPr>
          <a:xfrm>
            <a:off x="695297" y="1483590"/>
            <a:ext cx="10801405" cy="258532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en-US" b="1" u="sng"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Disclaimer</a:t>
            </a: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ALWAYS READ AND FOLLOW LABEL INSTRUCTIONS. This presentation is intended solely to satisfy the applicator training requirement contained on the Invora herbicide label and is not intended as a replacement for reading and following all label directions, restrictions, and precautions for Invora herbicide and/or any other picolinic acid product.  Please contact your State Lead Agency or a manufacturer’s representative for the specific picolinic acid containing product being applied should any questions or issues arise. The information contained in this presentation is based on information available at the time of drafting and is subject to update at any time. Not all products are registered in all states. Bayer, the Bayer Cross and Invora are trademarks of Bayer Group. Chaparral, </a:t>
            </a:r>
            <a:r>
              <a:rPr lang="en-US" dirty="0" err="1">
                <a:solidFill>
                  <a:srgbClr val="1F497D"/>
                </a:solidFill>
                <a:latin typeface="Calibri" panose="020F0502020204030204" pitchFamily="34" charset="0"/>
                <a:ea typeface="Times New Roman" panose="02020603050405020304" pitchFamily="18" charset="0"/>
                <a:cs typeface="Times New Roman" panose="02020603050405020304" pitchFamily="18" charset="0"/>
              </a:rPr>
              <a:t>Grazon</a:t>
            </a: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1F497D"/>
                </a:solidFill>
                <a:latin typeface="Calibri" panose="020F0502020204030204" pitchFamily="34" charset="0"/>
                <a:ea typeface="Times New Roman" panose="02020603050405020304" pitchFamily="18" charset="0"/>
                <a:cs typeface="Times New Roman" panose="02020603050405020304" pitchFamily="18" charset="0"/>
              </a:rPr>
              <a:t>GrazonNext</a:t>
            </a: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1F497D"/>
                </a:solidFill>
                <a:latin typeface="Calibri" panose="020F0502020204030204" pitchFamily="34" charset="0"/>
                <a:ea typeface="Times New Roman" panose="02020603050405020304" pitchFamily="18" charset="0"/>
                <a:cs typeface="Times New Roman" panose="02020603050405020304" pitchFamily="18" charset="0"/>
              </a:rPr>
              <a:t>MezaVue</a:t>
            </a: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Reclaim, Remedy, Sendero, Surmount, and </a:t>
            </a:r>
            <a:r>
              <a:rPr lang="en-US" dirty="0" err="1">
                <a:solidFill>
                  <a:srgbClr val="1F497D"/>
                </a:solidFill>
                <a:latin typeface="Calibri" panose="020F0502020204030204" pitchFamily="34" charset="0"/>
                <a:ea typeface="Times New Roman" panose="02020603050405020304" pitchFamily="18" charset="0"/>
                <a:cs typeface="Times New Roman" panose="02020603050405020304" pitchFamily="18" charset="0"/>
              </a:rPr>
              <a:t>Tordon</a:t>
            </a:r>
            <a:r>
              <a:rPr lang="en-US"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are trademarks of Dow AgroSciences LLC. </a:t>
            </a:r>
            <a:endPar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0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CE7EB87-57A4-4E93-87A5-F304712960FA}"/>
              </a:ext>
            </a:extLst>
          </p:cNvPr>
          <p:cNvSpPr txBox="1">
            <a:spLocks/>
          </p:cNvSpPr>
          <p:nvPr/>
        </p:nvSpPr>
        <p:spPr>
          <a:xfrm>
            <a:off x="914401" y="3600450"/>
            <a:ext cx="11157994" cy="32060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600"/>
              </a:spcAft>
            </a:pPr>
            <a:r>
              <a:rPr lang="en-US" sz="2000" dirty="0"/>
              <a:t>This training satisfies the label requirement of all applicators to complete picolinic acid chemistry training every 2 years.</a:t>
            </a:r>
          </a:p>
          <a:p>
            <a:pPr marL="457200" indent="-457200">
              <a:spcBef>
                <a:spcPts val="600"/>
              </a:spcBef>
              <a:spcAft>
                <a:spcPts val="600"/>
              </a:spcAft>
            </a:pPr>
            <a:r>
              <a:rPr lang="en-US" sz="2000" dirty="0"/>
              <a:t>Invora</a:t>
            </a:r>
            <a:r>
              <a:rPr lang="en-US" sz="2000" baseline="30000" dirty="0"/>
              <a:t>™</a:t>
            </a:r>
            <a:r>
              <a:rPr lang="en-US" sz="2000" dirty="0"/>
              <a:t> herbicide is a Restricted Use Pesticide (RUP) for retail sale to and use only by Certified Applicators and only for those uses covered by the Certified Applicator’s certification.</a:t>
            </a:r>
          </a:p>
          <a:p>
            <a:pPr marL="457200" indent="-457200">
              <a:spcBef>
                <a:spcPts val="600"/>
              </a:spcBef>
              <a:spcAft>
                <a:spcPts val="600"/>
              </a:spcAft>
            </a:pPr>
            <a:r>
              <a:rPr lang="en-US" sz="2000" dirty="0"/>
              <a:t>This training does not qualify for Certified Applicator training required to purchase and use RUPs.  See state or federal RUP requirements. </a:t>
            </a:r>
          </a:p>
          <a:p>
            <a:pPr marL="457200" indent="-457200">
              <a:spcBef>
                <a:spcPts val="600"/>
              </a:spcBef>
              <a:spcAft>
                <a:spcPts val="600"/>
              </a:spcAft>
            </a:pPr>
            <a:r>
              <a:rPr lang="en-US" sz="2000" dirty="0"/>
              <a:t>Refer to specific state pesticide regulatory agencies for additional requirements.</a:t>
            </a:r>
            <a:endParaRPr lang="en-US" dirty="0"/>
          </a:p>
        </p:txBody>
      </p:sp>
      <p:sp>
        <p:nvSpPr>
          <p:cNvPr id="3" name="Title 2">
            <a:extLst>
              <a:ext uri="{FF2B5EF4-FFF2-40B4-BE49-F238E27FC236}">
                <a16:creationId xmlns:a16="http://schemas.microsoft.com/office/drawing/2014/main" id="{BA554A60-791E-4A4E-9463-B3C93672A704}"/>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t>Introduction to Picolinic Acid Chemistry Training</a:t>
            </a:r>
          </a:p>
        </p:txBody>
      </p:sp>
      <p:pic>
        <p:nvPicPr>
          <p:cNvPr id="4" name="Picture 3">
            <a:extLst>
              <a:ext uri="{FF2B5EF4-FFF2-40B4-BE49-F238E27FC236}">
                <a16:creationId xmlns:a16="http://schemas.microsoft.com/office/drawing/2014/main" id="{59314BD8-2168-45D4-BE83-9B4DF32C7BD6}"/>
              </a:ext>
            </a:extLst>
          </p:cNvPr>
          <p:cNvPicPr>
            <a:picLocks noChangeAspect="1"/>
          </p:cNvPicPr>
          <p:nvPr/>
        </p:nvPicPr>
        <p:blipFill>
          <a:blip r:embed="rId3"/>
          <a:stretch>
            <a:fillRect/>
          </a:stretch>
        </p:blipFill>
        <p:spPr>
          <a:xfrm>
            <a:off x="928509" y="1780924"/>
            <a:ext cx="10353675" cy="1635615"/>
          </a:xfrm>
          <a:prstGeom prst="rect">
            <a:avLst/>
          </a:prstGeom>
          <a:ln>
            <a:solidFill>
              <a:schemeClr val="accent1"/>
            </a:solidFill>
          </a:ln>
        </p:spPr>
      </p:pic>
      <p:sp>
        <p:nvSpPr>
          <p:cNvPr id="5" name="Subtitle 1">
            <a:extLst>
              <a:ext uri="{FF2B5EF4-FFF2-40B4-BE49-F238E27FC236}">
                <a16:creationId xmlns:a16="http://schemas.microsoft.com/office/drawing/2014/main" id="{C98DBE56-17BD-498C-A21E-F76EA39889E2}"/>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Training Specific for Invora</a:t>
            </a:r>
            <a:r>
              <a:rPr lang="en-US" sz="2400" baseline="30000" dirty="0">
                <a:solidFill>
                  <a:srgbClr val="0070C0"/>
                </a:solidFill>
                <a:cs typeface="Arial" panose="020B0604020202020204" pitchFamily="34" charset="0"/>
              </a:rPr>
              <a:t>™</a:t>
            </a:r>
            <a:r>
              <a:rPr lang="en-US" sz="2400" dirty="0">
                <a:solidFill>
                  <a:srgbClr val="0070C0"/>
                </a:solidFill>
              </a:rPr>
              <a:t> Herbicide</a:t>
            </a:r>
          </a:p>
        </p:txBody>
      </p:sp>
    </p:spTree>
    <p:extLst>
      <p:ext uri="{BB962C8B-B14F-4D97-AF65-F5344CB8AC3E}">
        <p14:creationId xmlns:p14="http://schemas.microsoft.com/office/powerpoint/2010/main" val="3041319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82D70C0-FE46-42A3-91C0-8C93EA3E87D9}"/>
              </a:ext>
            </a:extLst>
          </p:cNvPr>
          <p:cNvSpPr>
            <a:spLocks noGrp="1"/>
          </p:cNvSpPr>
          <p:nvPr>
            <p:ph type="ctrTitle"/>
          </p:nvPr>
        </p:nvSpPr>
        <p:spPr>
          <a:xfrm>
            <a:off x="3397029" y="2461038"/>
            <a:ext cx="5382199" cy="1620000"/>
          </a:xfrm>
        </p:spPr>
        <p:txBody>
          <a:bodyPr>
            <a:normAutofit/>
          </a:bodyPr>
          <a:lstStyle/>
          <a:p>
            <a:pPr algn="ctr"/>
            <a:r>
              <a:rPr lang="de-DE" dirty="0">
                <a:solidFill>
                  <a:srgbClr val="10384F"/>
                </a:solidFill>
              </a:rPr>
              <a:t>Test Questions</a:t>
            </a:r>
          </a:p>
        </p:txBody>
      </p:sp>
    </p:spTree>
    <p:extLst>
      <p:ext uri="{BB962C8B-B14F-4D97-AF65-F5344CB8AC3E}">
        <p14:creationId xmlns:p14="http://schemas.microsoft.com/office/powerpoint/2010/main" val="1316247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5A26CB3-8F49-4E25-BB32-13ECD6C9F8DF}"/>
              </a:ext>
            </a:extLst>
          </p:cNvPr>
          <p:cNvSpPr txBox="1">
            <a:spLocks/>
          </p:cNvSpPr>
          <p:nvPr/>
        </p:nvSpPr>
        <p:spPr>
          <a:xfrm>
            <a:off x="735291" y="1587058"/>
            <a:ext cx="11199043" cy="451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labeled for use in which of the following states?</a:t>
            </a:r>
          </a:p>
          <a:p>
            <a:pPr marL="0" indent="0">
              <a:spcBef>
                <a:spcPts val="600"/>
              </a:spcBef>
              <a:spcAft>
                <a:spcPts val="400"/>
              </a:spcAft>
              <a:buNone/>
            </a:pPr>
            <a:r>
              <a:rPr lang="en-US" sz="2400" i="1" dirty="0"/>
              <a:t>(</a:t>
            </a:r>
            <a:r>
              <a:rPr lang="en-US" sz="2400" u="sng" dirty="0"/>
              <a:t>select </a:t>
            </a:r>
            <a:r>
              <a:rPr lang="en-US" sz="2400" i="1" u="sng" dirty="0"/>
              <a:t>all that apply</a:t>
            </a:r>
            <a:r>
              <a:rPr lang="en-US" sz="2400" i="1" dirty="0"/>
              <a:t>)</a:t>
            </a:r>
            <a:endParaRPr lang="en-US" sz="2400" dirty="0"/>
          </a:p>
        </p:txBody>
      </p:sp>
      <p:sp>
        <p:nvSpPr>
          <p:cNvPr id="3" name="Title 2">
            <a:extLst>
              <a:ext uri="{FF2B5EF4-FFF2-40B4-BE49-F238E27FC236}">
                <a16:creationId xmlns:a16="http://schemas.microsoft.com/office/drawing/2014/main" id="{FDE4BE63-8185-4552-AFC9-6F6E20535C7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a:t>
            </a:r>
          </a:p>
        </p:txBody>
      </p:sp>
      <p:sp>
        <p:nvSpPr>
          <p:cNvPr id="5" name="Text Placeholder 3">
            <a:extLst>
              <a:ext uri="{FF2B5EF4-FFF2-40B4-BE49-F238E27FC236}">
                <a16:creationId xmlns:a16="http://schemas.microsoft.com/office/drawing/2014/main" id="{59711AA9-62A0-44DF-B68B-F8C31C133301}"/>
              </a:ext>
            </a:extLst>
          </p:cNvPr>
          <p:cNvSpPr txBox="1">
            <a:spLocks/>
          </p:cNvSpPr>
          <p:nvPr/>
        </p:nvSpPr>
        <p:spPr>
          <a:xfrm>
            <a:off x="9239251" y="2634808"/>
            <a:ext cx="2933700"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16"/>
            </a:pPr>
            <a:r>
              <a:rPr lang="en-US" sz="2400" dirty="0"/>
              <a:t>Tennessee</a:t>
            </a:r>
          </a:p>
          <a:p>
            <a:pPr marL="457200" indent="-457200">
              <a:spcBef>
                <a:spcPts val="600"/>
              </a:spcBef>
              <a:spcAft>
                <a:spcPts val="400"/>
              </a:spcAft>
              <a:buFont typeface="+mj-lt"/>
              <a:buAutoNum type="alphaLcPeriod" startAt="16"/>
            </a:pPr>
            <a:r>
              <a:rPr lang="en-US" sz="2400" dirty="0"/>
              <a:t>Texas</a:t>
            </a:r>
            <a:endParaRPr lang="en-US" dirty="0"/>
          </a:p>
        </p:txBody>
      </p:sp>
      <p:sp>
        <p:nvSpPr>
          <p:cNvPr id="6" name="Text Placeholder 3">
            <a:extLst>
              <a:ext uri="{FF2B5EF4-FFF2-40B4-BE49-F238E27FC236}">
                <a16:creationId xmlns:a16="http://schemas.microsoft.com/office/drawing/2014/main" id="{B384CA6F-1145-4461-A45A-10ED3B5850FB}"/>
              </a:ext>
            </a:extLst>
          </p:cNvPr>
          <p:cNvSpPr txBox="1">
            <a:spLocks/>
          </p:cNvSpPr>
          <p:nvPr/>
        </p:nvSpPr>
        <p:spPr>
          <a:xfrm>
            <a:off x="2981325" y="2634808"/>
            <a:ext cx="3523759"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5"/>
            </a:pPr>
            <a:r>
              <a:rPr lang="en-US" sz="2400" dirty="0"/>
              <a:t>Nebraska</a:t>
            </a:r>
          </a:p>
          <a:p>
            <a:pPr marL="457200" indent="-457200">
              <a:spcBef>
                <a:spcPts val="600"/>
              </a:spcBef>
              <a:spcAft>
                <a:spcPts val="400"/>
              </a:spcAft>
              <a:buFont typeface="+mj-lt"/>
              <a:buAutoNum type="alphaLcPeriod" startAt="5"/>
            </a:pPr>
            <a:r>
              <a:rPr lang="en-US" sz="2400" dirty="0"/>
              <a:t>Nevada</a:t>
            </a:r>
          </a:p>
          <a:p>
            <a:pPr marL="457200" indent="-457200">
              <a:spcBef>
                <a:spcPts val="600"/>
              </a:spcBef>
              <a:spcAft>
                <a:spcPts val="400"/>
              </a:spcAft>
              <a:buFont typeface="+mj-lt"/>
              <a:buAutoNum type="alphaLcPeriod" startAt="5"/>
            </a:pPr>
            <a:r>
              <a:rPr lang="en-US" sz="2400" dirty="0"/>
              <a:t>New Hampshire</a:t>
            </a:r>
          </a:p>
          <a:p>
            <a:pPr marL="457200" indent="-457200">
              <a:spcBef>
                <a:spcPts val="600"/>
              </a:spcBef>
              <a:spcAft>
                <a:spcPts val="400"/>
              </a:spcAft>
              <a:buFont typeface="+mj-lt"/>
              <a:buAutoNum type="alphaLcPeriod" startAt="5"/>
            </a:pPr>
            <a:r>
              <a:rPr lang="en-US" sz="2400" dirty="0"/>
              <a:t>New Jersey</a:t>
            </a:r>
          </a:p>
          <a:p>
            <a:pPr marL="457200" indent="-457200">
              <a:spcBef>
                <a:spcPts val="600"/>
              </a:spcBef>
              <a:spcAft>
                <a:spcPts val="400"/>
              </a:spcAft>
              <a:buFont typeface="+mj-lt"/>
              <a:buAutoNum type="alphaLcPeriod" startAt="5"/>
            </a:pPr>
            <a:r>
              <a:rPr lang="en-US" sz="2400" dirty="0"/>
              <a:t>New Mexico</a:t>
            </a:r>
          </a:p>
          <a:p>
            <a:pPr marL="457200" indent="-457200">
              <a:spcBef>
                <a:spcPts val="600"/>
              </a:spcBef>
              <a:spcAft>
                <a:spcPts val="400"/>
              </a:spcAft>
              <a:buFont typeface="+mj-lt"/>
              <a:buAutoNum type="alphaLcPeriod" startAt="5"/>
            </a:pPr>
            <a:r>
              <a:rPr lang="en-US" sz="2400" dirty="0"/>
              <a:t>New York</a:t>
            </a:r>
          </a:p>
          <a:p>
            <a:pPr marL="457200" indent="-457200">
              <a:spcBef>
                <a:spcPts val="600"/>
              </a:spcBef>
              <a:spcAft>
                <a:spcPts val="400"/>
              </a:spcAft>
              <a:buFont typeface="+mj-lt"/>
              <a:buAutoNum type="alphaLcPeriod" startAt="5"/>
            </a:pPr>
            <a:r>
              <a:rPr lang="en-US" sz="2400" dirty="0"/>
              <a:t>North Carolina</a:t>
            </a:r>
          </a:p>
          <a:p>
            <a:pPr marL="457200" indent="-457200">
              <a:spcBef>
                <a:spcPts val="600"/>
              </a:spcBef>
              <a:spcAft>
                <a:spcPts val="400"/>
              </a:spcAft>
              <a:buFont typeface="+mj-lt"/>
              <a:buAutoNum type="alphaLcPeriod" startAt="5"/>
            </a:pPr>
            <a:r>
              <a:rPr lang="en-US" sz="2400" dirty="0"/>
              <a:t>North Dakota</a:t>
            </a:r>
            <a:endParaRPr lang="en-US" dirty="0"/>
          </a:p>
        </p:txBody>
      </p:sp>
      <p:sp>
        <p:nvSpPr>
          <p:cNvPr id="7" name="Text Placeholder 3">
            <a:extLst>
              <a:ext uri="{FF2B5EF4-FFF2-40B4-BE49-F238E27FC236}">
                <a16:creationId xmlns:a16="http://schemas.microsoft.com/office/drawing/2014/main" id="{D3B77F54-D08F-4E44-9661-4B8DD4B5A49E}"/>
              </a:ext>
            </a:extLst>
          </p:cNvPr>
          <p:cNvSpPr txBox="1">
            <a:spLocks/>
          </p:cNvSpPr>
          <p:nvPr/>
        </p:nvSpPr>
        <p:spPr>
          <a:xfrm>
            <a:off x="6353176" y="2634808"/>
            <a:ext cx="2819400"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13"/>
            </a:pPr>
            <a:r>
              <a:rPr lang="en-US" sz="2400" dirty="0"/>
              <a:t>Ohio</a:t>
            </a:r>
          </a:p>
          <a:p>
            <a:pPr marL="457200" indent="-457200">
              <a:spcBef>
                <a:spcPts val="600"/>
              </a:spcBef>
              <a:spcAft>
                <a:spcPts val="400"/>
              </a:spcAft>
              <a:buFont typeface="+mj-lt"/>
              <a:buAutoNum type="alphaLcPeriod" startAt="13"/>
            </a:pPr>
            <a:r>
              <a:rPr lang="en-US" sz="2400" dirty="0"/>
              <a:t>Oklahoma</a:t>
            </a:r>
          </a:p>
          <a:p>
            <a:pPr marL="457200" indent="-457200">
              <a:spcBef>
                <a:spcPts val="600"/>
              </a:spcBef>
              <a:spcAft>
                <a:spcPts val="400"/>
              </a:spcAft>
              <a:buFont typeface="+mj-lt"/>
              <a:buAutoNum type="alphaLcPeriod" startAt="13"/>
            </a:pPr>
            <a:r>
              <a:rPr lang="en-US" sz="2400" dirty="0"/>
              <a:t>Oregon</a:t>
            </a:r>
          </a:p>
          <a:p>
            <a:pPr marL="457200" indent="-457200">
              <a:spcBef>
                <a:spcPts val="600"/>
              </a:spcBef>
              <a:spcAft>
                <a:spcPts val="400"/>
              </a:spcAft>
              <a:buFont typeface="+mj-lt"/>
              <a:buAutoNum type="alphaLcPeriod" startAt="13"/>
            </a:pPr>
            <a:endParaRPr lang="en-US" dirty="0">
              <a:highlight>
                <a:srgbClr val="FFFF00"/>
              </a:highlight>
            </a:endParaRPr>
          </a:p>
        </p:txBody>
      </p:sp>
      <p:sp>
        <p:nvSpPr>
          <p:cNvPr id="8" name="Text Placeholder 3">
            <a:extLst>
              <a:ext uri="{FF2B5EF4-FFF2-40B4-BE49-F238E27FC236}">
                <a16:creationId xmlns:a16="http://schemas.microsoft.com/office/drawing/2014/main" id="{528E12B3-9513-4181-890E-88CB98EEA5A8}"/>
              </a:ext>
            </a:extLst>
          </p:cNvPr>
          <p:cNvSpPr txBox="1">
            <a:spLocks/>
          </p:cNvSpPr>
          <p:nvPr/>
        </p:nvSpPr>
        <p:spPr>
          <a:xfrm>
            <a:off x="361950" y="2634808"/>
            <a:ext cx="3523759"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a:pPr>
            <a:r>
              <a:rPr lang="en-US" sz="2400" dirty="0"/>
              <a:t>Alabama</a:t>
            </a:r>
          </a:p>
          <a:p>
            <a:pPr marL="457200" indent="-457200">
              <a:spcBef>
                <a:spcPts val="600"/>
              </a:spcBef>
              <a:spcAft>
                <a:spcPts val="400"/>
              </a:spcAft>
              <a:buFont typeface="+mj-lt"/>
              <a:buAutoNum type="alphaLcPeriod"/>
            </a:pPr>
            <a:r>
              <a:rPr lang="en-US" sz="2400" dirty="0"/>
              <a:t>Alaska</a:t>
            </a:r>
          </a:p>
          <a:p>
            <a:pPr marL="457200" indent="-457200">
              <a:spcBef>
                <a:spcPts val="600"/>
              </a:spcBef>
              <a:spcAft>
                <a:spcPts val="400"/>
              </a:spcAft>
              <a:buFont typeface="+mj-lt"/>
              <a:buAutoNum type="alphaLcPeriod"/>
            </a:pPr>
            <a:r>
              <a:rPr lang="en-US" sz="2400" dirty="0"/>
              <a:t>Arizona</a:t>
            </a:r>
          </a:p>
          <a:p>
            <a:pPr marL="457200" indent="-457200">
              <a:spcBef>
                <a:spcPts val="600"/>
              </a:spcBef>
              <a:spcAft>
                <a:spcPts val="400"/>
              </a:spcAft>
              <a:buFont typeface="+mj-lt"/>
              <a:buAutoNum type="alphaLcPeriod"/>
            </a:pPr>
            <a:r>
              <a:rPr lang="en-US" sz="2400" dirty="0"/>
              <a:t>Arkansas</a:t>
            </a:r>
          </a:p>
        </p:txBody>
      </p:sp>
    </p:spTree>
    <p:extLst>
      <p:ext uri="{BB962C8B-B14F-4D97-AF65-F5344CB8AC3E}">
        <p14:creationId xmlns:p14="http://schemas.microsoft.com/office/powerpoint/2010/main" val="385621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5A26CB3-8F49-4E25-BB32-13ECD6C9F8DF}"/>
              </a:ext>
            </a:extLst>
          </p:cNvPr>
          <p:cNvSpPr txBox="1">
            <a:spLocks/>
          </p:cNvSpPr>
          <p:nvPr/>
        </p:nvSpPr>
        <p:spPr>
          <a:xfrm>
            <a:off x="735291" y="1587058"/>
            <a:ext cx="11199043" cy="451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labeled for use in which of the following states?</a:t>
            </a:r>
          </a:p>
          <a:p>
            <a:pPr marL="0" indent="0">
              <a:spcBef>
                <a:spcPts val="600"/>
              </a:spcBef>
              <a:spcAft>
                <a:spcPts val="400"/>
              </a:spcAft>
              <a:buNone/>
            </a:pPr>
            <a:r>
              <a:rPr lang="en-US" sz="2400" i="1" dirty="0"/>
              <a:t>(</a:t>
            </a:r>
            <a:r>
              <a:rPr lang="en-US" sz="2400" u="sng" dirty="0"/>
              <a:t>select </a:t>
            </a:r>
            <a:r>
              <a:rPr lang="en-US" sz="2400" i="1" u="sng" dirty="0"/>
              <a:t>all that apply</a:t>
            </a:r>
            <a:r>
              <a:rPr lang="en-US" sz="2400" i="1" dirty="0"/>
              <a:t>)</a:t>
            </a:r>
            <a:endParaRPr lang="en-US" sz="2400" dirty="0"/>
          </a:p>
        </p:txBody>
      </p:sp>
      <p:sp>
        <p:nvSpPr>
          <p:cNvPr id="3" name="Title 2">
            <a:extLst>
              <a:ext uri="{FF2B5EF4-FFF2-40B4-BE49-F238E27FC236}">
                <a16:creationId xmlns:a16="http://schemas.microsoft.com/office/drawing/2014/main" id="{FDE4BE63-8185-4552-AFC9-6F6E20535C7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a:t>
            </a:r>
          </a:p>
        </p:txBody>
      </p:sp>
      <p:sp>
        <p:nvSpPr>
          <p:cNvPr id="5" name="Text Placeholder 3">
            <a:extLst>
              <a:ext uri="{FF2B5EF4-FFF2-40B4-BE49-F238E27FC236}">
                <a16:creationId xmlns:a16="http://schemas.microsoft.com/office/drawing/2014/main" id="{59711AA9-62A0-44DF-B68B-F8C31C133301}"/>
              </a:ext>
            </a:extLst>
          </p:cNvPr>
          <p:cNvSpPr txBox="1">
            <a:spLocks/>
          </p:cNvSpPr>
          <p:nvPr/>
        </p:nvSpPr>
        <p:spPr>
          <a:xfrm>
            <a:off x="9239251" y="2634808"/>
            <a:ext cx="2933700"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16"/>
            </a:pPr>
            <a:r>
              <a:rPr lang="en-US" sz="2400" dirty="0"/>
              <a:t>Tennessee</a:t>
            </a:r>
          </a:p>
          <a:p>
            <a:pPr marL="457200" indent="-457200">
              <a:spcBef>
                <a:spcPts val="600"/>
              </a:spcBef>
              <a:spcAft>
                <a:spcPts val="400"/>
              </a:spcAft>
              <a:buFont typeface="+mj-lt"/>
              <a:buAutoNum type="alphaLcPeriod" startAt="16"/>
            </a:pPr>
            <a:r>
              <a:rPr lang="en-US" sz="2400" dirty="0"/>
              <a:t>Texas</a:t>
            </a:r>
            <a:endParaRPr lang="en-US" dirty="0"/>
          </a:p>
        </p:txBody>
      </p:sp>
      <p:sp>
        <p:nvSpPr>
          <p:cNvPr id="6" name="Text Placeholder 3">
            <a:extLst>
              <a:ext uri="{FF2B5EF4-FFF2-40B4-BE49-F238E27FC236}">
                <a16:creationId xmlns:a16="http://schemas.microsoft.com/office/drawing/2014/main" id="{B384CA6F-1145-4461-A45A-10ED3B5850FB}"/>
              </a:ext>
            </a:extLst>
          </p:cNvPr>
          <p:cNvSpPr txBox="1">
            <a:spLocks/>
          </p:cNvSpPr>
          <p:nvPr/>
        </p:nvSpPr>
        <p:spPr>
          <a:xfrm>
            <a:off x="2981325" y="2634808"/>
            <a:ext cx="3523759"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5"/>
            </a:pPr>
            <a:r>
              <a:rPr lang="en-US" sz="2400" dirty="0"/>
              <a:t>Nebraska</a:t>
            </a:r>
          </a:p>
          <a:p>
            <a:pPr marL="457200" indent="-457200">
              <a:spcBef>
                <a:spcPts val="600"/>
              </a:spcBef>
              <a:spcAft>
                <a:spcPts val="400"/>
              </a:spcAft>
              <a:buFont typeface="+mj-lt"/>
              <a:buAutoNum type="alphaLcPeriod" startAt="5"/>
            </a:pPr>
            <a:r>
              <a:rPr lang="en-US" sz="2400" dirty="0"/>
              <a:t>Nevada</a:t>
            </a:r>
          </a:p>
          <a:p>
            <a:pPr marL="457200" indent="-457200">
              <a:spcBef>
                <a:spcPts val="600"/>
              </a:spcBef>
              <a:spcAft>
                <a:spcPts val="400"/>
              </a:spcAft>
              <a:buFont typeface="+mj-lt"/>
              <a:buAutoNum type="alphaLcPeriod" startAt="5"/>
            </a:pPr>
            <a:r>
              <a:rPr lang="en-US" sz="2400" dirty="0"/>
              <a:t>New Hampshire</a:t>
            </a:r>
          </a:p>
          <a:p>
            <a:pPr marL="457200" indent="-457200">
              <a:spcBef>
                <a:spcPts val="600"/>
              </a:spcBef>
              <a:spcAft>
                <a:spcPts val="400"/>
              </a:spcAft>
              <a:buFont typeface="+mj-lt"/>
              <a:buAutoNum type="alphaLcPeriod" startAt="5"/>
            </a:pPr>
            <a:r>
              <a:rPr lang="en-US" sz="2400" dirty="0"/>
              <a:t>New Jersey</a:t>
            </a:r>
          </a:p>
          <a:p>
            <a:pPr marL="457200" indent="-457200">
              <a:spcBef>
                <a:spcPts val="600"/>
              </a:spcBef>
              <a:spcAft>
                <a:spcPts val="400"/>
              </a:spcAft>
              <a:buFont typeface="+mj-lt"/>
              <a:buAutoNum type="alphaLcPeriod" startAt="5"/>
            </a:pPr>
            <a:r>
              <a:rPr lang="en-US" sz="2400" dirty="0"/>
              <a:t>New Mexico</a:t>
            </a:r>
          </a:p>
          <a:p>
            <a:pPr marL="457200" indent="-457200">
              <a:spcBef>
                <a:spcPts val="600"/>
              </a:spcBef>
              <a:spcAft>
                <a:spcPts val="400"/>
              </a:spcAft>
              <a:buFont typeface="+mj-lt"/>
              <a:buAutoNum type="alphaLcPeriod" startAt="5"/>
            </a:pPr>
            <a:r>
              <a:rPr lang="en-US" sz="2400" dirty="0"/>
              <a:t>New York</a:t>
            </a:r>
          </a:p>
          <a:p>
            <a:pPr marL="457200" indent="-457200">
              <a:spcBef>
                <a:spcPts val="600"/>
              </a:spcBef>
              <a:spcAft>
                <a:spcPts val="400"/>
              </a:spcAft>
              <a:buFont typeface="+mj-lt"/>
              <a:buAutoNum type="alphaLcPeriod" startAt="5"/>
            </a:pPr>
            <a:r>
              <a:rPr lang="en-US" sz="2400" dirty="0"/>
              <a:t>North Carolina</a:t>
            </a:r>
          </a:p>
          <a:p>
            <a:pPr marL="457200" indent="-457200">
              <a:spcBef>
                <a:spcPts val="600"/>
              </a:spcBef>
              <a:spcAft>
                <a:spcPts val="400"/>
              </a:spcAft>
              <a:buFont typeface="+mj-lt"/>
              <a:buAutoNum type="alphaLcPeriod" startAt="5"/>
            </a:pPr>
            <a:r>
              <a:rPr lang="en-US" sz="2400" dirty="0"/>
              <a:t>North Dakota</a:t>
            </a:r>
            <a:endParaRPr lang="en-US" dirty="0"/>
          </a:p>
        </p:txBody>
      </p:sp>
      <p:sp>
        <p:nvSpPr>
          <p:cNvPr id="7" name="Text Placeholder 3">
            <a:extLst>
              <a:ext uri="{FF2B5EF4-FFF2-40B4-BE49-F238E27FC236}">
                <a16:creationId xmlns:a16="http://schemas.microsoft.com/office/drawing/2014/main" id="{D3B77F54-D08F-4E44-9661-4B8DD4B5A49E}"/>
              </a:ext>
            </a:extLst>
          </p:cNvPr>
          <p:cNvSpPr txBox="1">
            <a:spLocks/>
          </p:cNvSpPr>
          <p:nvPr/>
        </p:nvSpPr>
        <p:spPr>
          <a:xfrm>
            <a:off x="6353176" y="2634808"/>
            <a:ext cx="2819400"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startAt="13"/>
            </a:pPr>
            <a:r>
              <a:rPr lang="en-US" sz="2400" dirty="0"/>
              <a:t>Ohio</a:t>
            </a:r>
          </a:p>
          <a:p>
            <a:pPr marL="457200" indent="-457200">
              <a:spcBef>
                <a:spcPts val="600"/>
              </a:spcBef>
              <a:spcAft>
                <a:spcPts val="400"/>
              </a:spcAft>
              <a:buFont typeface="+mj-lt"/>
              <a:buAutoNum type="alphaLcPeriod" startAt="13"/>
            </a:pPr>
            <a:r>
              <a:rPr lang="en-US" sz="2400" dirty="0"/>
              <a:t>Oklahoma</a:t>
            </a:r>
          </a:p>
          <a:p>
            <a:pPr marL="457200" indent="-457200">
              <a:spcBef>
                <a:spcPts val="600"/>
              </a:spcBef>
              <a:spcAft>
                <a:spcPts val="400"/>
              </a:spcAft>
              <a:buFont typeface="+mj-lt"/>
              <a:buAutoNum type="alphaLcPeriod" startAt="13"/>
            </a:pPr>
            <a:r>
              <a:rPr lang="en-US" sz="2400" dirty="0"/>
              <a:t>Oregon</a:t>
            </a:r>
          </a:p>
          <a:p>
            <a:pPr marL="457200" indent="-457200">
              <a:spcBef>
                <a:spcPts val="600"/>
              </a:spcBef>
              <a:spcAft>
                <a:spcPts val="400"/>
              </a:spcAft>
              <a:buFont typeface="+mj-lt"/>
              <a:buAutoNum type="alphaLcPeriod" startAt="13"/>
            </a:pPr>
            <a:endParaRPr lang="en-US" dirty="0">
              <a:highlight>
                <a:srgbClr val="FFFF00"/>
              </a:highlight>
            </a:endParaRPr>
          </a:p>
        </p:txBody>
      </p:sp>
      <p:sp>
        <p:nvSpPr>
          <p:cNvPr id="8" name="Text Placeholder 3">
            <a:extLst>
              <a:ext uri="{FF2B5EF4-FFF2-40B4-BE49-F238E27FC236}">
                <a16:creationId xmlns:a16="http://schemas.microsoft.com/office/drawing/2014/main" id="{528E12B3-9513-4181-890E-88CB98EEA5A8}"/>
              </a:ext>
            </a:extLst>
          </p:cNvPr>
          <p:cNvSpPr txBox="1">
            <a:spLocks/>
          </p:cNvSpPr>
          <p:nvPr/>
        </p:nvSpPr>
        <p:spPr>
          <a:xfrm>
            <a:off x="361950" y="2634808"/>
            <a:ext cx="3523759" cy="37278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spcAft>
                <a:spcPts val="400"/>
              </a:spcAft>
              <a:buFont typeface="+mj-lt"/>
              <a:buAutoNum type="alphaLcPeriod"/>
            </a:pPr>
            <a:r>
              <a:rPr lang="en-US" sz="2400" dirty="0"/>
              <a:t>Alabama</a:t>
            </a:r>
          </a:p>
          <a:p>
            <a:pPr marL="457200" indent="-457200">
              <a:spcBef>
                <a:spcPts val="600"/>
              </a:spcBef>
              <a:spcAft>
                <a:spcPts val="400"/>
              </a:spcAft>
              <a:buFont typeface="+mj-lt"/>
              <a:buAutoNum type="alphaLcPeriod"/>
            </a:pPr>
            <a:r>
              <a:rPr lang="en-US" sz="2400" dirty="0"/>
              <a:t>Alaska</a:t>
            </a:r>
          </a:p>
          <a:p>
            <a:pPr marL="457200" indent="-457200">
              <a:spcBef>
                <a:spcPts val="600"/>
              </a:spcBef>
              <a:spcAft>
                <a:spcPts val="400"/>
              </a:spcAft>
              <a:buFont typeface="+mj-lt"/>
              <a:buAutoNum type="alphaLcPeriod"/>
            </a:pPr>
            <a:r>
              <a:rPr lang="en-US" sz="2400" dirty="0"/>
              <a:t>Arizona</a:t>
            </a:r>
          </a:p>
          <a:p>
            <a:pPr marL="457200" indent="-457200">
              <a:spcBef>
                <a:spcPts val="600"/>
              </a:spcBef>
              <a:spcAft>
                <a:spcPts val="400"/>
              </a:spcAft>
              <a:buFont typeface="+mj-lt"/>
              <a:buAutoNum type="alphaLcPeriod"/>
            </a:pPr>
            <a:r>
              <a:rPr lang="en-US" sz="2400" dirty="0"/>
              <a:t>Arkansas</a:t>
            </a:r>
          </a:p>
        </p:txBody>
      </p:sp>
      <p:sp>
        <p:nvSpPr>
          <p:cNvPr id="4" name="Rectangle 3">
            <a:extLst>
              <a:ext uri="{FF2B5EF4-FFF2-40B4-BE49-F238E27FC236}">
                <a16:creationId xmlns:a16="http://schemas.microsoft.com/office/drawing/2014/main" id="{F7318772-F424-4A8B-B7BB-26F6A0F1EBBA}"/>
              </a:ext>
            </a:extLst>
          </p:cNvPr>
          <p:cNvSpPr/>
          <p:nvPr/>
        </p:nvSpPr>
        <p:spPr>
          <a:xfrm>
            <a:off x="249382" y="3553691"/>
            <a:ext cx="537199"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21C289-DF99-49DF-BA50-32B54C24E3D7}"/>
              </a:ext>
            </a:extLst>
          </p:cNvPr>
          <p:cNvSpPr/>
          <p:nvPr/>
        </p:nvSpPr>
        <p:spPr>
          <a:xfrm>
            <a:off x="2899186" y="4473009"/>
            <a:ext cx="443783"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2F6E-C930-4E85-B6FA-50CBDCA2F093}"/>
              </a:ext>
            </a:extLst>
          </p:cNvPr>
          <p:cNvSpPr/>
          <p:nvPr/>
        </p:nvSpPr>
        <p:spPr>
          <a:xfrm>
            <a:off x="6276572" y="3081743"/>
            <a:ext cx="478189"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0B7EC4-5B50-43B0-9641-BC4438EA3154}"/>
              </a:ext>
            </a:extLst>
          </p:cNvPr>
          <p:cNvSpPr/>
          <p:nvPr/>
        </p:nvSpPr>
        <p:spPr>
          <a:xfrm>
            <a:off x="9211508" y="3096495"/>
            <a:ext cx="463434"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617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62B4773-F16D-4A06-895E-68204CEBB98A}"/>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labeled for which of the following privately-owned use sites?</a:t>
            </a:r>
          </a:p>
          <a:p>
            <a:pPr marL="0" indent="0">
              <a:spcBef>
                <a:spcPts val="600"/>
              </a:spcBef>
              <a:spcAft>
                <a:spcPts val="400"/>
              </a:spcAft>
              <a:buNone/>
            </a:pPr>
            <a:r>
              <a:rPr lang="en-US" sz="2400" i="1" u="sng" dirty="0"/>
              <a:t>(select all that apply)</a:t>
            </a:r>
          </a:p>
          <a:p>
            <a:pPr marL="457200" indent="-457200">
              <a:spcBef>
                <a:spcPts val="600"/>
              </a:spcBef>
              <a:spcAft>
                <a:spcPts val="400"/>
              </a:spcAft>
              <a:buFont typeface="+mj-lt"/>
              <a:buAutoNum type="alphaLcPeriod"/>
            </a:pPr>
            <a:r>
              <a:rPr lang="en-US" sz="2400" dirty="0"/>
              <a:t>Non-hayed rangeland</a:t>
            </a:r>
          </a:p>
          <a:p>
            <a:pPr marL="457200" indent="-457200">
              <a:spcBef>
                <a:spcPts val="600"/>
              </a:spcBef>
              <a:spcAft>
                <a:spcPts val="400"/>
              </a:spcAft>
              <a:buFont typeface="+mj-lt"/>
              <a:buAutoNum type="alphaLcPeriod"/>
            </a:pPr>
            <a:r>
              <a:rPr lang="en-US" sz="2400" dirty="0"/>
              <a:t>Non-hayed perennial grassland managed for seed production</a:t>
            </a:r>
          </a:p>
          <a:p>
            <a:pPr marL="457200" indent="-457200">
              <a:spcBef>
                <a:spcPts val="600"/>
              </a:spcBef>
              <a:spcAft>
                <a:spcPts val="400"/>
              </a:spcAft>
              <a:buFont typeface="+mj-lt"/>
              <a:buAutoNum type="alphaLcPeriod"/>
            </a:pPr>
            <a:r>
              <a:rPr lang="en-US" sz="2400" dirty="0"/>
              <a:t>Non-hayed perennial grassland managed as rangeland</a:t>
            </a:r>
          </a:p>
          <a:p>
            <a:pPr marL="457200" indent="-457200">
              <a:spcBef>
                <a:spcPts val="600"/>
              </a:spcBef>
              <a:spcAft>
                <a:spcPts val="400"/>
              </a:spcAft>
              <a:buFont typeface="+mj-lt"/>
              <a:buAutoNum type="alphaLcPeriod"/>
            </a:pPr>
            <a:r>
              <a:rPr lang="en-US" sz="2400" dirty="0"/>
              <a:t>Grass hay production fields</a:t>
            </a:r>
          </a:p>
          <a:p>
            <a:pPr marL="457200" indent="-457200">
              <a:spcBef>
                <a:spcPts val="600"/>
              </a:spcBef>
              <a:spcAft>
                <a:spcPts val="400"/>
              </a:spcAft>
              <a:buFont typeface="+mj-lt"/>
              <a:buAutoNum type="alphaLcPeriod"/>
            </a:pPr>
            <a:r>
              <a:rPr lang="en-US" sz="2400" dirty="0"/>
              <a:t>All the above</a:t>
            </a:r>
            <a:endParaRPr lang="en-US" dirty="0"/>
          </a:p>
          <a:p>
            <a:pPr>
              <a:spcBef>
                <a:spcPts val="600"/>
              </a:spcBef>
              <a:spcAft>
                <a:spcPts val="400"/>
              </a:spcAft>
            </a:pPr>
            <a:endParaRPr lang="en-US" dirty="0"/>
          </a:p>
        </p:txBody>
      </p:sp>
      <p:sp>
        <p:nvSpPr>
          <p:cNvPr id="3" name="Title 2">
            <a:extLst>
              <a:ext uri="{FF2B5EF4-FFF2-40B4-BE49-F238E27FC236}">
                <a16:creationId xmlns:a16="http://schemas.microsoft.com/office/drawing/2014/main" id="{CCF8EAD5-D9AF-4F03-9A35-40433BCA7EC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a:t>
            </a:r>
          </a:p>
        </p:txBody>
      </p:sp>
    </p:spTree>
    <p:extLst>
      <p:ext uri="{BB962C8B-B14F-4D97-AF65-F5344CB8AC3E}">
        <p14:creationId xmlns:p14="http://schemas.microsoft.com/office/powerpoint/2010/main" val="1337886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E62B4773-F16D-4A06-895E-68204CEBB98A}"/>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labeled for which of the following privately-owned use sites?</a:t>
            </a:r>
          </a:p>
          <a:p>
            <a:pPr marL="0" indent="0">
              <a:spcBef>
                <a:spcPts val="600"/>
              </a:spcBef>
              <a:spcAft>
                <a:spcPts val="400"/>
              </a:spcAft>
              <a:buNone/>
            </a:pPr>
            <a:r>
              <a:rPr lang="en-US" sz="2400" i="1" u="sng" dirty="0"/>
              <a:t>(select all that apply)</a:t>
            </a:r>
          </a:p>
          <a:p>
            <a:pPr marL="457200" indent="-457200">
              <a:spcBef>
                <a:spcPts val="600"/>
              </a:spcBef>
              <a:spcAft>
                <a:spcPts val="400"/>
              </a:spcAft>
              <a:buFont typeface="+mj-lt"/>
              <a:buAutoNum type="alphaLcPeriod"/>
            </a:pPr>
            <a:r>
              <a:rPr lang="en-US" sz="2400" dirty="0"/>
              <a:t>Non-hayed rangeland</a:t>
            </a:r>
          </a:p>
          <a:p>
            <a:pPr marL="457200" indent="-457200">
              <a:spcBef>
                <a:spcPts val="600"/>
              </a:spcBef>
              <a:spcAft>
                <a:spcPts val="400"/>
              </a:spcAft>
              <a:buFont typeface="+mj-lt"/>
              <a:buAutoNum type="alphaLcPeriod"/>
            </a:pPr>
            <a:r>
              <a:rPr lang="en-US" sz="2400" dirty="0"/>
              <a:t>Non-hayed perennial grassland managed for seed production</a:t>
            </a:r>
          </a:p>
          <a:p>
            <a:pPr marL="457200" indent="-457200">
              <a:spcBef>
                <a:spcPts val="600"/>
              </a:spcBef>
              <a:spcAft>
                <a:spcPts val="400"/>
              </a:spcAft>
              <a:buFont typeface="+mj-lt"/>
              <a:buAutoNum type="alphaLcPeriod"/>
            </a:pPr>
            <a:r>
              <a:rPr lang="en-US" sz="2400" dirty="0"/>
              <a:t>Non-hayed perennial grassland managed as rangeland</a:t>
            </a:r>
          </a:p>
          <a:p>
            <a:pPr marL="457200" indent="-457200">
              <a:spcBef>
                <a:spcPts val="600"/>
              </a:spcBef>
              <a:spcAft>
                <a:spcPts val="400"/>
              </a:spcAft>
              <a:buFont typeface="+mj-lt"/>
              <a:buAutoNum type="alphaLcPeriod"/>
            </a:pPr>
            <a:r>
              <a:rPr lang="en-US" sz="2400" dirty="0"/>
              <a:t>Grass hay production fields</a:t>
            </a:r>
          </a:p>
          <a:p>
            <a:pPr marL="457200" indent="-457200">
              <a:spcBef>
                <a:spcPts val="600"/>
              </a:spcBef>
              <a:spcAft>
                <a:spcPts val="400"/>
              </a:spcAft>
              <a:buFont typeface="+mj-lt"/>
              <a:buAutoNum type="alphaLcPeriod"/>
            </a:pPr>
            <a:r>
              <a:rPr lang="en-US" sz="2400" dirty="0"/>
              <a:t>All the above</a:t>
            </a:r>
            <a:endParaRPr lang="en-US" dirty="0"/>
          </a:p>
          <a:p>
            <a:pPr>
              <a:spcBef>
                <a:spcPts val="600"/>
              </a:spcBef>
              <a:spcAft>
                <a:spcPts val="400"/>
              </a:spcAft>
            </a:pPr>
            <a:endParaRPr lang="en-US" dirty="0"/>
          </a:p>
        </p:txBody>
      </p:sp>
      <p:sp>
        <p:nvSpPr>
          <p:cNvPr id="3" name="Title 2">
            <a:extLst>
              <a:ext uri="{FF2B5EF4-FFF2-40B4-BE49-F238E27FC236}">
                <a16:creationId xmlns:a16="http://schemas.microsoft.com/office/drawing/2014/main" id="{CCF8EAD5-D9AF-4F03-9A35-40433BCA7EC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a:t>
            </a:r>
          </a:p>
        </p:txBody>
      </p:sp>
      <p:sp>
        <p:nvSpPr>
          <p:cNvPr id="5" name="TextBox 4">
            <a:extLst>
              <a:ext uri="{FF2B5EF4-FFF2-40B4-BE49-F238E27FC236}">
                <a16:creationId xmlns:a16="http://schemas.microsoft.com/office/drawing/2014/main" id="{067EFC42-D8FC-4F77-882C-243CD1C73ACC}"/>
              </a:ext>
            </a:extLst>
          </p:cNvPr>
          <p:cNvSpPr txBox="1"/>
          <p:nvPr/>
        </p:nvSpPr>
        <p:spPr>
          <a:xfrm>
            <a:off x="727588" y="5220928"/>
            <a:ext cx="11297264" cy="1569660"/>
          </a:xfrm>
          <a:prstGeom prst="rect">
            <a:avLst/>
          </a:prstGeom>
          <a:noFill/>
          <a:ln w="12700">
            <a:solidFill>
              <a:schemeClr val="tx1"/>
            </a:solidFill>
          </a:ln>
        </p:spPr>
        <p:txBody>
          <a:bodyPr wrap="square" rtlCol="0">
            <a:spAutoFit/>
          </a:bodyPr>
          <a:lstStyle/>
          <a:p>
            <a:r>
              <a:rPr lang="en-US" sz="2400" dirty="0"/>
              <a:t>a. &amp; c.  </a:t>
            </a:r>
            <a:r>
              <a:rPr lang="en-US" sz="2400" dirty="0" err="1"/>
              <a:t>Invora</a:t>
            </a:r>
            <a:r>
              <a:rPr lang="en-US" sz="2400" dirty="0"/>
              <a:t> herbicide is only labeled for use on privately-owned, non-hayed, rangeland and privately-owned, non-hayed perennial grasslands managed as rangeland.</a:t>
            </a:r>
          </a:p>
          <a:p>
            <a:endParaRPr lang="en-US" sz="2400" dirty="0"/>
          </a:p>
          <a:p>
            <a:r>
              <a:rPr lang="en-US" sz="2400" dirty="0"/>
              <a:t>b. &amp; d.  </a:t>
            </a:r>
            <a:r>
              <a:rPr lang="en-US" sz="2400" dirty="0" err="1"/>
              <a:t>Invora</a:t>
            </a:r>
            <a:r>
              <a:rPr lang="en-US" sz="2400" dirty="0"/>
              <a:t> herbicide is not labeled for seed or hay production sites.</a:t>
            </a:r>
          </a:p>
        </p:txBody>
      </p:sp>
      <p:sp>
        <p:nvSpPr>
          <p:cNvPr id="6" name="Rectangle 5">
            <a:extLst>
              <a:ext uri="{FF2B5EF4-FFF2-40B4-BE49-F238E27FC236}">
                <a16:creationId xmlns:a16="http://schemas.microsoft.com/office/drawing/2014/main" id="{EA25FE79-E855-41AF-B060-C692146DD4F9}"/>
              </a:ext>
            </a:extLst>
          </p:cNvPr>
          <p:cNvSpPr/>
          <p:nvPr/>
        </p:nvSpPr>
        <p:spPr>
          <a:xfrm>
            <a:off x="701666" y="2944091"/>
            <a:ext cx="448708"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821F6C-E444-481B-B837-1FD330574441}"/>
              </a:ext>
            </a:extLst>
          </p:cNvPr>
          <p:cNvSpPr/>
          <p:nvPr/>
        </p:nvSpPr>
        <p:spPr>
          <a:xfrm>
            <a:off x="686919" y="3853583"/>
            <a:ext cx="453624"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165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7110631-9925-4F0D-8AC9-553CB6FE6EBF}"/>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Broadcast applications of Invora</a:t>
            </a:r>
            <a:r>
              <a:rPr lang="en-US" baseline="30000" dirty="0"/>
              <a:t>™</a:t>
            </a:r>
            <a:r>
              <a:rPr lang="en-US" dirty="0"/>
              <a:t> herbicide require a 100 ft buffer to which of the following?</a:t>
            </a:r>
          </a:p>
          <a:p>
            <a:pPr marL="457200" indent="-457200">
              <a:spcBef>
                <a:spcPts val="600"/>
              </a:spcBef>
              <a:spcAft>
                <a:spcPts val="400"/>
              </a:spcAft>
              <a:buFont typeface="+mj-lt"/>
              <a:buAutoNum type="alphaLcPeriod"/>
            </a:pPr>
            <a:r>
              <a:rPr lang="en-US" sz="2400" dirty="0"/>
              <a:t>River</a:t>
            </a:r>
          </a:p>
          <a:p>
            <a:pPr marL="457200" indent="-457200">
              <a:spcBef>
                <a:spcPts val="600"/>
              </a:spcBef>
              <a:spcAft>
                <a:spcPts val="400"/>
              </a:spcAft>
              <a:buFont typeface="+mj-lt"/>
              <a:buAutoNum type="alphaLcPeriod"/>
            </a:pPr>
            <a:r>
              <a:rPr lang="en-US" sz="2400" dirty="0"/>
              <a:t>Large lake not wholly located on the treatment site</a:t>
            </a:r>
          </a:p>
          <a:p>
            <a:pPr marL="457200" indent="-457200">
              <a:spcBef>
                <a:spcPts val="600"/>
              </a:spcBef>
              <a:spcAft>
                <a:spcPts val="400"/>
              </a:spcAft>
              <a:buFont typeface="+mj-lt"/>
              <a:buAutoNum type="alphaLcPeriod"/>
            </a:pPr>
            <a:r>
              <a:rPr lang="en-US" sz="2400" dirty="0"/>
              <a:t>Outer bank of irrigation canal </a:t>
            </a:r>
          </a:p>
          <a:p>
            <a:pPr marL="457200" indent="-457200">
              <a:spcBef>
                <a:spcPts val="600"/>
              </a:spcBef>
              <a:spcAft>
                <a:spcPts val="400"/>
              </a:spcAft>
              <a:buFont typeface="+mj-lt"/>
              <a:buAutoNum type="alphaLcPeriod"/>
            </a:pPr>
            <a:r>
              <a:rPr lang="en-US" sz="2400" dirty="0"/>
              <a:t>Property line</a:t>
            </a:r>
          </a:p>
          <a:p>
            <a:pPr marL="457200" indent="-457200">
              <a:spcBef>
                <a:spcPts val="600"/>
              </a:spcBef>
              <a:spcAft>
                <a:spcPts val="400"/>
              </a:spcAft>
              <a:buFont typeface="+mj-lt"/>
              <a:buAutoNum type="alphaLcPeriod"/>
            </a:pPr>
            <a:r>
              <a:rPr lang="en-US" sz="2400" dirty="0"/>
              <a:t>All the above</a:t>
            </a:r>
          </a:p>
        </p:txBody>
      </p:sp>
      <p:sp>
        <p:nvSpPr>
          <p:cNvPr id="9" name="Title 2">
            <a:extLst>
              <a:ext uri="{FF2B5EF4-FFF2-40B4-BE49-F238E27FC236}">
                <a16:creationId xmlns:a16="http://schemas.microsoft.com/office/drawing/2014/main" id="{79148394-4760-4EC5-9888-DB05C5C87AA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3</a:t>
            </a:r>
          </a:p>
        </p:txBody>
      </p:sp>
    </p:spTree>
    <p:extLst>
      <p:ext uri="{BB962C8B-B14F-4D97-AF65-F5344CB8AC3E}">
        <p14:creationId xmlns:p14="http://schemas.microsoft.com/office/powerpoint/2010/main" val="147707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7110631-9925-4F0D-8AC9-553CB6FE6EBF}"/>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Broadcast applications of Invora</a:t>
            </a:r>
            <a:r>
              <a:rPr lang="en-US" baseline="30000" dirty="0"/>
              <a:t>™</a:t>
            </a:r>
            <a:r>
              <a:rPr lang="en-US" dirty="0"/>
              <a:t> herbicide require a 100 ft buffer to which of the following?</a:t>
            </a:r>
          </a:p>
          <a:p>
            <a:pPr marL="457200" indent="-457200">
              <a:spcBef>
                <a:spcPts val="600"/>
              </a:spcBef>
              <a:spcAft>
                <a:spcPts val="400"/>
              </a:spcAft>
              <a:buFont typeface="+mj-lt"/>
              <a:buAutoNum type="alphaLcPeriod"/>
            </a:pPr>
            <a:r>
              <a:rPr lang="en-US" sz="2400" dirty="0"/>
              <a:t>River</a:t>
            </a:r>
          </a:p>
          <a:p>
            <a:pPr marL="457200" indent="-457200">
              <a:spcBef>
                <a:spcPts val="600"/>
              </a:spcBef>
              <a:spcAft>
                <a:spcPts val="400"/>
              </a:spcAft>
              <a:buFont typeface="+mj-lt"/>
              <a:buAutoNum type="alphaLcPeriod"/>
            </a:pPr>
            <a:r>
              <a:rPr lang="en-US" sz="2400" dirty="0"/>
              <a:t>Large lake not wholly located on the treatment site</a:t>
            </a:r>
          </a:p>
          <a:p>
            <a:pPr marL="457200" indent="-457200">
              <a:spcBef>
                <a:spcPts val="600"/>
              </a:spcBef>
              <a:spcAft>
                <a:spcPts val="400"/>
              </a:spcAft>
              <a:buFont typeface="+mj-lt"/>
              <a:buAutoNum type="alphaLcPeriod"/>
            </a:pPr>
            <a:r>
              <a:rPr lang="en-US" sz="2400" dirty="0"/>
              <a:t>Outer bank of irrigation canal </a:t>
            </a:r>
          </a:p>
          <a:p>
            <a:pPr marL="457200" indent="-457200">
              <a:spcBef>
                <a:spcPts val="600"/>
              </a:spcBef>
              <a:spcAft>
                <a:spcPts val="400"/>
              </a:spcAft>
              <a:buFont typeface="+mj-lt"/>
              <a:buAutoNum type="alphaLcPeriod"/>
            </a:pPr>
            <a:r>
              <a:rPr lang="en-US" sz="2400" dirty="0"/>
              <a:t>Property line</a:t>
            </a:r>
          </a:p>
          <a:p>
            <a:pPr marL="457200" indent="-457200">
              <a:spcBef>
                <a:spcPts val="600"/>
              </a:spcBef>
              <a:spcAft>
                <a:spcPts val="400"/>
              </a:spcAft>
              <a:buFont typeface="+mj-lt"/>
              <a:buAutoNum type="alphaLcPeriod"/>
            </a:pPr>
            <a:r>
              <a:rPr lang="en-US" sz="2400" dirty="0"/>
              <a:t>All the above</a:t>
            </a:r>
          </a:p>
        </p:txBody>
      </p:sp>
      <p:sp>
        <p:nvSpPr>
          <p:cNvPr id="9" name="Title 2">
            <a:extLst>
              <a:ext uri="{FF2B5EF4-FFF2-40B4-BE49-F238E27FC236}">
                <a16:creationId xmlns:a16="http://schemas.microsoft.com/office/drawing/2014/main" id="{79148394-4760-4EC5-9888-DB05C5C87AA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3</a:t>
            </a:r>
          </a:p>
        </p:txBody>
      </p:sp>
      <p:sp>
        <p:nvSpPr>
          <p:cNvPr id="5" name="TextBox 4">
            <a:extLst>
              <a:ext uri="{FF2B5EF4-FFF2-40B4-BE49-F238E27FC236}">
                <a16:creationId xmlns:a16="http://schemas.microsoft.com/office/drawing/2014/main" id="{A254A78A-D81E-4C0E-8926-B11F72BDC46B}"/>
              </a:ext>
            </a:extLst>
          </p:cNvPr>
          <p:cNvSpPr txBox="1"/>
          <p:nvPr/>
        </p:nvSpPr>
        <p:spPr>
          <a:xfrm>
            <a:off x="727588" y="5220932"/>
            <a:ext cx="11326760" cy="1200329"/>
          </a:xfrm>
          <a:prstGeom prst="rect">
            <a:avLst/>
          </a:prstGeom>
          <a:noFill/>
          <a:ln w="12700">
            <a:solidFill>
              <a:schemeClr val="tx1"/>
            </a:solidFill>
          </a:ln>
        </p:spPr>
        <p:txBody>
          <a:bodyPr wrap="square" rtlCol="0">
            <a:spAutoFit/>
          </a:bodyPr>
          <a:lstStyle/>
          <a:p>
            <a:r>
              <a:rPr lang="en-US" sz="2400" dirty="0"/>
              <a:t>e.  Broadcast applications of </a:t>
            </a:r>
            <a:r>
              <a:rPr lang="en-US" sz="2400" dirty="0" err="1"/>
              <a:t>Invora</a:t>
            </a:r>
            <a:r>
              <a:rPr lang="en-US" sz="2400" dirty="0"/>
              <a:t> herbicide require a 100 ft. buffer to free-flowing water bodies, water bodies not wholly located on the treatment site, outer banks of irrigation canals and ditches, and property lines.</a:t>
            </a:r>
          </a:p>
        </p:txBody>
      </p:sp>
      <p:sp>
        <p:nvSpPr>
          <p:cNvPr id="7" name="Rectangle 6">
            <a:extLst>
              <a:ext uri="{FF2B5EF4-FFF2-40B4-BE49-F238E27FC236}">
                <a16:creationId xmlns:a16="http://schemas.microsoft.com/office/drawing/2014/main" id="{628FBDBE-EE0E-451E-9E4E-10A14235D28C}"/>
              </a:ext>
            </a:extLst>
          </p:cNvPr>
          <p:cNvSpPr/>
          <p:nvPr/>
        </p:nvSpPr>
        <p:spPr>
          <a:xfrm>
            <a:off x="691834" y="4310775"/>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34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5CC170-B4DC-49DB-9398-015051FC6F5C}"/>
              </a:ext>
            </a:extLst>
          </p:cNvPr>
          <p:cNvSpPr/>
          <p:nvPr/>
        </p:nvSpPr>
        <p:spPr bwMode="gray">
          <a:xfrm>
            <a:off x="6990735" y="1020496"/>
            <a:ext cx="5121852" cy="4721543"/>
          </a:xfrm>
          <a:prstGeom prst="rect">
            <a:avLst/>
          </a:prstGeom>
          <a:solidFill>
            <a:srgbClr val="89D32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Rangeland with Honey Mesquite</a:t>
            </a:r>
          </a:p>
        </p:txBody>
      </p:sp>
      <p:sp>
        <p:nvSpPr>
          <p:cNvPr id="7" name="Rectangle 6">
            <a:extLst>
              <a:ext uri="{FF2B5EF4-FFF2-40B4-BE49-F238E27FC236}">
                <a16:creationId xmlns:a16="http://schemas.microsoft.com/office/drawing/2014/main" id="{D070F0CA-2056-4FE6-B293-C55654E20001}"/>
              </a:ext>
            </a:extLst>
          </p:cNvPr>
          <p:cNvSpPr/>
          <p:nvPr/>
        </p:nvSpPr>
        <p:spPr bwMode="gray">
          <a:xfrm>
            <a:off x="9371336" y="1022422"/>
            <a:ext cx="2743176" cy="141019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Bermudagrass Hay Field</a:t>
            </a:r>
          </a:p>
        </p:txBody>
      </p:sp>
      <p:sp>
        <p:nvSpPr>
          <p:cNvPr id="8" name="Rectangle 14">
            <a:extLst>
              <a:ext uri="{FF2B5EF4-FFF2-40B4-BE49-F238E27FC236}">
                <a16:creationId xmlns:a16="http://schemas.microsoft.com/office/drawing/2014/main" id="{33D64DE4-F9A5-4819-9C71-0CAB04C46906}"/>
              </a:ext>
            </a:extLst>
          </p:cNvPr>
          <p:cNvSpPr>
            <a:spLocks noChangeArrowheads="1"/>
          </p:cNvSpPr>
          <p:nvPr/>
        </p:nvSpPr>
        <p:spPr bwMode="auto">
          <a:xfrm rot="19640521">
            <a:off x="8143392" y="2620925"/>
            <a:ext cx="1173655" cy="184666"/>
          </a:xfrm>
          <a:prstGeom prst="rect">
            <a:avLst/>
          </a:prstGeom>
          <a:solidFill>
            <a:srgbClr val="89D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t> W</a:t>
            </a:r>
            <a:r>
              <a:rPr kumimoji="0" lang="en-US" altLang="en-US" sz="1200" b="1" i="0" u="none" strike="noStrike" cap="none" normalizeH="0" baseline="0" dirty="0">
                <a:ln>
                  <a:noFill/>
                </a:ln>
                <a:effectLst/>
                <a:latin typeface="Arial" panose="020B0604020202020204" pitchFamily="34" charset="0"/>
              </a:rPr>
              <a:t>ind Direction </a:t>
            </a:r>
            <a:endParaRPr kumimoji="0" lang="en-US" altLang="en-US" sz="1800" b="0" i="0" u="none" strike="noStrike" cap="none" normalizeH="0" baseline="0" dirty="0">
              <a:ln>
                <a:noFill/>
              </a:ln>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D998D4B6-6701-4C30-ADF3-8D166762E766}"/>
              </a:ext>
            </a:extLst>
          </p:cNvPr>
          <p:cNvCxnSpPr>
            <a:cxnSpLocks/>
          </p:cNvCxnSpPr>
          <p:nvPr/>
        </p:nvCxnSpPr>
        <p:spPr bwMode="gray">
          <a:xfrm flipV="1">
            <a:off x="8452375" y="2669822"/>
            <a:ext cx="889181" cy="551473"/>
          </a:xfrm>
          <a:prstGeom prst="straightConnector1">
            <a:avLst/>
          </a:prstGeom>
          <a:ln w="79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87B29FAD-90E7-46F6-9704-CEAB1CAB6ACB}"/>
              </a:ext>
            </a:extLst>
          </p:cNvPr>
          <p:cNvSpPr>
            <a:spLocks noChangeArrowheads="1"/>
          </p:cNvSpPr>
          <p:nvPr/>
        </p:nvSpPr>
        <p:spPr bwMode="auto">
          <a:xfrm rot="19640521">
            <a:off x="8681982" y="3078127"/>
            <a:ext cx="581890" cy="184666"/>
          </a:xfrm>
          <a:prstGeom prst="rect">
            <a:avLst/>
          </a:prstGeom>
          <a:solidFill>
            <a:srgbClr val="89D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t> 10 mph</a:t>
            </a:r>
            <a:endParaRPr kumimoji="0" lang="en-US" altLang="en-US" sz="1800" b="0" i="0" u="none" strike="noStrike" cap="none" normalizeH="0" baseline="0" dirty="0">
              <a:ln>
                <a:noFill/>
              </a:ln>
              <a:effectLst/>
              <a:latin typeface="Arial" panose="020B0604020202020204" pitchFamily="34" charset="0"/>
            </a:endParaRPr>
          </a:p>
        </p:txBody>
      </p:sp>
      <p:sp>
        <p:nvSpPr>
          <p:cNvPr id="12" name="Title 2">
            <a:extLst>
              <a:ext uri="{FF2B5EF4-FFF2-40B4-BE49-F238E27FC236}">
                <a16:creationId xmlns:a16="http://schemas.microsoft.com/office/drawing/2014/main" id="{701979FB-3660-4253-A9B3-A816077D0FA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4</a:t>
            </a:r>
          </a:p>
        </p:txBody>
      </p:sp>
      <p:sp>
        <p:nvSpPr>
          <p:cNvPr id="11" name="Text Placeholder 3">
            <a:extLst>
              <a:ext uri="{FF2B5EF4-FFF2-40B4-BE49-F238E27FC236}">
                <a16:creationId xmlns:a16="http://schemas.microsoft.com/office/drawing/2014/main" id="{CD5E9331-EEDB-4A3D-AF6B-6A318B81AC49}"/>
              </a:ext>
            </a:extLst>
          </p:cNvPr>
          <p:cNvSpPr txBox="1">
            <a:spLocks/>
          </p:cNvSpPr>
          <p:nvPr/>
        </p:nvSpPr>
        <p:spPr>
          <a:xfrm>
            <a:off x="343677" y="1276468"/>
            <a:ext cx="6430749" cy="57339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sz="2400" dirty="0"/>
              <a:t>The owner of a section of land (640 acres) wishes to spray Invora</a:t>
            </a:r>
            <a:r>
              <a:rPr lang="en-US" sz="2400" baseline="30000" dirty="0"/>
              <a:t>™</a:t>
            </a:r>
            <a:r>
              <a:rPr lang="en-US" sz="2400" dirty="0"/>
              <a:t> herbicide for honey mesquite on rangeland.  He maintains the NE 80 acres as a bermudagrass hay field. </a:t>
            </a:r>
          </a:p>
          <a:p>
            <a:pPr marL="0" indent="0">
              <a:spcBef>
                <a:spcPts val="600"/>
              </a:spcBef>
              <a:spcAft>
                <a:spcPts val="400"/>
              </a:spcAft>
              <a:buFont typeface="Arial" panose="020B0604020202020204" pitchFamily="34" charset="0"/>
              <a:buNone/>
            </a:pPr>
            <a:r>
              <a:rPr lang="en-US" sz="2400" dirty="0"/>
              <a:t>At the time of application, the wind is blowing toward the NE at 10 mph.  Although (1) the bermudagrass hay field is owned and managed by the land owner and (2) bermudagrass is tolerant to the treatment, an untreated buffer should be left around the hay production field.</a:t>
            </a:r>
          </a:p>
          <a:p>
            <a:pPr marL="457200" indent="-457200">
              <a:spcBef>
                <a:spcPts val="600"/>
              </a:spcBef>
              <a:spcAft>
                <a:spcPts val="400"/>
              </a:spcAft>
              <a:buFont typeface="Arial" panose="020B0604020202020204" pitchFamily="34" charset="0"/>
              <a:buAutoNum type="alphaLcPeriod"/>
            </a:pPr>
            <a:r>
              <a:rPr lang="en-US" sz="2400" dirty="0"/>
              <a:t>True</a:t>
            </a:r>
          </a:p>
          <a:p>
            <a:pPr marL="457200" indent="-457200">
              <a:spcBef>
                <a:spcPts val="600"/>
              </a:spcBef>
              <a:spcAft>
                <a:spcPts val="400"/>
              </a:spcAft>
              <a:buFont typeface="Arial" panose="020B0604020202020204" pitchFamily="34" charset="0"/>
              <a:buAutoNum type="alphaLcPeriod"/>
            </a:pPr>
            <a:r>
              <a:rPr lang="en-US" sz="2400" dirty="0"/>
              <a:t>False</a:t>
            </a:r>
          </a:p>
        </p:txBody>
      </p:sp>
    </p:spTree>
    <p:extLst>
      <p:ext uri="{BB962C8B-B14F-4D97-AF65-F5344CB8AC3E}">
        <p14:creationId xmlns:p14="http://schemas.microsoft.com/office/powerpoint/2010/main" val="991772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FF5CAE-C0CE-426F-9483-4F8676A3228A}"/>
              </a:ext>
            </a:extLst>
          </p:cNvPr>
          <p:cNvSpPr txBox="1">
            <a:spLocks/>
          </p:cNvSpPr>
          <p:nvPr/>
        </p:nvSpPr>
        <p:spPr>
          <a:xfrm>
            <a:off x="343677" y="1276468"/>
            <a:ext cx="6430749" cy="57339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sz="2400" dirty="0"/>
              <a:t>The owner of a section of land (640 acres) wishes to spray Invora</a:t>
            </a:r>
            <a:r>
              <a:rPr lang="en-US" sz="2400" baseline="30000" dirty="0"/>
              <a:t>™</a:t>
            </a:r>
            <a:r>
              <a:rPr lang="en-US" sz="2400" dirty="0"/>
              <a:t> herbicide for honey mesquite on rangeland.  He maintains the NE 80 acres as a bermudagrass hay field. </a:t>
            </a:r>
          </a:p>
          <a:p>
            <a:pPr marL="0" indent="0">
              <a:spcBef>
                <a:spcPts val="600"/>
              </a:spcBef>
              <a:spcAft>
                <a:spcPts val="400"/>
              </a:spcAft>
              <a:buFont typeface="Arial" panose="020B0604020202020204" pitchFamily="34" charset="0"/>
              <a:buNone/>
            </a:pPr>
            <a:r>
              <a:rPr lang="en-US" sz="2400" dirty="0"/>
              <a:t>At the time of application, the wind is blowing toward the NE at 10 mph.  Although (1) the bermudagrass hay field is owned and managed by the land owner and (2) bermudagrass is tolerant to the treatment, an untreated buffer should be left around the hay production field.</a:t>
            </a:r>
          </a:p>
          <a:p>
            <a:pPr marL="457200" indent="-457200">
              <a:spcBef>
                <a:spcPts val="600"/>
              </a:spcBef>
              <a:spcAft>
                <a:spcPts val="400"/>
              </a:spcAft>
              <a:buFont typeface="Arial" panose="020B0604020202020204" pitchFamily="34" charset="0"/>
              <a:buAutoNum type="alphaLcPeriod"/>
            </a:pPr>
            <a:r>
              <a:rPr lang="en-US" sz="2400" dirty="0"/>
              <a:t>True</a:t>
            </a:r>
          </a:p>
          <a:p>
            <a:pPr marL="457200" indent="-457200">
              <a:spcBef>
                <a:spcPts val="600"/>
              </a:spcBef>
              <a:spcAft>
                <a:spcPts val="400"/>
              </a:spcAft>
              <a:buFont typeface="Arial" panose="020B0604020202020204" pitchFamily="34" charset="0"/>
              <a:buAutoNum type="alphaLcPeriod"/>
            </a:pPr>
            <a:r>
              <a:rPr lang="en-US" sz="2400" dirty="0"/>
              <a:t>False</a:t>
            </a:r>
          </a:p>
        </p:txBody>
      </p:sp>
      <p:sp>
        <p:nvSpPr>
          <p:cNvPr id="6" name="Rectangle 5">
            <a:extLst>
              <a:ext uri="{FF2B5EF4-FFF2-40B4-BE49-F238E27FC236}">
                <a16:creationId xmlns:a16="http://schemas.microsoft.com/office/drawing/2014/main" id="{045CC170-B4DC-49DB-9398-015051FC6F5C}"/>
              </a:ext>
            </a:extLst>
          </p:cNvPr>
          <p:cNvSpPr/>
          <p:nvPr/>
        </p:nvSpPr>
        <p:spPr bwMode="gray">
          <a:xfrm>
            <a:off x="6990735" y="1020496"/>
            <a:ext cx="5121852" cy="4721543"/>
          </a:xfrm>
          <a:prstGeom prst="rect">
            <a:avLst/>
          </a:prstGeom>
          <a:solidFill>
            <a:srgbClr val="89D32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Rangeland with Honey Mesquite</a:t>
            </a:r>
          </a:p>
        </p:txBody>
      </p:sp>
      <p:sp>
        <p:nvSpPr>
          <p:cNvPr id="7" name="Rectangle 6">
            <a:extLst>
              <a:ext uri="{FF2B5EF4-FFF2-40B4-BE49-F238E27FC236}">
                <a16:creationId xmlns:a16="http://schemas.microsoft.com/office/drawing/2014/main" id="{D070F0CA-2056-4FE6-B293-C55654E20001}"/>
              </a:ext>
            </a:extLst>
          </p:cNvPr>
          <p:cNvSpPr/>
          <p:nvPr/>
        </p:nvSpPr>
        <p:spPr bwMode="gray">
          <a:xfrm>
            <a:off x="9371336" y="1022422"/>
            <a:ext cx="2743176" cy="1410192"/>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Bermudagrass Hay Field</a:t>
            </a:r>
          </a:p>
        </p:txBody>
      </p:sp>
      <p:sp>
        <p:nvSpPr>
          <p:cNvPr id="8" name="Rectangle 14">
            <a:extLst>
              <a:ext uri="{FF2B5EF4-FFF2-40B4-BE49-F238E27FC236}">
                <a16:creationId xmlns:a16="http://schemas.microsoft.com/office/drawing/2014/main" id="{33D64DE4-F9A5-4819-9C71-0CAB04C46906}"/>
              </a:ext>
            </a:extLst>
          </p:cNvPr>
          <p:cNvSpPr>
            <a:spLocks noChangeArrowheads="1"/>
          </p:cNvSpPr>
          <p:nvPr/>
        </p:nvSpPr>
        <p:spPr bwMode="auto">
          <a:xfrm rot="19640521">
            <a:off x="8143392" y="2620925"/>
            <a:ext cx="1173655" cy="184666"/>
          </a:xfrm>
          <a:prstGeom prst="rect">
            <a:avLst/>
          </a:prstGeom>
          <a:solidFill>
            <a:srgbClr val="89D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t> W</a:t>
            </a:r>
            <a:r>
              <a:rPr kumimoji="0" lang="en-US" altLang="en-US" sz="1200" b="1" i="0" u="none" strike="noStrike" cap="none" normalizeH="0" baseline="0" dirty="0">
                <a:ln>
                  <a:noFill/>
                </a:ln>
                <a:effectLst/>
                <a:latin typeface="Arial" panose="020B0604020202020204" pitchFamily="34" charset="0"/>
              </a:rPr>
              <a:t>ind Direction </a:t>
            </a:r>
            <a:endParaRPr kumimoji="0" lang="en-US" altLang="en-US" sz="1800" b="0" i="0" u="none" strike="noStrike" cap="none" normalizeH="0" baseline="0" dirty="0">
              <a:ln>
                <a:noFill/>
              </a:ln>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D998D4B6-6701-4C30-ADF3-8D166762E766}"/>
              </a:ext>
            </a:extLst>
          </p:cNvPr>
          <p:cNvCxnSpPr>
            <a:cxnSpLocks/>
          </p:cNvCxnSpPr>
          <p:nvPr/>
        </p:nvCxnSpPr>
        <p:spPr bwMode="gray">
          <a:xfrm flipV="1">
            <a:off x="8452375" y="2669822"/>
            <a:ext cx="889181" cy="551473"/>
          </a:xfrm>
          <a:prstGeom prst="straightConnector1">
            <a:avLst/>
          </a:prstGeom>
          <a:ln w="79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87B29FAD-90E7-46F6-9704-CEAB1CAB6ACB}"/>
              </a:ext>
            </a:extLst>
          </p:cNvPr>
          <p:cNvSpPr>
            <a:spLocks noChangeArrowheads="1"/>
          </p:cNvSpPr>
          <p:nvPr/>
        </p:nvSpPr>
        <p:spPr bwMode="auto">
          <a:xfrm rot="19640521">
            <a:off x="8681982" y="3078127"/>
            <a:ext cx="581890" cy="184666"/>
          </a:xfrm>
          <a:prstGeom prst="rect">
            <a:avLst/>
          </a:prstGeom>
          <a:solidFill>
            <a:srgbClr val="89D3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t> 10 mph</a:t>
            </a:r>
            <a:endParaRPr kumimoji="0" lang="en-US" altLang="en-US" sz="1800" b="0" i="0" u="none" strike="noStrike" cap="none" normalizeH="0" baseline="0" dirty="0">
              <a:ln>
                <a:noFill/>
              </a:ln>
              <a:effectLst/>
              <a:latin typeface="Arial" panose="020B0604020202020204" pitchFamily="34" charset="0"/>
            </a:endParaRPr>
          </a:p>
        </p:txBody>
      </p:sp>
      <p:sp>
        <p:nvSpPr>
          <p:cNvPr id="12" name="Title 2">
            <a:extLst>
              <a:ext uri="{FF2B5EF4-FFF2-40B4-BE49-F238E27FC236}">
                <a16:creationId xmlns:a16="http://schemas.microsoft.com/office/drawing/2014/main" id="{701979FB-3660-4253-A9B3-A816077D0FA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4</a:t>
            </a:r>
          </a:p>
        </p:txBody>
      </p:sp>
      <p:sp>
        <p:nvSpPr>
          <p:cNvPr id="11" name="TextBox 10">
            <a:extLst>
              <a:ext uri="{FF2B5EF4-FFF2-40B4-BE49-F238E27FC236}">
                <a16:creationId xmlns:a16="http://schemas.microsoft.com/office/drawing/2014/main" id="{E23254B1-27A8-4B4A-813A-D0D56355C16C}"/>
              </a:ext>
            </a:extLst>
          </p:cNvPr>
          <p:cNvSpPr txBox="1"/>
          <p:nvPr/>
        </p:nvSpPr>
        <p:spPr>
          <a:xfrm>
            <a:off x="98323" y="5791207"/>
            <a:ext cx="11985522" cy="1015663"/>
          </a:xfrm>
          <a:prstGeom prst="rect">
            <a:avLst/>
          </a:prstGeom>
          <a:noFill/>
          <a:ln w="12700">
            <a:solidFill>
              <a:schemeClr val="tx1"/>
            </a:solidFill>
          </a:ln>
        </p:spPr>
        <p:txBody>
          <a:bodyPr wrap="square" rtlCol="0">
            <a:spAutoFit/>
          </a:bodyPr>
          <a:lstStyle/>
          <a:p>
            <a:r>
              <a:rPr lang="en-US" sz="2000" dirty="0"/>
              <a:t>First, one must observe the requirement of, “treated herbaceous vegetation cannot be mechanically harvested or moved for 2 years following treatment.”  Second, </a:t>
            </a:r>
            <a:r>
              <a:rPr lang="en-US" sz="2000" dirty="0" err="1"/>
              <a:t>Invora</a:t>
            </a:r>
            <a:r>
              <a:rPr lang="en-US" sz="2000" dirty="0"/>
              <a:t> is not labeled for hay production fields, even drift rates would be off-label.  For these reasons, the applicator should not spray or drift on the bermudagrass field.</a:t>
            </a:r>
          </a:p>
        </p:txBody>
      </p:sp>
      <p:sp>
        <p:nvSpPr>
          <p:cNvPr id="13" name="Rectangle 12">
            <a:extLst>
              <a:ext uri="{FF2B5EF4-FFF2-40B4-BE49-F238E27FC236}">
                <a16:creationId xmlns:a16="http://schemas.microsoft.com/office/drawing/2014/main" id="{85A70059-C0E1-49CD-96E3-07CF49D1F781}"/>
              </a:ext>
            </a:extLst>
          </p:cNvPr>
          <p:cNvSpPr/>
          <p:nvPr/>
        </p:nvSpPr>
        <p:spPr>
          <a:xfrm>
            <a:off x="288713" y="4831883"/>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786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3D4CFA-F1A2-41D6-B19A-8F7DF6F42845}"/>
              </a:ext>
            </a:extLst>
          </p:cNvPr>
          <p:cNvSpPr txBox="1">
            <a:spLocks/>
          </p:cNvSpPr>
          <p:nvPr/>
        </p:nvSpPr>
        <p:spPr>
          <a:xfrm>
            <a:off x="735291" y="1587058"/>
            <a:ext cx="11199043" cy="51838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a member of the picolinic acid herbicide family.  Characteristics of most products in this family, including Invora™ herbicide, are: </a:t>
            </a:r>
          </a:p>
          <a:p>
            <a:pPr marL="0" indent="0">
              <a:spcBef>
                <a:spcPts val="600"/>
              </a:spcBef>
              <a:spcAft>
                <a:spcPts val="400"/>
              </a:spcAft>
              <a:buNone/>
            </a:pPr>
            <a:r>
              <a:rPr lang="en-US" sz="2400" i="1" u="sng" dirty="0"/>
              <a:t>(select all that apply)</a:t>
            </a:r>
            <a:endParaRPr lang="en-US" sz="2400" u="sng" dirty="0"/>
          </a:p>
          <a:p>
            <a:pPr marL="457200" indent="-457200">
              <a:spcBef>
                <a:spcPts val="600"/>
              </a:spcBef>
              <a:spcAft>
                <a:spcPts val="400"/>
              </a:spcAft>
              <a:buFont typeface="+mj-lt"/>
              <a:buAutoNum type="alphaLcPeriod"/>
            </a:pPr>
            <a:r>
              <a:rPr lang="en-US" sz="2400" dirty="0"/>
              <a:t>Active on broadleaf vegetation</a:t>
            </a:r>
          </a:p>
          <a:p>
            <a:pPr marL="457200" indent="-457200">
              <a:spcBef>
                <a:spcPts val="600"/>
              </a:spcBef>
              <a:spcAft>
                <a:spcPts val="400"/>
              </a:spcAft>
              <a:buFont typeface="+mj-lt"/>
              <a:buAutoNum type="alphaLcPeriod"/>
            </a:pPr>
            <a:r>
              <a:rPr lang="en-US" sz="2400" dirty="0"/>
              <a:t>Soil residual activity  </a:t>
            </a:r>
          </a:p>
          <a:p>
            <a:pPr marL="457200" indent="-457200">
              <a:spcBef>
                <a:spcPts val="600"/>
              </a:spcBef>
              <a:spcAft>
                <a:spcPts val="400"/>
              </a:spcAft>
              <a:buFont typeface="+mj-lt"/>
              <a:buAutoNum type="alphaLcPeriod"/>
            </a:pPr>
            <a:r>
              <a:rPr lang="en-US" sz="2400" dirty="0"/>
              <a:t>Potential to drift</a:t>
            </a:r>
          </a:p>
          <a:p>
            <a:pPr marL="457200" indent="-457200">
              <a:spcBef>
                <a:spcPts val="600"/>
              </a:spcBef>
              <a:spcAft>
                <a:spcPts val="400"/>
              </a:spcAft>
              <a:buFont typeface="+mj-lt"/>
              <a:buAutoNum type="alphaLcPeriod"/>
            </a:pPr>
            <a:r>
              <a:rPr lang="en-US" sz="2400" dirty="0"/>
              <a:t>Compost contamination concerns from treated vegetation or resulting manure</a:t>
            </a:r>
          </a:p>
          <a:p>
            <a:pPr marL="457200" indent="-457200">
              <a:spcBef>
                <a:spcPts val="600"/>
              </a:spcBef>
              <a:spcAft>
                <a:spcPts val="400"/>
              </a:spcAft>
              <a:buFont typeface="+mj-lt"/>
              <a:buAutoNum type="alphaLcPeriod"/>
            </a:pPr>
            <a:r>
              <a:rPr lang="en-US" sz="2400" dirty="0"/>
              <a:t>All the above</a:t>
            </a:r>
          </a:p>
        </p:txBody>
      </p:sp>
      <p:sp>
        <p:nvSpPr>
          <p:cNvPr id="6" name="Title 2">
            <a:extLst>
              <a:ext uri="{FF2B5EF4-FFF2-40B4-BE49-F238E27FC236}">
                <a16:creationId xmlns:a16="http://schemas.microsoft.com/office/drawing/2014/main" id="{E3EB2201-7E24-4EF8-81CC-0793C3581537}"/>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5</a:t>
            </a:r>
          </a:p>
        </p:txBody>
      </p:sp>
    </p:spTree>
    <p:extLst>
      <p:ext uri="{BB962C8B-B14F-4D97-AF65-F5344CB8AC3E}">
        <p14:creationId xmlns:p14="http://schemas.microsoft.com/office/powerpoint/2010/main" val="275857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0E3BFA2-884F-4E66-A7FD-D5503292F833}"/>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Introduction to Picolinic Acid Chemistry</a:t>
            </a:r>
            <a:endParaRPr lang="en-US" sz="3000" b="1" dirty="0"/>
          </a:p>
        </p:txBody>
      </p:sp>
      <p:sp>
        <p:nvSpPr>
          <p:cNvPr id="3" name="Text Placeholder 3">
            <a:extLst>
              <a:ext uri="{FF2B5EF4-FFF2-40B4-BE49-F238E27FC236}">
                <a16:creationId xmlns:a16="http://schemas.microsoft.com/office/drawing/2014/main" id="{6F99F6DC-1E3F-4B25-9BEA-5E29EF780893}"/>
              </a:ext>
            </a:extLst>
          </p:cNvPr>
          <p:cNvSpPr txBox="1">
            <a:spLocks/>
          </p:cNvSpPr>
          <p:nvPr/>
        </p:nvSpPr>
        <p:spPr>
          <a:xfrm>
            <a:off x="974094" y="1660525"/>
            <a:ext cx="3851296" cy="520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000" dirty="0"/>
              <a:t>Active Ingredients include:</a:t>
            </a:r>
          </a:p>
          <a:p>
            <a:pPr marL="817200" lvl="1" indent="-457200">
              <a:spcBef>
                <a:spcPts val="600"/>
              </a:spcBef>
            </a:pPr>
            <a:r>
              <a:rPr lang="en-US" sz="1800" dirty="0" err="1"/>
              <a:t>Aminocyclopyrachlor</a:t>
            </a:r>
            <a:endParaRPr lang="en-US" sz="1800" dirty="0"/>
          </a:p>
          <a:p>
            <a:pPr marL="817200" lvl="1" indent="-457200">
              <a:spcBef>
                <a:spcPts val="600"/>
              </a:spcBef>
            </a:pPr>
            <a:r>
              <a:rPr lang="en-US" sz="1800" dirty="0"/>
              <a:t>Triclopyr</a:t>
            </a:r>
          </a:p>
          <a:p>
            <a:pPr marL="817200" lvl="1" indent="-457200">
              <a:spcBef>
                <a:spcPts val="600"/>
              </a:spcBef>
            </a:pPr>
            <a:r>
              <a:rPr lang="en-US" sz="1800" dirty="0"/>
              <a:t>Aminopyralid</a:t>
            </a:r>
          </a:p>
          <a:p>
            <a:pPr marL="817200" lvl="1" indent="-457200">
              <a:spcBef>
                <a:spcPts val="600"/>
              </a:spcBef>
            </a:pPr>
            <a:r>
              <a:rPr lang="en-US" sz="1800" dirty="0"/>
              <a:t>Clopyralid</a:t>
            </a:r>
          </a:p>
          <a:p>
            <a:pPr marL="817200" lvl="1" indent="-457200">
              <a:spcBef>
                <a:spcPts val="600"/>
              </a:spcBef>
            </a:pPr>
            <a:r>
              <a:rPr lang="en-US" sz="1800" dirty="0"/>
              <a:t>Picloram</a:t>
            </a:r>
          </a:p>
          <a:p>
            <a:pPr marL="817200" lvl="1" indent="-457200">
              <a:spcBef>
                <a:spcPts val="600"/>
              </a:spcBef>
            </a:pPr>
            <a:r>
              <a:rPr lang="en-US" sz="1800" dirty="0" err="1"/>
              <a:t>Fluroxypyr</a:t>
            </a:r>
            <a:endParaRPr lang="en-US" sz="1800" dirty="0"/>
          </a:p>
        </p:txBody>
      </p:sp>
      <p:sp>
        <p:nvSpPr>
          <p:cNvPr id="4" name="Subtitle 1">
            <a:extLst>
              <a:ext uri="{FF2B5EF4-FFF2-40B4-BE49-F238E27FC236}">
                <a16:creationId xmlns:a16="http://schemas.microsoft.com/office/drawing/2014/main" id="{0A99166A-3A8C-4859-99F0-CD16375D1A73}"/>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Picolinic Acid Herbicides – a sub-family of Growth Regulator Herbicides</a:t>
            </a:r>
          </a:p>
        </p:txBody>
      </p:sp>
      <p:sp>
        <p:nvSpPr>
          <p:cNvPr id="5" name="Text Placeholder 3">
            <a:extLst>
              <a:ext uri="{FF2B5EF4-FFF2-40B4-BE49-F238E27FC236}">
                <a16:creationId xmlns:a16="http://schemas.microsoft.com/office/drawing/2014/main" id="{0FF4EBF8-1439-4B0F-9FBA-0A10EBA71E19}"/>
              </a:ext>
            </a:extLst>
          </p:cNvPr>
          <p:cNvSpPr txBox="1">
            <a:spLocks/>
          </p:cNvSpPr>
          <p:nvPr/>
        </p:nvSpPr>
        <p:spPr bwMode="gray">
          <a:xfrm>
            <a:off x="5169202" y="1660525"/>
            <a:ext cx="6618848" cy="5207000"/>
          </a:xfrm>
          <a:prstGeom prst="rect">
            <a:avLst/>
          </a:prstGeom>
        </p:spPr>
        <p:txBody>
          <a:bodyPr vert="horz" lIns="0" tIns="0" rIns="0" bIns="0" rtlCol="0">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2"/>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3"/>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9pPr>
          </a:lstStyle>
          <a:p>
            <a:pPr marL="0" lvl="1" indent="0">
              <a:spcBef>
                <a:spcPts val="600"/>
              </a:spcBef>
              <a:spcAft>
                <a:spcPts val="600"/>
              </a:spcAft>
              <a:buNone/>
            </a:pPr>
            <a:r>
              <a:rPr lang="en-US" sz="2000" dirty="0"/>
              <a:t>Formulated Products include:</a:t>
            </a:r>
          </a:p>
          <a:p>
            <a:pPr marL="744538" lvl="2" indent="-457200">
              <a:spcBef>
                <a:spcPts val="600"/>
              </a:spcBef>
              <a:spcAft>
                <a:spcPts val="0"/>
              </a:spcAft>
              <a:buFont typeface="Arial" panose="020B0604020202020204" pitchFamily="34" charset="0"/>
              <a:buChar char="•"/>
            </a:pPr>
            <a:r>
              <a:rPr lang="en-US" sz="1800" dirty="0"/>
              <a:t>Invora™ herbicide – </a:t>
            </a:r>
            <a:r>
              <a:rPr lang="en-US" sz="1800" dirty="0" err="1"/>
              <a:t>Aminocyclopyrachlor</a:t>
            </a:r>
            <a:r>
              <a:rPr lang="en-US" sz="1800" dirty="0"/>
              <a:t> + Triclopyr </a:t>
            </a:r>
          </a:p>
          <a:p>
            <a:pPr marL="744538" lvl="2" indent="-457200">
              <a:spcBef>
                <a:spcPts val="600"/>
              </a:spcBef>
              <a:spcAft>
                <a:spcPts val="0"/>
              </a:spcAft>
              <a:buFont typeface="Arial" panose="020B0604020202020204" pitchFamily="34" charset="0"/>
              <a:buChar char="•"/>
            </a:pPr>
            <a:r>
              <a:rPr lang="en-US" sz="1800" dirty="0"/>
              <a:t>Remedy</a:t>
            </a:r>
            <a:r>
              <a:rPr lang="en-US" sz="1800" baseline="30000" dirty="0"/>
              <a:t>®</a:t>
            </a:r>
            <a:r>
              <a:rPr lang="en-US" sz="1800" dirty="0"/>
              <a:t> Ultra – Triclopyr</a:t>
            </a:r>
          </a:p>
          <a:p>
            <a:pPr marL="744538" lvl="2" indent="-457200">
              <a:spcBef>
                <a:spcPts val="600"/>
              </a:spcBef>
              <a:spcAft>
                <a:spcPts val="0"/>
              </a:spcAft>
              <a:buFont typeface="Arial" panose="020B0604020202020204" pitchFamily="34" charset="0"/>
              <a:buChar char="•"/>
            </a:pPr>
            <a:r>
              <a:rPr lang="en-US" sz="1800" dirty="0"/>
              <a:t>Reclaim</a:t>
            </a:r>
            <a:r>
              <a:rPr lang="en-US" sz="1800" baseline="30000" dirty="0"/>
              <a:t>®</a:t>
            </a:r>
            <a:r>
              <a:rPr lang="en-US" sz="1800" dirty="0"/>
              <a:t> – Clopyralid </a:t>
            </a:r>
          </a:p>
          <a:p>
            <a:pPr marL="744538" lvl="2" indent="-457200">
              <a:spcBef>
                <a:spcPts val="600"/>
              </a:spcBef>
              <a:spcAft>
                <a:spcPts val="0"/>
              </a:spcAft>
              <a:buFont typeface="Arial" panose="020B0604020202020204" pitchFamily="34" charset="0"/>
              <a:buChar char="•"/>
            </a:pPr>
            <a:r>
              <a:rPr lang="en-US" sz="1800" dirty="0"/>
              <a:t>Sendero</a:t>
            </a:r>
            <a:r>
              <a:rPr lang="en-US" sz="1800" baseline="30000" dirty="0"/>
              <a:t>®</a:t>
            </a:r>
            <a:r>
              <a:rPr lang="en-US" sz="1800" dirty="0"/>
              <a:t> – Aminopyralid + Clopyralid</a:t>
            </a:r>
          </a:p>
          <a:p>
            <a:pPr marL="744538" lvl="2" indent="-457200">
              <a:spcBef>
                <a:spcPts val="600"/>
              </a:spcBef>
              <a:spcAft>
                <a:spcPts val="0"/>
              </a:spcAft>
              <a:buFont typeface="Arial" panose="020B0604020202020204" pitchFamily="34" charset="0"/>
              <a:buChar char="•"/>
            </a:pPr>
            <a:r>
              <a:rPr lang="en-US" sz="1800" dirty="0" err="1"/>
              <a:t>Tordon</a:t>
            </a:r>
            <a:r>
              <a:rPr lang="en-US" sz="1800" baseline="30000" dirty="0"/>
              <a:t>®</a:t>
            </a:r>
            <a:r>
              <a:rPr lang="en-US" sz="1800" dirty="0"/>
              <a:t> 22K – Picloram</a:t>
            </a:r>
          </a:p>
          <a:p>
            <a:pPr marL="744538" lvl="2" indent="-457200">
              <a:spcBef>
                <a:spcPts val="600"/>
              </a:spcBef>
              <a:spcAft>
                <a:spcPts val="0"/>
              </a:spcAft>
              <a:buFont typeface="Arial" panose="020B0604020202020204" pitchFamily="34" charset="0"/>
              <a:buChar char="•"/>
            </a:pPr>
            <a:r>
              <a:rPr lang="en-US" sz="1800" dirty="0"/>
              <a:t>Surmount</a:t>
            </a:r>
            <a:r>
              <a:rPr lang="en-US" sz="1800" baseline="30000" dirty="0"/>
              <a:t>®</a:t>
            </a:r>
            <a:r>
              <a:rPr lang="en-US" sz="1800" dirty="0"/>
              <a:t> – Picloram + </a:t>
            </a:r>
            <a:r>
              <a:rPr lang="en-US" sz="1800" dirty="0" err="1"/>
              <a:t>Fluroxypyr</a:t>
            </a:r>
            <a:endParaRPr lang="en-US" sz="1800" dirty="0"/>
          </a:p>
          <a:p>
            <a:pPr marL="744538" lvl="2" indent="-457200">
              <a:spcBef>
                <a:spcPts val="600"/>
              </a:spcBef>
              <a:spcAft>
                <a:spcPts val="0"/>
              </a:spcAft>
              <a:buFont typeface="Arial" panose="020B0604020202020204" pitchFamily="34" charset="0"/>
              <a:buChar char="•"/>
            </a:pPr>
            <a:r>
              <a:rPr lang="en-US" sz="1800" dirty="0" err="1"/>
              <a:t>MezaVue</a:t>
            </a:r>
            <a:r>
              <a:rPr lang="en-US" sz="1800" baseline="30000" dirty="0">
                <a:latin typeface="Arial" panose="020B0604020202020204" pitchFamily="34" charset="0"/>
                <a:cs typeface="Arial" panose="020B0604020202020204" pitchFamily="34" charset="0"/>
              </a:rPr>
              <a:t>™</a:t>
            </a:r>
            <a:r>
              <a:rPr lang="en-US" sz="1800" dirty="0"/>
              <a:t> – Aminopyralid + Picloram + </a:t>
            </a:r>
            <a:r>
              <a:rPr lang="en-US" sz="1800" dirty="0" err="1"/>
              <a:t>Fluroxypyr</a:t>
            </a:r>
            <a:endParaRPr lang="en-US" sz="1800" dirty="0"/>
          </a:p>
          <a:p>
            <a:pPr marL="744538" lvl="2" indent="-457200">
              <a:spcBef>
                <a:spcPts val="600"/>
              </a:spcBef>
              <a:spcAft>
                <a:spcPts val="0"/>
              </a:spcAft>
              <a:buFont typeface="Arial" panose="020B0604020202020204" pitchFamily="34" charset="0"/>
              <a:buChar char="•"/>
            </a:pPr>
            <a:r>
              <a:rPr lang="en-US" sz="1800" dirty="0"/>
              <a:t>GrazonNext</a:t>
            </a:r>
            <a:r>
              <a:rPr lang="en-US" sz="1800" baseline="30000" dirty="0"/>
              <a:t>®</a:t>
            </a:r>
            <a:r>
              <a:rPr lang="en-US" sz="1800" dirty="0"/>
              <a:t> HL – Aminopyralid + 2,4-D (Phenoxy)</a:t>
            </a:r>
          </a:p>
          <a:p>
            <a:pPr marL="744538" lvl="2" indent="-457200">
              <a:spcBef>
                <a:spcPts val="600"/>
              </a:spcBef>
              <a:spcAft>
                <a:spcPts val="0"/>
              </a:spcAft>
              <a:buFont typeface="Arial" panose="020B0604020202020204" pitchFamily="34" charset="0"/>
              <a:buChar char="•"/>
            </a:pPr>
            <a:r>
              <a:rPr lang="en-US" sz="1800" dirty="0" err="1"/>
              <a:t>Grazon</a:t>
            </a:r>
            <a:r>
              <a:rPr lang="en-US" sz="1800" baseline="30000" dirty="0"/>
              <a:t>®</a:t>
            </a:r>
            <a:r>
              <a:rPr lang="en-US" sz="1800" dirty="0"/>
              <a:t> P+D – Picloram + 2,4-D (Phenoxy)</a:t>
            </a:r>
            <a:endParaRPr lang="en-US" sz="1800" dirty="0">
              <a:highlight>
                <a:srgbClr val="FFFF00"/>
              </a:highlight>
            </a:endParaRPr>
          </a:p>
          <a:p>
            <a:pPr marL="744538" lvl="2" indent="-457200">
              <a:spcBef>
                <a:spcPts val="600"/>
              </a:spcBef>
              <a:spcAft>
                <a:spcPts val="0"/>
              </a:spcAft>
              <a:buFont typeface="Arial" panose="020B0604020202020204" pitchFamily="34" charset="0"/>
              <a:buChar char="•"/>
            </a:pPr>
            <a:r>
              <a:rPr lang="en-US" sz="1800" dirty="0"/>
              <a:t>Chaparral</a:t>
            </a:r>
            <a:r>
              <a:rPr lang="en-US" sz="1800" baseline="30000" dirty="0">
                <a:latin typeface="Arial" panose="020B0604020202020204" pitchFamily="34" charset="0"/>
                <a:cs typeface="Arial" panose="020B0604020202020204" pitchFamily="34" charset="0"/>
              </a:rPr>
              <a:t>™</a:t>
            </a:r>
            <a:r>
              <a:rPr lang="en-US" sz="1800" dirty="0"/>
              <a:t> – Aminopyralid + </a:t>
            </a:r>
            <a:r>
              <a:rPr lang="en-US" sz="1800" dirty="0" err="1"/>
              <a:t>Metsulfuron</a:t>
            </a:r>
            <a:r>
              <a:rPr lang="en-US" sz="1800" dirty="0"/>
              <a:t>-methyl (ALS)</a:t>
            </a:r>
          </a:p>
          <a:p>
            <a:pPr marL="744538" lvl="2" indent="-457200">
              <a:spcBef>
                <a:spcPts val="600"/>
              </a:spcBef>
              <a:spcAft>
                <a:spcPts val="0"/>
              </a:spcAft>
              <a:buFont typeface="Arial" panose="020B0604020202020204" pitchFamily="34" charset="0"/>
              <a:buChar char="•"/>
            </a:pPr>
            <a:r>
              <a:rPr lang="en-US" sz="1800" dirty="0"/>
              <a:t>And others including generics products</a:t>
            </a:r>
          </a:p>
        </p:txBody>
      </p:sp>
    </p:spTree>
    <p:extLst>
      <p:ext uri="{BB962C8B-B14F-4D97-AF65-F5344CB8AC3E}">
        <p14:creationId xmlns:p14="http://schemas.microsoft.com/office/powerpoint/2010/main" val="1150312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9AA9665-750F-484D-8532-33D9E696E02B}"/>
              </a:ext>
            </a:extLst>
          </p:cNvPr>
          <p:cNvSpPr txBox="1">
            <a:spLocks/>
          </p:cNvSpPr>
          <p:nvPr/>
        </p:nvSpPr>
        <p:spPr>
          <a:xfrm>
            <a:off x="735291" y="1587058"/>
            <a:ext cx="11199043" cy="51838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is a member of the picolinic acid herbicide family.  Characteristics of most products in this family, including Invora™ herbicide, are: </a:t>
            </a:r>
          </a:p>
          <a:p>
            <a:pPr marL="0" indent="0">
              <a:spcBef>
                <a:spcPts val="600"/>
              </a:spcBef>
              <a:spcAft>
                <a:spcPts val="400"/>
              </a:spcAft>
              <a:buNone/>
            </a:pPr>
            <a:r>
              <a:rPr lang="en-US" sz="2400" i="1" u="sng" dirty="0"/>
              <a:t>(select all that apply)</a:t>
            </a:r>
            <a:endParaRPr lang="en-US" sz="2400" u="sng" dirty="0"/>
          </a:p>
          <a:p>
            <a:pPr marL="457200" indent="-457200">
              <a:spcBef>
                <a:spcPts val="600"/>
              </a:spcBef>
              <a:spcAft>
                <a:spcPts val="400"/>
              </a:spcAft>
              <a:buFont typeface="+mj-lt"/>
              <a:buAutoNum type="alphaLcPeriod"/>
            </a:pPr>
            <a:r>
              <a:rPr lang="en-US" sz="2400" dirty="0"/>
              <a:t>Active on broadleaf vegetation</a:t>
            </a:r>
          </a:p>
          <a:p>
            <a:pPr marL="457200" indent="-457200">
              <a:spcBef>
                <a:spcPts val="600"/>
              </a:spcBef>
              <a:spcAft>
                <a:spcPts val="400"/>
              </a:spcAft>
              <a:buFont typeface="+mj-lt"/>
              <a:buAutoNum type="alphaLcPeriod"/>
            </a:pPr>
            <a:r>
              <a:rPr lang="en-US" sz="2400" dirty="0"/>
              <a:t>Soil residual activity  </a:t>
            </a:r>
          </a:p>
          <a:p>
            <a:pPr marL="457200" indent="-457200">
              <a:spcBef>
                <a:spcPts val="600"/>
              </a:spcBef>
              <a:spcAft>
                <a:spcPts val="400"/>
              </a:spcAft>
              <a:buFont typeface="+mj-lt"/>
              <a:buAutoNum type="alphaLcPeriod"/>
            </a:pPr>
            <a:r>
              <a:rPr lang="en-US" sz="2400" dirty="0"/>
              <a:t>Potential to drift</a:t>
            </a:r>
          </a:p>
          <a:p>
            <a:pPr marL="457200" indent="-457200">
              <a:spcBef>
                <a:spcPts val="600"/>
              </a:spcBef>
              <a:spcAft>
                <a:spcPts val="400"/>
              </a:spcAft>
              <a:buFont typeface="+mj-lt"/>
              <a:buAutoNum type="alphaLcPeriod"/>
            </a:pPr>
            <a:r>
              <a:rPr lang="en-US" sz="2400" dirty="0"/>
              <a:t>Compost contamination concerns from treated vegetation or resulting manure</a:t>
            </a:r>
          </a:p>
          <a:p>
            <a:pPr marL="457200" indent="-457200">
              <a:spcBef>
                <a:spcPts val="600"/>
              </a:spcBef>
              <a:spcAft>
                <a:spcPts val="400"/>
              </a:spcAft>
              <a:buFont typeface="+mj-lt"/>
              <a:buAutoNum type="alphaLcPeriod"/>
            </a:pPr>
            <a:r>
              <a:rPr lang="en-US" sz="2400" dirty="0"/>
              <a:t>All the above</a:t>
            </a:r>
          </a:p>
        </p:txBody>
      </p:sp>
      <p:sp>
        <p:nvSpPr>
          <p:cNvPr id="6" name="Title 2">
            <a:extLst>
              <a:ext uri="{FF2B5EF4-FFF2-40B4-BE49-F238E27FC236}">
                <a16:creationId xmlns:a16="http://schemas.microsoft.com/office/drawing/2014/main" id="{F9CFEE09-2C14-42DB-81BF-04C5FEB8944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5</a:t>
            </a:r>
          </a:p>
        </p:txBody>
      </p:sp>
      <p:sp>
        <p:nvSpPr>
          <p:cNvPr id="7" name="TextBox 6">
            <a:extLst>
              <a:ext uri="{FF2B5EF4-FFF2-40B4-BE49-F238E27FC236}">
                <a16:creationId xmlns:a16="http://schemas.microsoft.com/office/drawing/2014/main" id="{24800226-1525-4640-B487-0EE119E0F0F4}"/>
              </a:ext>
            </a:extLst>
          </p:cNvPr>
          <p:cNvSpPr txBox="1"/>
          <p:nvPr/>
        </p:nvSpPr>
        <p:spPr>
          <a:xfrm>
            <a:off x="688260" y="5624049"/>
            <a:ext cx="11316928" cy="1200329"/>
          </a:xfrm>
          <a:prstGeom prst="rect">
            <a:avLst/>
          </a:prstGeom>
          <a:noFill/>
          <a:ln w="12700">
            <a:solidFill>
              <a:schemeClr val="tx1"/>
            </a:solidFill>
          </a:ln>
        </p:spPr>
        <p:txBody>
          <a:bodyPr wrap="square" rtlCol="0">
            <a:spAutoFit/>
          </a:bodyPr>
          <a:lstStyle/>
          <a:p>
            <a:r>
              <a:rPr lang="en-US" sz="2400" dirty="0"/>
              <a:t>e.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and most other picolinic acid herbicides are active on broadleaf vegetation, have soil residual activity, can drift, and their residual properties in vegetation raise concerns around compost.</a:t>
            </a:r>
          </a:p>
        </p:txBody>
      </p:sp>
      <p:sp>
        <p:nvSpPr>
          <p:cNvPr id="8" name="Rectangle 7">
            <a:extLst>
              <a:ext uri="{FF2B5EF4-FFF2-40B4-BE49-F238E27FC236}">
                <a16:creationId xmlns:a16="http://schemas.microsoft.com/office/drawing/2014/main" id="{1AD41FAF-7B91-43F3-A83C-1D7CB2205EAF}"/>
              </a:ext>
            </a:extLst>
          </p:cNvPr>
          <p:cNvSpPr/>
          <p:nvPr/>
        </p:nvSpPr>
        <p:spPr>
          <a:xfrm>
            <a:off x="682002" y="5166183"/>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09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98C4AEE-F90A-4853-BB7A-8CAF496088E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 Restricted Use Pesticide and requires applicator certification to apply?</a:t>
            </a:r>
          </a:p>
          <a:p>
            <a:pPr marL="457200" indent="-457200">
              <a:spcBef>
                <a:spcPts val="600"/>
              </a:spcBef>
              <a:spcAft>
                <a:spcPts val="400"/>
              </a:spcAft>
              <a:buFont typeface="+mj-lt"/>
              <a:buAutoNum type="alphaLcPeriod"/>
            </a:pPr>
            <a:r>
              <a:rPr lang="en-US" sz="2400" dirty="0"/>
              <a:t>True</a:t>
            </a:r>
          </a:p>
          <a:p>
            <a:pPr marL="457200" indent="-457200">
              <a:spcBef>
                <a:spcPts val="600"/>
              </a:spcBef>
              <a:spcAft>
                <a:spcPts val="400"/>
              </a:spcAft>
              <a:buFont typeface="+mj-lt"/>
              <a:buAutoNum type="alphaLcPeriod"/>
            </a:pPr>
            <a:r>
              <a:rPr lang="en-US" sz="2400" dirty="0"/>
              <a:t>False</a:t>
            </a:r>
            <a:endParaRPr lang="en-US" dirty="0"/>
          </a:p>
        </p:txBody>
      </p:sp>
      <p:sp>
        <p:nvSpPr>
          <p:cNvPr id="6" name="Title 2">
            <a:extLst>
              <a:ext uri="{FF2B5EF4-FFF2-40B4-BE49-F238E27FC236}">
                <a16:creationId xmlns:a16="http://schemas.microsoft.com/office/drawing/2014/main" id="{16FB040A-0715-4DCB-A8AD-56833772C73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6</a:t>
            </a:r>
          </a:p>
        </p:txBody>
      </p:sp>
    </p:spTree>
    <p:extLst>
      <p:ext uri="{BB962C8B-B14F-4D97-AF65-F5344CB8AC3E}">
        <p14:creationId xmlns:p14="http://schemas.microsoft.com/office/powerpoint/2010/main" val="25162562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98C4AEE-F90A-4853-BB7A-8CAF496088E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 Restricted Use Pesticide and requires applicator certification to apply?</a:t>
            </a:r>
          </a:p>
          <a:p>
            <a:pPr marL="457200" indent="-457200">
              <a:spcBef>
                <a:spcPts val="600"/>
              </a:spcBef>
              <a:spcAft>
                <a:spcPts val="400"/>
              </a:spcAft>
              <a:buFont typeface="+mj-lt"/>
              <a:buAutoNum type="alphaLcPeriod"/>
            </a:pPr>
            <a:r>
              <a:rPr lang="en-US" sz="2400" dirty="0"/>
              <a:t>True</a:t>
            </a:r>
          </a:p>
          <a:p>
            <a:pPr marL="457200" indent="-457200">
              <a:spcBef>
                <a:spcPts val="600"/>
              </a:spcBef>
              <a:spcAft>
                <a:spcPts val="400"/>
              </a:spcAft>
              <a:buFont typeface="+mj-lt"/>
              <a:buAutoNum type="alphaLcPeriod"/>
            </a:pPr>
            <a:r>
              <a:rPr lang="en-US" sz="2400" dirty="0"/>
              <a:t>False</a:t>
            </a:r>
            <a:endParaRPr lang="en-US" dirty="0"/>
          </a:p>
        </p:txBody>
      </p:sp>
      <p:sp>
        <p:nvSpPr>
          <p:cNvPr id="6" name="Title 2">
            <a:extLst>
              <a:ext uri="{FF2B5EF4-FFF2-40B4-BE49-F238E27FC236}">
                <a16:creationId xmlns:a16="http://schemas.microsoft.com/office/drawing/2014/main" id="{16FB040A-0715-4DCB-A8AD-56833772C73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6</a:t>
            </a:r>
          </a:p>
        </p:txBody>
      </p:sp>
      <p:sp>
        <p:nvSpPr>
          <p:cNvPr id="4" name="TextBox 3">
            <a:extLst>
              <a:ext uri="{FF2B5EF4-FFF2-40B4-BE49-F238E27FC236}">
                <a16:creationId xmlns:a16="http://schemas.microsoft.com/office/drawing/2014/main" id="{0EDB94B5-B125-4974-A1BC-3D6C3A29C195}"/>
              </a:ext>
            </a:extLst>
          </p:cNvPr>
          <p:cNvSpPr txBox="1"/>
          <p:nvPr/>
        </p:nvSpPr>
        <p:spPr>
          <a:xfrm>
            <a:off x="2261421" y="2438402"/>
            <a:ext cx="9812594" cy="2308324"/>
          </a:xfrm>
          <a:prstGeom prst="rect">
            <a:avLst/>
          </a:prstGeom>
          <a:noFill/>
          <a:ln>
            <a:solidFill>
              <a:schemeClr val="tx1"/>
            </a:solidFill>
          </a:ln>
        </p:spPr>
        <p:txBody>
          <a:bodyPr wrap="square" rtlCol="0">
            <a:spAutoFit/>
          </a:bodyPr>
          <a:lstStyle/>
          <a:p>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is a Restricted Use Pesticide due to its potential to injure susceptible, non-target plants and it is for retail sale only to and use only by certified applicators or persons under their direct supervision and only those uses covered by the certified applicator’s certification.  In addition, every two years all applicators must complete picolinic acid chemistry training prior to applying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a:t>
            </a:r>
          </a:p>
        </p:txBody>
      </p:sp>
      <p:sp>
        <p:nvSpPr>
          <p:cNvPr id="7" name="Rectangle 6">
            <a:extLst>
              <a:ext uri="{FF2B5EF4-FFF2-40B4-BE49-F238E27FC236}">
                <a16:creationId xmlns:a16="http://schemas.microsoft.com/office/drawing/2014/main" id="{3EF3AE09-DE18-4AD2-A20D-772FF337C60A}"/>
              </a:ext>
            </a:extLst>
          </p:cNvPr>
          <p:cNvSpPr/>
          <p:nvPr/>
        </p:nvSpPr>
        <p:spPr>
          <a:xfrm>
            <a:off x="672170" y="2491804"/>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5933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0DFD007-BCD7-4CE1-8070-2F7E2027713F}"/>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Following an application of Invora</a:t>
            </a:r>
            <a:r>
              <a:rPr lang="en-US" baseline="30000" dirty="0"/>
              <a:t>™</a:t>
            </a:r>
            <a:r>
              <a:rPr lang="en-US" dirty="0"/>
              <a:t> herbicide herbaceous vegetation cannot be mechanically harvested for a period of</a:t>
            </a:r>
          </a:p>
          <a:p>
            <a:pPr marL="457200" indent="-457200">
              <a:spcBef>
                <a:spcPts val="600"/>
              </a:spcBef>
              <a:spcAft>
                <a:spcPts val="400"/>
              </a:spcAft>
              <a:buFont typeface="+mj-lt"/>
              <a:buAutoNum type="alphaLcPeriod"/>
            </a:pPr>
            <a:r>
              <a:rPr lang="en-US" sz="2400" dirty="0"/>
              <a:t>12 months</a:t>
            </a:r>
          </a:p>
          <a:p>
            <a:pPr marL="457200" indent="-457200">
              <a:spcBef>
                <a:spcPts val="600"/>
              </a:spcBef>
              <a:spcAft>
                <a:spcPts val="400"/>
              </a:spcAft>
              <a:buFont typeface="+mj-lt"/>
              <a:buAutoNum type="alphaLcPeriod"/>
            </a:pPr>
            <a:r>
              <a:rPr lang="en-US" sz="2400" dirty="0"/>
              <a:t>18 months</a:t>
            </a:r>
          </a:p>
          <a:p>
            <a:pPr marL="457200" indent="-457200">
              <a:spcBef>
                <a:spcPts val="600"/>
              </a:spcBef>
              <a:spcAft>
                <a:spcPts val="400"/>
              </a:spcAft>
              <a:buFont typeface="+mj-lt"/>
              <a:buAutoNum type="alphaLcPeriod"/>
            </a:pPr>
            <a:r>
              <a:rPr lang="en-US" sz="2400" dirty="0"/>
              <a:t>20 months</a:t>
            </a:r>
          </a:p>
          <a:p>
            <a:pPr marL="457200" indent="-457200">
              <a:spcBef>
                <a:spcPts val="600"/>
              </a:spcBef>
              <a:spcAft>
                <a:spcPts val="400"/>
              </a:spcAft>
              <a:buFont typeface="+mj-lt"/>
              <a:buAutoNum type="alphaLcPeriod"/>
            </a:pPr>
            <a:r>
              <a:rPr lang="en-US" sz="2400" dirty="0"/>
              <a:t>24 months</a:t>
            </a:r>
          </a:p>
          <a:p>
            <a:pPr marL="457200" indent="-457200">
              <a:spcBef>
                <a:spcPts val="600"/>
              </a:spcBef>
              <a:spcAft>
                <a:spcPts val="400"/>
              </a:spcAft>
              <a:buFont typeface="+mj-lt"/>
              <a:buAutoNum type="alphaLcPeriod"/>
            </a:pPr>
            <a:r>
              <a:rPr lang="en-US" sz="2400" dirty="0"/>
              <a:t>There is no time restriction</a:t>
            </a:r>
            <a:endParaRPr lang="en-US" dirty="0"/>
          </a:p>
        </p:txBody>
      </p:sp>
      <p:sp>
        <p:nvSpPr>
          <p:cNvPr id="6" name="Title 2">
            <a:extLst>
              <a:ext uri="{FF2B5EF4-FFF2-40B4-BE49-F238E27FC236}">
                <a16:creationId xmlns:a16="http://schemas.microsoft.com/office/drawing/2014/main" id="{150D5795-C40E-410A-B10A-E5E9EC86362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7</a:t>
            </a:r>
          </a:p>
        </p:txBody>
      </p:sp>
    </p:spTree>
    <p:extLst>
      <p:ext uri="{BB962C8B-B14F-4D97-AF65-F5344CB8AC3E}">
        <p14:creationId xmlns:p14="http://schemas.microsoft.com/office/powerpoint/2010/main" val="1228921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0DFD007-BCD7-4CE1-8070-2F7E2027713F}"/>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Following an application of Invora</a:t>
            </a:r>
            <a:r>
              <a:rPr lang="en-US" baseline="30000" dirty="0"/>
              <a:t>™</a:t>
            </a:r>
            <a:r>
              <a:rPr lang="en-US" dirty="0"/>
              <a:t> herbicide herbaceous vegetation cannot be mechanically harvested for a period of</a:t>
            </a:r>
          </a:p>
          <a:p>
            <a:pPr marL="457200" indent="-457200">
              <a:spcBef>
                <a:spcPts val="600"/>
              </a:spcBef>
              <a:spcAft>
                <a:spcPts val="400"/>
              </a:spcAft>
              <a:buFont typeface="+mj-lt"/>
              <a:buAutoNum type="alphaLcPeriod"/>
            </a:pPr>
            <a:r>
              <a:rPr lang="en-US" sz="2400" dirty="0"/>
              <a:t>12 months</a:t>
            </a:r>
          </a:p>
          <a:p>
            <a:pPr marL="457200" indent="-457200">
              <a:spcBef>
                <a:spcPts val="600"/>
              </a:spcBef>
              <a:spcAft>
                <a:spcPts val="400"/>
              </a:spcAft>
              <a:buFont typeface="+mj-lt"/>
              <a:buAutoNum type="alphaLcPeriod"/>
            </a:pPr>
            <a:r>
              <a:rPr lang="en-US" sz="2400" dirty="0"/>
              <a:t>18 months</a:t>
            </a:r>
          </a:p>
          <a:p>
            <a:pPr marL="457200" indent="-457200">
              <a:spcBef>
                <a:spcPts val="600"/>
              </a:spcBef>
              <a:spcAft>
                <a:spcPts val="400"/>
              </a:spcAft>
              <a:buFont typeface="+mj-lt"/>
              <a:buAutoNum type="alphaLcPeriod"/>
            </a:pPr>
            <a:r>
              <a:rPr lang="en-US" sz="2400" dirty="0"/>
              <a:t>20 months</a:t>
            </a:r>
          </a:p>
          <a:p>
            <a:pPr marL="457200" indent="-457200">
              <a:spcBef>
                <a:spcPts val="600"/>
              </a:spcBef>
              <a:spcAft>
                <a:spcPts val="400"/>
              </a:spcAft>
              <a:buFont typeface="+mj-lt"/>
              <a:buAutoNum type="alphaLcPeriod"/>
            </a:pPr>
            <a:r>
              <a:rPr lang="en-US" sz="2400" dirty="0"/>
              <a:t>24 months</a:t>
            </a:r>
          </a:p>
          <a:p>
            <a:pPr marL="457200" indent="-457200">
              <a:spcBef>
                <a:spcPts val="600"/>
              </a:spcBef>
              <a:spcAft>
                <a:spcPts val="400"/>
              </a:spcAft>
              <a:buFont typeface="+mj-lt"/>
              <a:buAutoNum type="alphaLcPeriod"/>
            </a:pPr>
            <a:r>
              <a:rPr lang="en-US" sz="2400" dirty="0"/>
              <a:t>There is no time restriction</a:t>
            </a:r>
            <a:endParaRPr lang="en-US" dirty="0"/>
          </a:p>
        </p:txBody>
      </p:sp>
      <p:sp>
        <p:nvSpPr>
          <p:cNvPr id="6" name="Title 2">
            <a:extLst>
              <a:ext uri="{FF2B5EF4-FFF2-40B4-BE49-F238E27FC236}">
                <a16:creationId xmlns:a16="http://schemas.microsoft.com/office/drawing/2014/main" id="{150D5795-C40E-410A-B10A-E5E9EC86362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7</a:t>
            </a:r>
          </a:p>
        </p:txBody>
      </p:sp>
      <p:sp>
        <p:nvSpPr>
          <p:cNvPr id="4" name="Rectangle 3">
            <a:extLst>
              <a:ext uri="{FF2B5EF4-FFF2-40B4-BE49-F238E27FC236}">
                <a16:creationId xmlns:a16="http://schemas.microsoft.com/office/drawing/2014/main" id="{8C69D1CC-5F57-44B3-B34C-05772CFC4794}"/>
              </a:ext>
            </a:extLst>
          </p:cNvPr>
          <p:cNvSpPr/>
          <p:nvPr/>
        </p:nvSpPr>
        <p:spPr>
          <a:xfrm>
            <a:off x="691834" y="3848662"/>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8082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113A2B0-366E-45E2-A904-F393D4D8F06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Following an application of Invora</a:t>
            </a:r>
            <a:r>
              <a:rPr lang="en-US" baseline="30000" dirty="0"/>
              <a:t>™</a:t>
            </a:r>
            <a:r>
              <a:rPr lang="en-US" dirty="0"/>
              <a:t> herbicide treated brush can be removed from the treatment site after how many months?</a:t>
            </a:r>
          </a:p>
          <a:p>
            <a:pPr marL="457200" indent="-457200">
              <a:spcBef>
                <a:spcPts val="600"/>
              </a:spcBef>
              <a:spcAft>
                <a:spcPts val="400"/>
              </a:spcAft>
              <a:buFont typeface="+mj-lt"/>
              <a:buAutoNum type="alphaLcPeriod"/>
            </a:pPr>
            <a:r>
              <a:rPr lang="en-US" sz="2400" dirty="0"/>
              <a:t>12 months</a:t>
            </a:r>
          </a:p>
          <a:p>
            <a:pPr marL="457200" indent="-457200">
              <a:spcBef>
                <a:spcPts val="600"/>
              </a:spcBef>
              <a:spcAft>
                <a:spcPts val="400"/>
              </a:spcAft>
              <a:buFont typeface="+mj-lt"/>
              <a:buAutoNum type="alphaLcPeriod"/>
            </a:pPr>
            <a:r>
              <a:rPr lang="en-US" sz="2400" dirty="0"/>
              <a:t>18 months</a:t>
            </a:r>
          </a:p>
          <a:p>
            <a:pPr marL="457200" indent="-457200">
              <a:spcBef>
                <a:spcPts val="600"/>
              </a:spcBef>
              <a:spcAft>
                <a:spcPts val="400"/>
              </a:spcAft>
              <a:buFont typeface="+mj-lt"/>
              <a:buAutoNum type="alphaLcPeriod"/>
            </a:pPr>
            <a:r>
              <a:rPr lang="en-US" sz="2400" dirty="0"/>
              <a:t>20 months</a:t>
            </a:r>
          </a:p>
          <a:p>
            <a:pPr marL="457200" indent="-457200">
              <a:spcBef>
                <a:spcPts val="600"/>
              </a:spcBef>
              <a:spcAft>
                <a:spcPts val="400"/>
              </a:spcAft>
              <a:buFont typeface="+mj-lt"/>
              <a:buAutoNum type="alphaLcPeriod"/>
            </a:pPr>
            <a:r>
              <a:rPr lang="en-US" sz="2400" dirty="0"/>
              <a:t>24 months</a:t>
            </a:r>
          </a:p>
          <a:p>
            <a:pPr marL="457200" indent="-457200">
              <a:spcBef>
                <a:spcPts val="600"/>
              </a:spcBef>
              <a:spcAft>
                <a:spcPts val="400"/>
              </a:spcAft>
              <a:buFont typeface="+mj-lt"/>
              <a:buAutoNum type="alphaLcPeriod"/>
            </a:pPr>
            <a:r>
              <a:rPr lang="en-US" sz="2400" dirty="0"/>
              <a:t>Never, treated brush must degrade on the treatment site</a:t>
            </a:r>
            <a:endParaRPr lang="en-US" dirty="0"/>
          </a:p>
        </p:txBody>
      </p:sp>
      <p:sp>
        <p:nvSpPr>
          <p:cNvPr id="6" name="Title 2">
            <a:extLst>
              <a:ext uri="{FF2B5EF4-FFF2-40B4-BE49-F238E27FC236}">
                <a16:creationId xmlns:a16="http://schemas.microsoft.com/office/drawing/2014/main" id="{69B05A1F-C307-4E42-B1CA-670A4826990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8</a:t>
            </a:r>
          </a:p>
        </p:txBody>
      </p:sp>
    </p:spTree>
    <p:extLst>
      <p:ext uri="{BB962C8B-B14F-4D97-AF65-F5344CB8AC3E}">
        <p14:creationId xmlns:p14="http://schemas.microsoft.com/office/powerpoint/2010/main" val="2448841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113A2B0-366E-45E2-A904-F393D4D8F06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Following an application of Invora</a:t>
            </a:r>
            <a:r>
              <a:rPr lang="en-US" baseline="30000" dirty="0"/>
              <a:t>™</a:t>
            </a:r>
            <a:r>
              <a:rPr lang="en-US" dirty="0"/>
              <a:t> herbicide treated brush can be removed from the treatment site after how many months?</a:t>
            </a:r>
          </a:p>
          <a:p>
            <a:pPr marL="457200" indent="-457200">
              <a:spcBef>
                <a:spcPts val="600"/>
              </a:spcBef>
              <a:spcAft>
                <a:spcPts val="400"/>
              </a:spcAft>
              <a:buFont typeface="+mj-lt"/>
              <a:buAutoNum type="alphaLcPeriod"/>
            </a:pPr>
            <a:r>
              <a:rPr lang="en-US" sz="2400" dirty="0"/>
              <a:t>12 months</a:t>
            </a:r>
          </a:p>
          <a:p>
            <a:pPr marL="457200" indent="-457200">
              <a:spcBef>
                <a:spcPts val="600"/>
              </a:spcBef>
              <a:spcAft>
                <a:spcPts val="400"/>
              </a:spcAft>
              <a:buFont typeface="+mj-lt"/>
              <a:buAutoNum type="alphaLcPeriod"/>
            </a:pPr>
            <a:r>
              <a:rPr lang="en-US" sz="2400" dirty="0"/>
              <a:t>18 months</a:t>
            </a:r>
          </a:p>
          <a:p>
            <a:pPr marL="457200" indent="-457200">
              <a:spcBef>
                <a:spcPts val="600"/>
              </a:spcBef>
              <a:spcAft>
                <a:spcPts val="400"/>
              </a:spcAft>
              <a:buFont typeface="+mj-lt"/>
              <a:buAutoNum type="alphaLcPeriod"/>
            </a:pPr>
            <a:r>
              <a:rPr lang="en-US" sz="2400" dirty="0"/>
              <a:t>20 months</a:t>
            </a:r>
          </a:p>
          <a:p>
            <a:pPr marL="457200" indent="-457200">
              <a:spcBef>
                <a:spcPts val="600"/>
              </a:spcBef>
              <a:spcAft>
                <a:spcPts val="400"/>
              </a:spcAft>
              <a:buFont typeface="+mj-lt"/>
              <a:buAutoNum type="alphaLcPeriod"/>
            </a:pPr>
            <a:r>
              <a:rPr lang="en-US" sz="2400" dirty="0"/>
              <a:t>24 months</a:t>
            </a:r>
          </a:p>
          <a:p>
            <a:pPr marL="457200" indent="-457200">
              <a:spcBef>
                <a:spcPts val="600"/>
              </a:spcBef>
              <a:spcAft>
                <a:spcPts val="400"/>
              </a:spcAft>
              <a:buFont typeface="+mj-lt"/>
              <a:buAutoNum type="alphaLcPeriod"/>
            </a:pPr>
            <a:r>
              <a:rPr lang="en-US" sz="2400" dirty="0"/>
              <a:t>Never, treated brush must degrade on the treatment site</a:t>
            </a:r>
            <a:endParaRPr lang="en-US" dirty="0"/>
          </a:p>
        </p:txBody>
      </p:sp>
      <p:sp>
        <p:nvSpPr>
          <p:cNvPr id="6" name="Title 2">
            <a:extLst>
              <a:ext uri="{FF2B5EF4-FFF2-40B4-BE49-F238E27FC236}">
                <a16:creationId xmlns:a16="http://schemas.microsoft.com/office/drawing/2014/main" id="{69B05A1F-C307-4E42-B1CA-670A4826990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8</a:t>
            </a:r>
          </a:p>
        </p:txBody>
      </p:sp>
      <p:sp>
        <p:nvSpPr>
          <p:cNvPr id="4" name="Rectangle 3">
            <a:extLst>
              <a:ext uri="{FF2B5EF4-FFF2-40B4-BE49-F238E27FC236}">
                <a16:creationId xmlns:a16="http://schemas.microsoft.com/office/drawing/2014/main" id="{F2601C91-C91C-434C-8817-23B19827920E}"/>
              </a:ext>
            </a:extLst>
          </p:cNvPr>
          <p:cNvSpPr/>
          <p:nvPr/>
        </p:nvSpPr>
        <p:spPr>
          <a:xfrm>
            <a:off x="682002" y="432060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474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FED21A2-7453-4D6D-B1E4-6ED67B3BD900}"/>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Livestock grazing an Invora</a:t>
            </a:r>
            <a:r>
              <a:rPr lang="en-US" baseline="30000" dirty="0"/>
              <a:t>™</a:t>
            </a:r>
            <a:r>
              <a:rPr lang="en-US" dirty="0"/>
              <a:t> treated site can be moved to winter wheat pasture under which of the conditions: </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sz="2400" u="sng" dirty="0"/>
          </a:p>
          <a:p>
            <a:pPr marL="457200" indent="-457200">
              <a:spcBef>
                <a:spcPts val="600"/>
              </a:spcBef>
              <a:spcAft>
                <a:spcPts val="400"/>
              </a:spcAft>
              <a:buFont typeface="+mj-lt"/>
              <a:buAutoNum type="alphaLcPeriod"/>
            </a:pPr>
            <a:r>
              <a:rPr lang="en-US" sz="2400" dirty="0"/>
              <a:t>After 18 months of the application</a:t>
            </a:r>
          </a:p>
          <a:p>
            <a:pPr marL="457200" indent="-457200">
              <a:spcBef>
                <a:spcPts val="600"/>
              </a:spcBef>
              <a:spcAft>
                <a:spcPts val="400"/>
              </a:spcAft>
              <a:buFont typeface="+mj-lt"/>
              <a:buAutoNum type="alphaLcPeriod"/>
            </a:pPr>
            <a:r>
              <a:rPr lang="en-US" sz="2400" dirty="0"/>
              <a:t>Within 24 months of application</a:t>
            </a:r>
          </a:p>
          <a:p>
            <a:pPr marL="457200" indent="-457200">
              <a:spcBef>
                <a:spcPts val="600"/>
              </a:spcBef>
              <a:spcAft>
                <a:spcPts val="400"/>
              </a:spcAft>
              <a:buFont typeface="+mj-lt"/>
              <a:buAutoNum type="alphaLcPeriod"/>
            </a:pPr>
            <a:r>
              <a:rPr lang="en-US" sz="2400" dirty="0"/>
              <a:t>Within 24 months of the application if livestock are fed for 3 days a diet free of picolinic acid treated vegetation</a:t>
            </a:r>
          </a:p>
          <a:p>
            <a:pPr marL="457200" indent="-457200">
              <a:spcBef>
                <a:spcPts val="600"/>
              </a:spcBef>
              <a:spcAft>
                <a:spcPts val="400"/>
              </a:spcAft>
              <a:buFont typeface="+mj-lt"/>
              <a:buAutoNum type="alphaLcPeriod"/>
            </a:pPr>
            <a:r>
              <a:rPr lang="en-US" sz="2400" dirty="0"/>
              <a:t>After 24 months</a:t>
            </a:r>
          </a:p>
          <a:p>
            <a:pPr marL="457200" indent="-457200">
              <a:spcBef>
                <a:spcPts val="600"/>
              </a:spcBef>
              <a:spcAft>
                <a:spcPts val="400"/>
              </a:spcAft>
              <a:buFont typeface="+mj-lt"/>
              <a:buAutoNum type="alphaLcPeriod"/>
            </a:pPr>
            <a:r>
              <a:rPr lang="en-US" sz="2400" dirty="0"/>
              <a:t>Never</a:t>
            </a:r>
          </a:p>
        </p:txBody>
      </p:sp>
      <p:sp>
        <p:nvSpPr>
          <p:cNvPr id="6" name="Title 2">
            <a:extLst>
              <a:ext uri="{FF2B5EF4-FFF2-40B4-BE49-F238E27FC236}">
                <a16:creationId xmlns:a16="http://schemas.microsoft.com/office/drawing/2014/main" id="{A7EE5C78-5ACC-46AE-B4DC-F463C1950BC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9</a:t>
            </a:r>
          </a:p>
        </p:txBody>
      </p:sp>
    </p:spTree>
    <p:extLst>
      <p:ext uri="{BB962C8B-B14F-4D97-AF65-F5344CB8AC3E}">
        <p14:creationId xmlns:p14="http://schemas.microsoft.com/office/powerpoint/2010/main" val="2267931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8FED21A2-7453-4D6D-B1E4-6ED67B3BD900}"/>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Livestock grazing an Invora</a:t>
            </a:r>
            <a:r>
              <a:rPr lang="en-US" baseline="30000" dirty="0"/>
              <a:t>™</a:t>
            </a:r>
            <a:r>
              <a:rPr lang="en-US" dirty="0"/>
              <a:t> treated site can be moved to winter wheat pasture under which of the conditions: </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sz="2400" u="sng" dirty="0"/>
          </a:p>
          <a:p>
            <a:pPr marL="457200" indent="-457200">
              <a:spcBef>
                <a:spcPts val="600"/>
              </a:spcBef>
              <a:spcAft>
                <a:spcPts val="400"/>
              </a:spcAft>
              <a:buFont typeface="+mj-lt"/>
              <a:buAutoNum type="alphaLcPeriod"/>
            </a:pPr>
            <a:r>
              <a:rPr lang="en-US" sz="2400" dirty="0"/>
              <a:t>After 18 months of the application</a:t>
            </a:r>
          </a:p>
          <a:p>
            <a:pPr marL="457200" indent="-457200">
              <a:spcBef>
                <a:spcPts val="600"/>
              </a:spcBef>
              <a:spcAft>
                <a:spcPts val="400"/>
              </a:spcAft>
              <a:buFont typeface="+mj-lt"/>
              <a:buAutoNum type="alphaLcPeriod"/>
            </a:pPr>
            <a:r>
              <a:rPr lang="en-US" sz="2400" dirty="0"/>
              <a:t>Within 24 months of application</a:t>
            </a:r>
          </a:p>
          <a:p>
            <a:pPr marL="457200" indent="-457200">
              <a:spcBef>
                <a:spcPts val="600"/>
              </a:spcBef>
              <a:spcAft>
                <a:spcPts val="400"/>
              </a:spcAft>
              <a:buFont typeface="+mj-lt"/>
              <a:buAutoNum type="alphaLcPeriod"/>
            </a:pPr>
            <a:r>
              <a:rPr lang="en-US" sz="2400" dirty="0"/>
              <a:t>Within 24 months of the application if livestock are fed for 3 days a diet free of picolinic acid treated vegetation</a:t>
            </a:r>
          </a:p>
          <a:p>
            <a:pPr marL="457200" indent="-457200">
              <a:spcBef>
                <a:spcPts val="600"/>
              </a:spcBef>
              <a:spcAft>
                <a:spcPts val="400"/>
              </a:spcAft>
              <a:buFont typeface="+mj-lt"/>
              <a:buAutoNum type="alphaLcPeriod"/>
            </a:pPr>
            <a:r>
              <a:rPr lang="en-US" sz="2400" dirty="0"/>
              <a:t>After 24 months</a:t>
            </a:r>
          </a:p>
          <a:p>
            <a:pPr marL="457200" indent="-457200">
              <a:spcBef>
                <a:spcPts val="600"/>
              </a:spcBef>
              <a:spcAft>
                <a:spcPts val="400"/>
              </a:spcAft>
              <a:buFont typeface="+mj-lt"/>
              <a:buAutoNum type="alphaLcPeriod"/>
            </a:pPr>
            <a:r>
              <a:rPr lang="en-US" sz="2400" dirty="0"/>
              <a:t>Never</a:t>
            </a:r>
          </a:p>
        </p:txBody>
      </p:sp>
      <p:sp>
        <p:nvSpPr>
          <p:cNvPr id="6" name="Title 2">
            <a:extLst>
              <a:ext uri="{FF2B5EF4-FFF2-40B4-BE49-F238E27FC236}">
                <a16:creationId xmlns:a16="http://schemas.microsoft.com/office/drawing/2014/main" id="{A7EE5C78-5ACC-46AE-B4DC-F463C1950BC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9</a:t>
            </a:r>
          </a:p>
        </p:txBody>
      </p:sp>
      <p:sp>
        <p:nvSpPr>
          <p:cNvPr id="4" name="TextBox 3">
            <a:extLst>
              <a:ext uri="{FF2B5EF4-FFF2-40B4-BE49-F238E27FC236}">
                <a16:creationId xmlns:a16="http://schemas.microsoft.com/office/drawing/2014/main" id="{0EF34932-99AA-4179-8008-813EE1D4F7AC}"/>
              </a:ext>
            </a:extLst>
          </p:cNvPr>
          <p:cNvSpPr txBox="1"/>
          <p:nvPr/>
        </p:nvSpPr>
        <p:spPr>
          <a:xfrm>
            <a:off x="2310586" y="5132446"/>
            <a:ext cx="9714269" cy="1631216"/>
          </a:xfrm>
          <a:prstGeom prst="rect">
            <a:avLst/>
          </a:prstGeom>
          <a:noFill/>
          <a:ln w="12700">
            <a:solidFill>
              <a:schemeClr val="tx1"/>
            </a:solidFill>
          </a:ln>
        </p:spPr>
        <p:txBody>
          <a:bodyPr wrap="square" rtlCol="0">
            <a:spAutoFit/>
          </a:bodyPr>
          <a:lstStyle/>
          <a:p>
            <a:r>
              <a:rPr lang="en-US" sz="2000" dirty="0"/>
              <a:t>Within 24 months after an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herbicide application livestock must be fed forage not previously treated with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herbicide or other similar chemistries for at least 3 days before transport off the property or being moved to sites other than no-hayed rangeland or non-hayed perennial grassland managed at rangeland.  After 24 months have elapsed from the time of application livestock can be freely moved.</a:t>
            </a:r>
          </a:p>
        </p:txBody>
      </p:sp>
      <p:sp>
        <p:nvSpPr>
          <p:cNvPr id="7" name="Rectangle 6">
            <a:extLst>
              <a:ext uri="{FF2B5EF4-FFF2-40B4-BE49-F238E27FC236}">
                <a16:creationId xmlns:a16="http://schemas.microsoft.com/office/drawing/2014/main" id="{9DD9C4D9-AB0F-4E37-8476-85CC5231C77C}"/>
              </a:ext>
            </a:extLst>
          </p:cNvPr>
          <p:cNvSpPr/>
          <p:nvPr/>
        </p:nvSpPr>
        <p:spPr>
          <a:xfrm>
            <a:off x="672170" y="3878158"/>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0FE95F-8A27-4427-90B7-16FB009A5D96}"/>
              </a:ext>
            </a:extLst>
          </p:cNvPr>
          <p:cNvSpPr/>
          <p:nvPr/>
        </p:nvSpPr>
        <p:spPr>
          <a:xfrm>
            <a:off x="672170" y="4615575"/>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270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211A2B9-71D1-462B-A015-7212E14DD394}"/>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Required personal protective equipment for handlers and applicators of Invora</a:t>
            </a:r>
            <a:r>
              <a:rPr lang="en-US" baseline="30000" dirty="0"/>
              <a:t>™</a:t>
            </a:r>
            <a:r>
              <a:rPr lang="en-US" dirty="0"/>
              <a:t> herbicide include: </a:t>
            </a:r>
          </a:p>
          <a:p>
            <a:pPr marL="457200" lvl="1" indent="-457200">
              <a:buFont typeface="Arial" panose="020B0604020202020204" pitchFamily="34" charset="0"/>
              <a:buAutoNum type="alphaLcPeriod"/>
            </a:pPr>
            <a:r>
              <a:rPr lang="en-US" dirty="0"/>
              <a:t>long-sleeved shirt</a:t>
            </a:r>
          </a:p>
          <a:p>
            <a:pPr marL="457200" lvl="1" indent="-457200">
              <a:buFont typeface="Arial" panose="020B0604020202020204" pitchFamily="34" charset="0"/>
              <a:buAutoNum type="alphaLcPeriod"/>
            </a:pPr>
            <a:r>
              <a:rPr lang="en-US" dirty="0"/>
              <a:t>long pants</a:t>
            </a:r>
          </a:p>
          <a:p>
            <a:pPr marL="457200" lvl="1" indent="-457200">
              <a:buFont typeface="Arial" panose="020B0604020202020204" pitchFamily="34" charset="0"/>
              <a:buAutoNum type="alphaLcPeriod"/>
            </a:pPr>
            <a:r>
              <a:rPr lang="en-US" dirty="0"/>
              <a:t>shoes plus socks</a:t>
            </a:r>
          </a:p>
          <a:p>
            <a:pPr marL="457200" lvl="1" indent="-457200">
              <a:buFont typeface="Arial" panose="020B0604020202020204" pitchFamily="34" charset="0"/>
              <a:buAutoNum type="alphaLcPeriod"/>
            </a:pPr>
            <a:r>
              <a:rPr lang="en-US" dirty="0"/>
              <a:t>protective eyewear</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467F21AB-0D8D-4593-8C07-C5F2C0FEA21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10</a:t>
            </a:r>
          </a:p>
        </p:txBody>
      </p:sp>
    </p:spTree>
    <p:extLst>
      <p:ext uri="{BB962C8B-B14F-4D97-AF65-F5344CB8AC3E}">
        <p14:creationId xmlns:p14="http://schemas.microsoft.com/office/powerpoint/2010/main" val="346144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F0C21EF-ED8E-4017-AACB-B0941522DBF3}"/>
              </a:ext>
            </a:extLst>
          </p:cNvPr>
          <p:cNvPicPr>
            <a:picLocks noChangeAspect="1"/>
          </p:cNvPicPr>
          <p:nvPr/>
        </p:nvPicPr>
        <p:blipFill>
          <a:blip r:embed="rId2"/>
          <a:stretch>
            <a:fillRect/>
          </a:stretch>
        </p:blipFill>
        <p:spPr>
          <a:xfrm>
            <a:off x="7219507" y="1803475"/>
            <a:ext cx="4800044" cy="3688605"/>
          </a:xfrm>
          <a:prstGeom prst="rect">
            <a:avLst/>
          </a:prstGeom>
          <a:ln>
            <a:solidFill>
              <a:schemeClr val="accent1"/>
            </a:solidFill>
          </a:ln>
        </p:spPr>
      </p:pic>
      <p:sp>
        <p:nvSpPr>
          <p:cNvPr id="3" name="Title 2">
            <a:extLst>
              <a:ext uri="{FF2B5EF4-FFF2-40B4-BE49-F238E27FC236}">
                <a16:creationId xmlns:a16="http://schemas.microsoft.com/office/drawing/2014/main" id="{64043740-425E-4411-A55E-E49247741FE6}"/>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Introduction to Picolinic Acid Chemistry</a:t>
            </a:r>
            <a:endParaRPr lang="en-US" sz="3000" b="1" dirty="0"/>
          </a:p>
        </p:txBody>
      </p:sp>
      <p:sp>
        <p:nvSpPr>
          <p:cNvPr id="4" name="Text Placeholder 3">
            <a:extLst>
              <a:ext uri="{FF2B5EF4-FFF2-40B4-BE49-F238E27FC236}">
                <a16:creationId xmlns:a16="http://schemas.microsoft.com/office/drawing/2014/main" id="{A30028DE-9C41-4A45-A128-6BA689C6A4E7}"/>
              </a:ext>
            </a:extLst>
          </p:cNvPr>
          <p:cNvSpPr txBox="1">
            <a:spLocks/>
          </p:cNvSpPr>
          <p:nvPr/>
        </p:nvSpPr>
        <p:spPr>
          <a:xfrm>
            <a:off x="409069" y="1660524"/>
            <a:ext cx="6810438" cy="5197475"/>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613" indent="-282575">
              <a:spcBef>
                <a:spcPts val="600"/>
              </a:spcBef>
              <a:spcAft>
                <a:spcPts val="600"/>
              </a:spcAft>
            </a:pPr>
            <a:r>
              <a:rPr lang="en-US" sz="2000" dirty="0"/>
              <a:t>are active on many woody and herbaceous plant 	species including desirable trees and crops</a:t>
            </a:r>
          </a:p>
          <a:p>
            <a:pPr marL="455613" indent="-282575">
              <a:spcBef>
                <a:spcPts val="600"/>
              </a:spcBef>
              <a:spcAft>
                <a:spcPts val="600"/>
              </a:spcAft>
            </a:pPr>
            <a:r>
              <a:rPr lang="en-US" sz="2000" dirty="0"/>
              <a:t>have relatively long soil residual activity 	      	[half (½) lives of weeks to several months]</a:t>
            </a:r>
          </a:p>
          <a:p>
            <a:pPr marL="455613" indent="-282575">
              <a:spcBef>
                <a:spcPts val="600"/>
              </a:spcBef>
              <a:spcAft>
                <a:spcPts val="600"/>
              </a:spcAft>
            </a:pPr>
            <a:r>
              <a:rPr lang="en-US" sz="2000" dirty="0"/>
              <a:t>are highly active even </a:t>
            </a:r>
            <a:r>
              <a:rPr lang="en-US" sz="2000" u="sng" dirty="0"/>
              <a:t>at trace concentrations</a:t>
            </a:r>
            <a:r>
              <a:rPr lang="en-US" sz="2000" dirty="0"/>
              <a:t> on	   	non-target plants (many garden plants, crops	some trees and shrubs, legumes, etc.) </a:t>
            </a:r>
          </a:p>
          <a:p>
            <a:pPr marL="455613" indent="-282575">
              <a:spcBef>
                <a:spcPts val="600"/>
              </a:spcBef>
              <a:spcAft>
                <a:spcPts val="600"/>
              </a:spcAft>
            </a:pPr>
            <a:r>
              <a:rPr lang="en-US" sz="2000" dirty="0"/>
              <a:t>exhibit continued, residual activity in and/or on 		vegetation, </a:t>
            </a:r>
            <a:r>
              <a:rPr lang="en-US" sz="2000" u="sng" dirty="0"/>
              <a:t>even after desiccation</a:t>
            </a:r>
            <a:r>
              <a:rPr lang="en-US" sz="2000" dirty="0"/>
              <a:t> (e.g. haying)</a:t>
            </a:r>
          </a:p>
          <a:p>
            <a:pPr marL="455613" indent="-282575">
              <a:spcBef>
                <a:spcPts val="600"/>
              </a:spcBef>
              <a:spcAft>
                <a:spcPts val="600"/>
              </a:spcAft>
            </a:pPr>
            <a:r>
              <a:rPr lang="en-US" sz="2000" dirty="0"/>
              <a:t>exhibit persistent activity in livestock manure and urine 	following ingestion and excretion</a:t>
            </a:r>
          </a:p>
        </p:txBody>
      </p:sp>
      <p:sp>
        <p:nvSpPr>
          <p:cNvPr id="5" name="Subtitle 1">
            <a:extLst>
              <a:ext uri="{FF2B5EF4-FFF2-40B4-BE49-F238E27FC236}">
                <a16:creationId xmlns:a16="http://schemas.microsoft.com/office/drawing/2014/main" id="{C775210E-3901-40E5-9FD2-C3D250FF4934}"/>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Most Picolinic Acid Herbicide-Containing Products:</a:t>
            </a:r>
          </a:p>
        </p:txBody>
      </p:sp>
      <p:sp>
        <p:nvSpPr>
          <p:cNvPr id="6" name="Text Placeholder 3">
            <a:extLst>
              <a:ext uri="{FF2B5EF4-FFF2-40B4-BE49-F238E27FC236}">
                <a16:creationId xmlns:a16="http://schemas.microsoft.com/office/drawing/2014/main" id="{571752EC-0743-4549-8884-D5B85A80A47D}"/>
              </a:ext>
            </a:extLst>
          </p:cNvPr>
          <p:cNvSpPr txBox="1">
            <a:spLocks/>
          </p:cNvSpPr>
          <p:nvPr/>
        </p:nvSpPr>
        <p:spPr bwMode="gray">
          <a:xfrm>
            <a:off x="412611" y="5810777"/>
            <a:ext cx="8448360" cy="802692"/>
          </a:xfrm>
          <a:prstGeom prst="rect">
            <a:avLst/>
          </a:prstGeom>
        </p:spPr>
        <p:txBody>
          <a:bodyPr vert="horz" lIns="0" tIns="0" rIns="0" bIns="0" rtlCol="0" anchor="t">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3"/>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6"/>
              </a:buBlip>
              <a:defRPr sz="2400" kern="1200">
                <a:solidFill>
                  <a:schemeClr val="tx1"/>
                </a:solidFill>
                <a:latin typeface="+mn-lt"/>
                <a:ea typeface="+mn-ea"/>
                <a:cs typeface="+mn-cs"/>
              </a:defRPr>
            </a:lvl9pPr>
          </a:lstStyle>
          <a:p>
            <a:pPr>
              <a:spcBef>
                <a:spcPts val="600"/>
              </a:spcBef>
              <a:spcAft>
                <a:spcPts val="600"/>
              </a:spcAft>
            </a:pPr>
            <a:r>
              <a:rPr lang="en-US" b="1" u="sng" dirty="0"/>
              <a:t>These properties pose compost contamination concerns</a:t>
            </a:r>
            <a:endParaRPr lang="en-US" b="1" dirty="0"/>
          </a:p>
          <a:p>
            <a:pPr marL="816610" lvl="1" indent="-457200">
              <a:spcBef>
                <a:spcPts val="600"/>
              </a:spcBef>
              <a:spcAft>
                <a:spcPts val="600"/>
              </a:spcAft>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0E78D394-96DC-4581-828B-9E47CF4EC791}"/>
              </a:ext>
            </a:extLst>
          </p:cNvPr>
          <p:cNvSpPr txBox="1"/>
          <p:nvPr/>
        </p:nvSpPr>
        <p:spPr bwMode="gray">
          <a:xfrm>
            <a:off x="9154886" y="5595257"/>
            <a:ext cx="2797628" cy="457200"/>
          </a:xfrm>
          <a:prstGeom prst="rect">
            <a:avLst/>
          </a:prstGeom>
          <a:noFill/>
        </p:spPr>
        <p:txBody>
          <a:bodyPr wrap="square" lIns="0" tIns="0" rIns="0" bIns="0" rtlCol="0">
            <a:noAutofit/>
          </a:bodyPr>
          <a:lstStyle/>
          <a:p>
            <a:pPr algn="r"/>
            <a:r>
              <a:rPr lang="en-US" sz="2000" b="1" dirty="0"/>
              <a:t>No Composting</a:t>
            </a:r>
          </a:p>
        </p:txBody>
      </p:sp>
    </p:spTree>
    <p:extLst>
      <p:ext uri="{BB962C8B-B14F-4D97-AF65-F5344CB8AC3E}">
        <p14:creationId xmlns:p14="http://schemas.microsoft.com/office/powerpoint/2010/main" val="276699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211A2B9-71D1-462B-A015-7212E14DD394}"/>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Required personal protective equipment for handlers and applicators of Invora</a:t>
            </a:r>
            <a:r>
              <a:rPr lang="en-US" baseline="30000" dirty="0"/>
              <a:t>™</a:t>
            </a:r>
            <a:r>
              <a:rPr lang="en-US" dirty="0"/>
              <a:t> herbicide include: </a:t>
            </a:r>
          </a:p>
          <a:p>
            <a:pPr marL="457200" lvl="1" indent="-457200">
              <a:buFont typeface="Arial" panose="020B0604020202020204" pitchFamily="34" charset="0"/>
              <a:buAutoNum type="alphaLcPeriod"/>
            </a:pPr>
            <a:r>
              <a:rPr lang="en-US" dirty="0"/>
              <a:t>long-sleeved shirt</a:t>
            </a:r>
          </a:p>
          <a:p>
            <a:pPr marL="457200" lvl="1" indent="-457200">
              <a:buFont typeface="Arial" panose="020B0604020202020204" pitchFamily="34" charset="0"/>
              <a:buAutoNum type="alphaLcPeriod"/>
            </a:pPr>
            <a:r>
              <a:rPr lang="en-US" dirty="0"/>
              <a:t>long pants</a:t>
            </a:r>
          </a:p>
          <a:p>
            <a:pPr marL="457200" lvl="1" indent="-457200">
              <a:buFont typeface="Arial" panose="020B0604020202020204" pitchFamily="34" charset="0"/>
              <a:buAutoNum type="alphaLcPeriod"/>
            </a:pPr>
            <a:r>
              <a:rPr lang="en-US" dirty="0"/>
              <a:t>shoes plus socks</a:t>
            </a:r>
          </a:p>
          <a:p>
            <a:pPr marL="457200" lvl="1" indent="-457200">
              <a:buFont typeface="Arial" panose="020B0604020202020204" pitchFamily="34" charset="0"/>
              <a:buAutoNum type="alphaLcPeriod"/>
            </a:pPr>
            <a:r>
              <a:rPr lang="en-US" dirty="0"/>
              <a:t>protective eyewear</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467F21AB-0D8D-4593-8C07-C5F2C0FEA21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10</a:t>
            </a:r>
          </a:p>
        </p:txBody>
      </p:sp>
      <p:sp>
        <p:nvSpPr>
          <p:cNvPr id="4" name="Rectangle 3">
            <a:extLst>
              <a:ext uri="{FF2B5EF4-FFF2-40B4-BE49-F238E27FC236}">
                <a16:creationId xmlns:a16="http://schemas.microsoft.com/office/drawing/2014/main" id="{9B172CD6-C693-43A2-9CF3-278179434D6A}"/>
              </a:ext>
            </a:extLst>
          </p:cNvPr>
          <p:cNvSpPr/>
          <p:nvPr/>
        </p:nvSpPr>
        <p:spPr>
          <a:xfrm>
            <a:off x="682002" y="406496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863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70E7926-5C7B-43F4-B9DA-01A6CB84374B}"/>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t>
            </a:r>
            <a:r>
              <a:rPr lang="en-US" u="sng" dirty="0"/>
              <a:t>NOT</a:t>
            </a:r>
            <a:r>
              <a:rPr lang="en-US" dirty="0"/>
              <a:t> labeled for use on government owned and operated lands such as Bureau of Land Management (BLM) lands and Texas Parks and Wildlife lands. </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
        <p:nvSpPr>
          <p:cNvPr id="6" name="Title 2">
            <a:extLst>
              <a:ext uri="{FF2B5EF4-FFF2-40B4-BE49-F238E27FC236}">
                <a16:creationId xmlns:a16="http://schemas.microsoft.com/office/drawing/2014/main" id="{972D6F02-BD51-4129-B72D-D85E9D344CF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11</a:t>
            </a:r>
          </a:p>
        </p:txBody>
      </p:sp>
    </p:spTree>
    <p:extLst>
      <p:ext uri="{BB962C8B-B14F-4D97-AF65-F5344CB8AC3E}">
        <p14:creationId xmlns:p14="http://schemas.microsoft.com/office/powerpoint/2010/main" val="4151853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70E7926-5C7B-43F4-B9DA-01A6CB84374B}"/>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t>
            </a:r>
            <a:r>
              <a:rPr lang="en-US" u="sng" dirty="0"/>
              <a:t>NOT</a:t>
            </a:r>
            <a:r>
              <a:rPr lang="en-US" dirty="0"/>
              <a:t> labeled for use on government owned and operated lands such as Bureau of Land Management (BLM) lands and Texas Parks and Wildlife lands. </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
        <p:nvSpPr>
          <p:cNvPr id="6" name="Title 2">
            <a:extLst>
              <a:ext uri="{FF2B5EF4-FFF2-40B4-BE49-F238E27FC236}">
                <a16:creationId xmlns:a16="http://schemas.microsoft.com/office/drawing/2014/main" id="{972D6F02-BD51-4129-B72D-D85E9D344CF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11</a:t>
            </a:r>
          </a:p>
        </p:txBody>
      </p:sp>
      <p:sp>
        <p:nvSpPr>
          <p:cNvPr id="4" name="TextBox 3">
            <a:extLst>
              <a:ext uri="{FF2B5EF4-FFF2-40B4-BE49-F238E27FC236}">
                <a16:creationId xmlns:a16="http://schemas.microsoft.com/office/drawing/2014/main" id="{D8286AE5-5553-4728-AA76-FE01FED1F69C}"/>
              </a:ext>
            </a:extLst>
          </p:cNvPr>
          <p:cNvSpPr txBox="1"/>
          <p:nvPr/>
        </p:nvSpPr>
        <p:spPr>
          <a:xfrm>
            <a:off x="707923" y="4011568"/>
            <a:ext cx="11248103" cy="830997"/>
          </a:xfrm>
          <a:prstGeom prst="rect">
            <a:avLst/>
          </a:prstGeom>
          <a:noFill/>
          <a:ln w="12700">
            <a:solidFill>
              <a:schemeClr val="tx1"/>
            </a:solidFill>
          </a:ln>
        </p:spPr>
        <p:txBody>
          <a:bodyPr wrap="square" rtlCol="0">
            <a:spAutoFit/>
          </a:bodyPr>
          <a:lstStyle/>
          <a:p>
            <a:r>
              <a:rPr lang="en-US" sz="2400" dirty="0"/>
              <a:t>BLM and Texas Parks and Wildlife lands are considered public lands.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is not labeled for use on public lands.</a:t>
            </a:r>
          </a:p>
        </p:txBody>
      </p:sp>
      <p:sp>
        <p:nvSpPr>
          <p:cNvPr id="7" name="Rectangle 6">
            <a:extLst>
              <a:ext uri="{FF2B5EF4-FFF2-40B4-BE49-F238E27FC236}">
                <a16:creationId xmlns:a16="http://schemas.microsoft.com/office/drawing/2014/main" id="{443C367E-47EF-4B18-B1C5-D428313ECDBE}"/>
              </a:ext>
            </a:extLst>
          </p:cNvPr>
          <p:cNvSpPr/>
          <p:nvPr/>
        </p:nvSpPr>
        <p:spPr>
          <a:xfrm>
            <a:off x="672170" y="2855606"/>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153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CA5D3C-7B19-4471-9E16-A28081627CCC}"/>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can negatively impact desirable vegetation through:</a:t>
            </a:r>
          </a:p>
          <a:p>
            <a:pPr marL="457200" lvl="1" indent="-457200">
              <a:buFont typeface="Arial" panose="020B0604020202020204" pitchFamily="34" charset="0"/>
              <a:buAutoNum type="alphaLcPeriod"/>
            </a:pPr>
            <a:r>
              <a:rPr lang="en-US" dirty="0"/>
              <a:t>Foliar uptake through leaves of treated plants</a:t>
            </a:r>
          </a:p>
          <a:p>
            <a:pPr marL="457200" lvl="1" indent="-457200">
              <a:buFont typeface="Arial" panose="020B0604020202020204" pitchFamily="34" charset="0"/>
              <a:buAutoNum type="alphaLcPeriod"/>
            </a:pPr>
            <a:r>
              <a:rPr lang="en-US" dirty="0"/>
              <a:t>Root uptake from spray contacting the ground under desirable plants</a:t>
            </a:r>
          </a:p>
          <a:p>
            <a:pPr marL="457200" lvl="1" indent="-457200">
              <a:buFont typeface="Arial" panose="020B0604020202020204" pitchFamily="34" charset="0"/>
              <a:buAutoNum type="alphaLcPeriod"/>
            </a:pPr>
            <a:r>
              <a:rPr lang="en-US" dirty="0"/>
              <a:t>Drift rates blowing onto adjacent fields, crops, or trees</a:t>
            </a:r>
          </a:p>
          <a:p>
            <a:pPr marL="457200" lvl="1" indent="-457200">
              <a:buFont typeface="Arial" panose="020B0604020202020204" pitchFamily="34" charset="0"/>
              <a:buAutoNum type="alphaLcPeriod"/>
            </a:pPr>
            <a:r>
              <a:rPr lang="en-US" dirty="0"/>
              <a:t>Application to water bodies used for irrigation</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A83B9F55-247E-47BF-AE85-4809203D50E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12</a:t>
            </a:r>
          </a:p>
        </p:txBody>
      </p:sp>
    </p:spTree>
    <p:extLst>
      <p:ext uri="{BB962C8B-B14F-4D97-AF65-F5344CB8AC3E}">
        <p14:creationId xmlns:p14="http://schemas.microsoft.com/office/powerpoint/2010/main" val="67839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FCA5D3C-7B19-4471-9E16-A28081627CCC}"/>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can negatively impact desirable vegetation through:</a:t>
            </a:r>
          </a:p>
          <a:p>
            <a:pPr marL="457200" lvl="1" indent="-457200">
              <a:buFont typeface="Arial" panose="020B0604020202020204" pitchFamily="34" charset="0"/>
              <a:buAutoNum type="alphaLcPeriod"/>
            </a:pPr>
            <a:r>
              <a:rPr lang="en-US" dirty="0"/>
              <a:t>Foliar uptake through leaves of treated plants</a:t>
            </a:r>
          </a:p>
          <a:p>
            <a:pPr marL="457200" lvl="1" indent="-457200">
              <a:buFont typeface="Arial" panose="020B0604020202020204" pitchFamily="34" charset="0"/>
              <a:buAutoNum type="alphaLcPeriod"/>
            </a:pPr>
            <a:r>
              <a:rPr lang="en-US" dirty="0"/>
              <a:t>Root uptake from spray contacting the ground under desirable plants</a:t>
            </a:r>
          </a:p>
          <a:p>
            <a:pPr marL="457200" lvl="1" indent="-457200">
              <a:buFont typeface="Arial" panose="020B0604020202020204" pitchFamily="34" charset="0"/>
              <a:buAutoNum type="alphaLcPeriod"/>
            </a:pPr>
            <a:r>
              <a:rPr lang="en-US" dirty="0"/>
              <a:t>Drift rates blowing onto adjacent fields, crops, or trees</a:t>
            </a:r>
          </a:p>
          <a:p>
            <a:pPr marL="457200" lvl="1" indent="-457200">
              <a:buFont typeface="Arial" panose="020B0604020202020204" pitchFamily="34" charset="0"/>
              <a:buAutoNum type="alphaLcPeriod"/>
            </a:pPr>
            <a:r>
              <a:rPr lang="en-US" dirty="0"/>
              <a:t>Application to water bodies used for irrigation</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A83B9F55-247E-47BF-AE85-4809203D50E0}"/>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12</a:t>
            </a:r>
          </a:p>
        </p:txBody>
      </p:sp>
      <p:sp>
        <p:nvSpPr>
          <p:cNvPr id="4" name="Rectangle 3">
            <a:extLst>
              <a:ext uri="{FF2B5EF4-FFF2-40B4-BE49-F238E27FC236}">
                <a16:creationId xmlns:a16="http://schemas.microsoft.com/office/drawing/2014/main" id="{6927AFFD-1896-4760-B6A7-1FC69CEDA9F7}"/>
              </a:ext>
            </a:extLst>
          </p:cNvPr>
          <p:cNvSpPr/>
          <p:nvPr/>
        </p:nvSpPr>
        <p:spPr>
          <a:xfrm>
            <a:off x="682002" y="367167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570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853BA73-2ECF-4F2E-9E3B-9D68D883F1F8}"/>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13</a:t>
            </a:r>
          </a:p>
        </p:txBody>
      </p:sp>
      <p:sp>
        <p:nvSpPr>
          <p:cNvPr id="6" name="Text Placeholder 3">
            <a:extLst>
              <a:ext uri="{FF2B5EF4-FFF2-40B4-BE49-F238E27FC236}">
                <a16:creationId xmlns:a16="http://schemas.microsoft.com/office/drawing/2014/main" id="{5F3B6D39-A31D-4D58-8A01-0D9DB22E047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can be applied to which following sites:</a:t>
            </a:r>
          </a:p>
          <a:p>
            <a:pPr marL="457200" lvl="1" indent="-457200">
              <a:buFont typeface="Arial" panose="020B0604020202020204" pitchFamily="34" charset="0"/>
              <a:buAutoNum type="alphaLcPeriod"/>
            </a:pPr>
            <a:r>
              <a:rPr lang="en-US" dirty="0"/>
              <a:t>Hay production fields</a:t>
            </a:r>
          </a:p>
          <a:p>
            <a:pPr marL="457200" lvl="1" indent="-457200">
              <a:buFont typeface="Arial" panose="020B0604020202020204" pitchFamily="34" charset="0"/>
              <a:buAutoNum type="alphaLcPeriod"/>
            </a:pPr>
            <a:r>
              <a:rPr lang="en-US" dirty="0"/>
              <a:t>Public lands</a:t>
            </a:r>
          </a:p>
          <a:p>
            <a:pPr marL="457200" lvl="1" indent="-457200">
              <a:buFont typeface="Arial" panose="020B0604020202020204" pitchFamily="34" charset="0"/>
              <a:buAutoNum type="alphaLcPeriod"/>
            </a:pPr>
            <a:r>
              <a:rPr lang="en-US" dirty="0"/>
              <a:t>Lands where animals are confined </a:t>
            </a:r>
            <a:r>
              <a:rPr lang="en-US" u="sng" dirty="0"/>
              <a:t>AND</a:t>
            </a:r>
            <a:r>
              <a:rPr lang="en-US" dirty="0"/>
              <a:t> manure is collected</a:t>
            </a:r>
          </a:p>
          <a:p>
            <a:pPr marL="457200" lvl="1" indent="-457200">
              <a:buFont typeface="Arial" panose="020B0604020202020204" pitchFamily="34" charset="0"/>
              <a:buAutoNum type="alphaLcPeriod"/>
            </a:pPr>
            <a:r>
              <a:rPr lang="en-US" dirty="0"/>
              <a:t>Winter wheat field</a:t>
            </a:r>
          </a:p>
          <a:p>
            <a:pPr marL="457200" lvl="1" indent="-457200">
              <a:buFont typeface="Arial" panose="020B0604020202020204" pitchFamily="34" charset="0"/>
              <a:buAutoNum type="alphaLcPeriod"/>
            </a:pPr>
            <a:r>
              <a:rPr lang="en-US" dirty="0"/>
              <a:t>Privately-owned, non-hayed rangeland and privately-owned, non-hayed perennial grasslands managed as rangeland.</a:t>
            </a:r>
          </a:p>
        </p:txBody>
      </p:sp>
    </p:spTree>
    <p:extLst>
      <p:ext uri="{BB962C8B-B14F-4D97-AF65-F5344CB8AC3E}">
        <p14:creationId xmlns:p14="http://schemas.microsoft.com/office/powerpoint/2010/main" val="2707072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853BA73-2ECF-4F2E-9E3B-9D68D883F1F8}"/>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13</a:t>
            </a:r>
          </a:p>
        </p:txBody>
      </p:sp>
      <p:sp>
        <p:nvSpPr>
          <p:cNvPr id="6" name="Text Placeholder 3">
            <a:extLst>
              <a:ext uri="{FF2B5EF4-FFF2-40B4-BE49-F238E27FC236}">
                <a16:creationId xmlns:a16="http://schemas.microsoft.com/office/drawing/2014/main" id="{5F3B6D39-A31D-4D58-8A01-0D9DB22E0477}"/>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can be applied to which following sites:</a:t>
            </a:r>
          </a:p>
          <a:p>
            <a:pPr marL="457200" lvl="1" indent="-457200">
              <a:buFont typeface="Arial" panose="020B0604020202020204" pitchFamily="34" charset="0"/>
              <a:buAutoNum type="alphaLcPeriod"/>
            </a:pPr>
            <a:r>
              <a:rPr lang="en-US" dirty="0"/>
              <a:t>Hay production fields</a:t>
            </a:r>
          </a:p>
          <a:p>
            <a:pPr marL="457200" lvl="1" indent="-457200">
              <a:buFont typeface="Arial" panose="020B0604020202020204" pitchFamily="34" charset="0"/>
              <a:buAutoNum type="alphaLcPeriod"/>
            </a:pPr>
            <a:r>
              <a:rPr lang="en-US" dirty="0"/>
              <a:t>Public lands</a:t>
            </a:r>
          </a:p>
          <a:p>
            <a:pPr marL="457200" lvl="1" indent="-457200">
              <a:buFont typeface="Arial" panose="020B0604020202020204" pitchFamily="34" charset="0"/>
              <a:buAutoNum type="alphaLcPeriod"/>
            </a:pPr>
            <a:r>
              <a:rPr lang="en-US" dirty="0"/>
              <a:t>Lands where animals are confined </a:t>
            </a:r>
            <a:r>
              <a:rPr lang="en-US" u="sng" dirty="0"/>
              <a:t>AND</a:t>
            </a:r>
            <a:r>
              <a:rPr lang="en-US" dirty="0"/>
              <a:t> manure is collected</a:t>
            </a:r>
          </a:p>
          <a:p>
            <a:pPr marL="457200" lvl="1" indent="-457200">
              <a:buFont typeface="Arial" panose="020B0604020202020204" pitchFamily="34" charset="0"/>
              <a:buAutoNum type="alphaLcPeriod"/>
            </a:pPr>
            <a:r>
              <a:rPr lang="en-US" dirty="0"/>
              <a:t>Winter wheat field</a:t>
            </a:r>
          </a:p>
          <a:p>
            <a:pPr marL="457200" lvl="1" indent="-457200">
              <a:buFont typeface="Arial" panose="020B0604020202020204" pitchFamily="34" charset="0"/>
              <a:buAutoNum type="alphaLcPeriod"/>
            </a:pPr>
            <a:r>
              <a:rPr lang="en-US" dirty="0"/>
              <a:t>Privately-owned, non-hayed rangeland and privately-owned, non-hayed perennial grasslands managed as rangeland.</a:t>
            </a:r>
          </a:p>
        </p:txBody>
      </p:sp>
      <p:sp>
        <p:nvSpPr>
          <p:cNvPr id="4" name="TextBox 3">
            <a:extLst>
              <a:ext uri="{FF2B5EF4-FFF2-40B4-BE49-F238E27FC236}">
                <a16:creationId xmlns:a16="http://schemas.microsoft.com/office/drawing/2014/main" id="{DCC3D460-6337-4B7D-BE1F-3F05F0000091}"/>
              </a:ext>
            </a:extLst>
          </p:cNvPr>
          <p:cNvSpPr txBox="1"/>
          <p:nvPr/>
        </p:nvSpPr>
        <p:spPr>
          <a:xfrm>
            <a:off x="727588" y="5053781"/>
            <a:ext cx="11257935" cy="1569660"/>
          </a:xfrm>
          <a:prstGeom prst="rect">
            <a:avLst/>
          </a:prstGeom>
          <a:noFill/>
          <a:ln w="12700">
            <a:solidFill>
              <a:schemeClr val="tx1"/>
            </a:solidFill>
          </a:ln>
        </p:spPr>
        <p:txBody>
          <a:bodyPr wrap="square" rtlCol="0">
            <a:spAutoFit/>
          </a:bodyPr>
          <a:lstStyle/>
          <a:p>
            <a:r>
              <a:rPr lang="en-US" sz="2400" dirty="0"/>
              <a:t>e.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is only labeled for use on privately-owned, non-hayed, rangeland and privately-owned, non-hayed perennial grasslands managed as rangeland.</a:t>
            </a:r>
          </a:p>
          <a:p>
            <a:endParaRPr lang="en-US" sz="2400" dirty="0"/>
          </a:p>
          <a:p>
            <a:r>
              <a:rPr lang="en-US" sz="2400" dirty="0"/>
              <a:t>a., b., c., &amp; d.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is not labeled for any of these use sites.   </a:t>
            </a:r>
          </a:p>
        </p:txBody>
      </p:sp>
      <p:sp>
        <p:nvSpPr>
          <p:cNvPr id="7" name="Rectangle 6">
            <a:extLst>
              <a:ext uri="{FF2B5EF4-FFF2-40B4-BE49-F238E27FC236}">
                <a16:creationId xmlns:a16="http://schemas.microsoft.com/office/drawing/2014/main" id="{5BCC2452-0E2B-4E4E-B7B8-042931DF801A}"/>
              </a:ext>
            </a:extLst>
          </p:cNvPr>
          <p:cNvSpPr/>
          <p:nvPr/>
        </p:nvSpPr>
        <p:spPr>
          <a:xfrm>
            <a:off x="682002" y="3681513"/>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447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DF5367E-6A8F-46BE-9E78-D5E9025B0F8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14</a:t>
            </a:r>
          </a:p>
        </p:txBody>
      </p:sp>
      <p:sp>
        <p:nvSpPr>
          <p:cNvPr id="6" name="Text Placeholder 3">
            <a:extLst>
              <a:ext uri="{FF2B5EF4-FFF2-40B4-BE49-F238E27FC236}">
                <a16:creationId xmlns:a16="http://schemas.microsoft.com/office/drawing/2014/main" id="{24716601-3C43-4A71-BB9A-DF57B37F6605}"/>
              </a:ext>
            </a:extLst>
          </p:cNvPr>
          <p:cNvSpPr txBox="1">
            <a:spLocks/>
          </p:cNvSpPr>
          <p:nvPr/>
        </p:nvSpPr>
        <p:spPr>
          <a:xfrm>
            <a:off x="735291" y="1587058"/>
            <a:ext cx="10935341"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How often is picolinic acid chemistry certification required to apply Invora</a:t>
            </a:r>
            <a:r>
              <a:rPr lang="en-US" baseline="30000" dirty="0"/>
              <a:t>™</a:t>
            </a:r>
            <a:r>
              <a:rPr lang="en-US" dirty="0"/>
              <a:t> herbicide?</a:t>
            </a:r>
          </a:p>
          <a:p>
            <a:pPr marL="457200" lvl="1" indent="-457200">
              <a:buFont typeface="Arial" panose="020B0604020202020204" pitchFamily="34" charset="0"/>
              <a:buAutoNum type="alphaLcPeriod"/>
            </a:pPr>
            <a:r>
              <a:rPr lang="en-US" dirty="0"/>
              <a:t>Every year</a:t>
            </a:r>
          </a:p>
          <a:p>
            <a:pPr marL="457200" lvl="1" indent="-457200">
              <a:buFont typeface="Arial" panose="020B0604020202020204" pitchFamily="34" charset="0"/>
              <a:buAutoNum type="alphaLcPeriod"/>
            </a:pPr>
            <a:r>
              <a:rPr lang="en-US" dirty="0"/>
              <a:t>Every 2 years</a:t>
            </a:r>
          </a:p>
          <a:p>
            <a:pPr marL="457200" lvl="1" indent="-457200">
              <a:buFont typeface="Arial" panose="020B0604020202020204" pitchFamily="34" charset="0"/>
              <a:buAutoNum type="alphaLcPeriod"/>
            </a:pPr>
            <a:r>
              <a:rPr lang="en-US" dirty="0"/>
              <a:t>Every 3 years</a:t>
            </a:r>
          </a:p>
          <a:p>
            <a:pPr marL="457200" lvl="1" indent="-457200">
              <a:buFont typeface="Arial" panose="020B0604020202020204" pitchFamily="34" charset="0"/>
              <a:buAutoNum type="alphaLcPeriod"/>
            </a:pPr>
            <a:r>
              <a:rPr lang="en-US" dirty="0"/>
              <a:t>Every 18 months</a:t>
            </a:r>
          </a:p>
        </p:txBody>
      </p:sp>
    </p:spTree>
    <p:extLst>
      <p:ext uri="{BB962C8B-B14F-4D97-AF65-F5344CB8AC3E}">
        <p14:creationId xmlns:p14="http://schemas.microsoft.com/office/powerpoint/2010/main" val="3565159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DF5367E-6A8F-46BE-9E78-D5E9025B0F8C}"/>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14</a:t>
            </a:r>
          </a:p>
        </p:txBody>
      </p:sp>
      <p:sp>
        <p:nvSpPr>
          <p:cNvPr id="6" name="Text Placeholder 3">
            <a:extLst>
              <a:ext uri="{FF2B5EF4-FFF2-40B4-BE49-F238E27FC236}">
                <a16:creationId xmlns:a16="http://schemas.microsoft.com/office/drawing/2014/main" id="{24716601-3C43-4A71-BB9A-DF57B37F6605}"/>
              </a:ext>
            </a:extLst>
          </p:cNvPr>
          <p:cNvSpPr txBox="1">
            <a:spLocks/>
          </p:cNvSpPr>
          <p:nvPr/>
        </p:nvSpPr>
        <p:spPr>
          <a:xfrm>
            <a:off x="735291" y="1587058"/>
            <a:ext cx="10935341"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How often is picolinic acid chemistry certification required to apply Invora</a:t>
            </a:r>
            <a:r>
              <a:rPr lang="en-US" baseline="30000" dirty="0"/>
              <a:t>™</a:t>
            </a:r>
            <a:r>
              <a:rPr lang="en-US" dirty="0"/>
              <a:t> herbicide?</a:t>
            </a:r>
          </a:p>
          <a:p>
            <a:pPr marL="457200" lvl="1" indent="-457200">
              <a:buFont typeface="Arial" panose="020B0604020202020204" pitchFamily="34" charset="0"/>
              <a:buAutoNum type="alphaLcPeriod"/>
            </a:pPr>
            <a:r>
              <a:rPr lang="en-US" dirty="0"/>
              <a:t>Every year</a:t>
            </a:r>
          </a:p>
          <a:p>
            <a:pPr marL="457200" lvl="1" indent="-457200">
              <a:buFont typeface="Arial" panose="020B0604020202020204" pitchFamily="34" charset="0"/>
              <a:buAutoNum type="alphaLcPeriod"/>
            </a:pPr>
            <a:r>
              <a:rPr lang="en-US" dirty="0"/>
              <a:t>Every 2 years</a:t>
            </a:r>
          </a:p>
          <a:p>
            <a:pPr marL="457200" lvl="1" indent="-457200">
              <a:buFont typeface="Arial" panose="020B0604020202020204" pitchFamily="34" charset="0"/>
              <a:buAutoNum type="alphaLcPeriod"/>
            </a:pPr>
            <a:r>
              <a:rPr lang="en-US" dirty="0"/>
              <a:t>Every 3 years</a:t>
            </a:r>
          </a:p>
          <a:p>
            <a:pPr marL="457200" lvl="1" indent="-457200">
              <a:buFont typeface="Arial" panose="020B0604020202020204" pitchFamily="34" charset="0"/>
              <a:buAutoNum type="alphaLcPeriod"/>
            </a:pPr>
            <a:r>
              <a:rPr lang="en-US" dirty="0"/>
              <a:t>Every 18 months</a:t>
            </a:r>
          </a:p>
        </p:txBody>
      </p:sp>
      <p:sp>
        <p:nvSpPr>
          <p:cNvPr id="7" name="TextBox 6">
            <a:extLst>
              <a:ext uri="{FF2B5EF4-FFF2-40B4-BE49-F238E27FC236}">
                <a16:creationId xmlns:a16="http://schemas.microsoft.com/office/drawing/2014/main" id="{AB170AAA-B228-4C69-9933-1788A946DD24}"/>
              </a:ext>
            </a:extLst>
          </p:cNvPr>
          <p:cNvSpPr txBox="1"/>
          <p:nvPr/>
        </p:nvSpPr>
        <p:spPr>
          <a:xfrm>
            <a:off x="727588" y="5220928"/>
            <a:ext cx="11021960" cy="830997"/>
          </a:xfrm>
          <a:prstGeom prst="rect">
            <a:avLst/>
          </a:prstGeom>
          <a:noFill/>
          <a:ln w="12700">
            <a:solidFill>
              <a:schemeClr val="tx1"/>
            </a:solidFill>
          </a:ln>
        </p:spPr>
        <p:txBody>
          <a:bodyPr wrap="square" rtlCol="0">
            <a:spAutoFit/>
          </a:bodyPr>
          <a:lstStyle/>
          <a:p>
            <a:r>
              <a:rPr lang="en-US" sz="2400" dirty="0"/>
              <a:t>b.  Prior to applying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all applicators must complete picolinic acid chemistry training every two years.</a:t>
            </a:r>
          </a:p>
        </p:txBody>
      </p:sp>
      <p:sp>
        <p:nvSpPr>
          <p:cNvPr id="8" name="Rectangle 7">
            <a:extLst>
              <a:ext uri="{FF2B5EF4-FFF2-40B4-BE49-F238E27FC236}">
                <a16:creationId xmlns:a16="http://schemas.microsoft.com/office/drawing/2014/main" id="{F3345E60-2BEA-4247-8699-5DAB67E89BD5}"/>
              </a:ext>
            </a:extLst>
          </p:cNvPr>
          <p:cNvSpPr/>
          <p:nvPr/>
        </p:nvSpPr>
        <p:spPr>
          <a:xfrm>
            <a:off x="672170" y="285559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131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34AE499-2948-454B-97BA-99A7641E483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15</a:t>
            </a:r>
          </a:p>
        </p:txBody>
      </p:sp>
      <p:sp>
        <p:nvSpPr>
          <p:cNvPr id="6" name="Text Placeholder 3">
            <a:extLst>
              <a:ext uri="{FF2B5EF4-FFF2-40B4-BE49-F238E27FC236}">
                <a16:creationId xmlns:a16="http://schemas.microsoft.com/office/drawing/2014/main" id="{5CD8DF01-8647-4E71-993F-3DA86E14BDA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Individual plant treatment (IPT) applications of Invora</a:t>
            </a:r>
            <a:r>
              <a:rPr lang="en-US" baseline="30000" dirty="0"/>
              <a:t>™</a:t>
            </a:r>
            <a:r>
              <a:rPr lang="en-US" dirty="0"/>
              <a:t> herbicide are labeled for the following applications?</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sz="2400" u="sng" dirty="0"/>
          </a:p>
          <a:p>
            <a:pPr marL="457200" lvl="1" indent="-457200">
              <a:buFont typeface="Arial" panose="020B0604020202020204" pitchFamily="34" charset="0"/>
              <a:buAutoNum type="alphaLcPeriod"/>
            </a:pPr>
            <a:r>
              <a:rPr lang="en-US" dirty="0"/>
              <a:t>Up to the property line</a:t>
            </a:r>
          </a:p>
          <a:p>
            <a:pPr marL="457200" lvl="1" indent="-457200">
              <a:buFont typeface="Arial" panose="020B0604020202020204" pitchFamily="34" charset="0"/>
              <a:buAutoNum type="alphaLcPeriod"/>
            </a:pPr>
            <a:r>
              <a:rPr lang="en-US" dirty="0"/>
              <a:t>Up to the water’s edge of free-flowing water bodies</a:t>
            </a:r>
          </a:p>
          <a:p>
            <a:pPr marL="457200" lvl="1" indent="-457200">
              <a:buFont typeface="Arial" panose="020B0604020202020204" pitchFamily="34" charset="0"/>
              <a:buAutoNum type="alphaLcPeriod"/>
            </a:pPr>
            <a:r>
              <a:rPr lang="en-US" dirty="0"/>
              <a:t>To privately-owned, non-hayed rangeland and perennial grasslands managed as rangeland</a:t>
            </a:r>
          </a:p>
          <a:p>
            <a:pPr marL="457200" lvl="1" indent="-457200">
              <a:buFont typeface="Arial" panose="020B0604020202020204" pitchFamily="34" charset="0"/>
              <a:buAutoNum type="alphaLcPeriod"/>
            </a:pPr>
            <a:r>
              <a:rPr lang="en-US" dirty="0"/>
              <a:t>On hay production fields</a:t>
            </a:r>
          </a:p>
          <a:p>
            <a:pPr marL="457200" lvl="1" indent="-457200">
              <a:buFont typeface="Arial" panose="020B0604020202020204" pitchFamily="34" charset="0"/>
              <a:buAutoNum type="alphaLcPeriod"/>
            </a:pPr>
            <a:r>
              <a:rPr lang="en-US" dirty="0"/>
              <a:t>Where animals are confined </a:t>
            </a:r>
            <a:r>
              <a:rPr lang="en-US" u="sng" dirty="0"/>
              <a:t>AND</a:t>
            </a:r>
            <a:r>
              <a:rPr lang="en-US" dirty="0"/>
              <a:t> manure is collected</a:t>
            </a:r>
          </a:p>
        </p:txBody>
      </p:sp>
    </p:spTree>
    <p:extLst>
      <p:ext uri="{BB962C8B-B14F-4D97-AF65-F5344CB8AC3E}">
        <p14:creationId xmlns:p14="http://schemas.microsoft.com/office/powerpoint/2010/main" val="158427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723C247-A2E5-4271-8246-179CA752D8E4}"/>
              </a:ext>
            </a:extLst>
          </p:cNvPr>
          <p:cNvSpPr txBox="1">
            <a:spLocks/>
          </p:cNvSpPr>
          <p:nvPr/>
        </p:nvSpPr>
        <p:spPr bwMode="gray">
          <a:xfrm>
            <a:off x="552450" y="1711038"/>
            <a:ext cx="11468099" cy="1384812"/>
          </a:xfrm>
          <a:prstGeom prst="rect">
            <a:avLst/>
          </a:prstGeom>
        </p:spPr>
        <p:txBody>
          <a:bodyPr vert="horz" lIns="0" tIns="0" rIns="0" bIns="0" rtlCol="0">
            <a:noAutofit/>
          </a:bodyPr>
          <a:lstStyle>
            <a:lvl1pPr marL="0" indent="0" algn="l" defTabSz="1219200" rtl="0" eaLnBrk="1" latinLnBrk="0" hangingPunct="1">
              <a:spcBef>
                <a:spcPts val="1600"/>
              </a:spcBef>
              <a:spcAft>
                <a:spcPts val="800"/>
              </a:spcAft>
              <a:buFont typeface="Arial" panose="020B0604020202020204" pitchFamily="34" charset="0"/>
              <a:buNone/>
              <a:defRPr sz="2400" kern="1200">
                <a:solidFill>
                  <a:schemeClr val="tx1"/>
                </a:solidFill>
                <a:latin typeface="+mn-lt"/>
                <a:ea typeface="+mn-ea"/>
                <a:cs typeface="+mn-cs"/>
              </a:defRPr>
            </a:lvl1pPr>
            <a:lvl2pPr marL="360000" indent="-360000" algn="l" defTabSz="1219200" rtl="0" eaLnBrk="1" latinLnBrk="0" hangingPunct="1">
              <a:spcBef>
                <a:spcPts val="400"/>
              </a:spcBef>
              <a:spcAft>
                <a:spcPts val="800"/>
              </a:spcAft>
              <a:buFontTx/>
              <a:buBlip>
                <a:blip r:embed="rId2"/>
              </a:buBlip>
              <a:defRPr sz="2400" kern="1200">
                <a:solidFill>
                  <a:schemeClr val="tx1"/>
                </a:solidFill>
                <a:latin typeface="+mn-lt"/>
                <a:ea typeface="+mn-ea"/>
                <a:cs typeface="+mn-cs"/>
              </a:defRPr>
            </a:lvl2pPr>
            <a:lvl3pPr marL="720000" indent="-360000" algn="l" defTabSz="1219200" rtl="0" eaLnBrk="1" latinLnBrk="0" hangingPunct="1">
              <a:spcBef>
                <a:spcPts val="400"/>
              </a:spcBef>
              <a:spcAft>
                <a:spcPts val="800"/>
              </a:spcAft>
              <a:buFontTx/>
              <a:buBlip>
                <a:blip r:embed="rId3"/>
              </a:buBlip>
              <a:defRPr sz="2400" kern="1200">
                <a:solidFill>
                  <a:schemeClr val="tx1"/>
                </a:solidFill>
                <a:latin typeface="+mn-lt"/>
                <a:ea typeface="+mn-ea"/>
                <a:cs typeface="+mn-cs"/>
              </a:defRPr>
            </a:lvl3pPr>
            <a:lvl4pPr marL="1080000" indent="-360000" algn="l" defTabSz="1219200" rtl="0" eaLnBrk="1" latinLnBrk="0" hangingPunct="1">
              <a:spcBef>
                <a:spcPts val="400"/>
              </a:spcBef>
              <a:spcAft>
                <a:spcPts val="800"/>
              </a:spcAft>
              <a:buFontTx/>
              <a:buBlip>
                <a:blip r:embed="rId4"/>
              </a:buBlip>
              <a:defRPr sz="2400" kern="1200">
                <a:solidFill>
                  <a:schemeClr val="tx1"/>
                </a:solidFill>
                <a:latin typeface="+mn-lt"/>
                <a:ea typeface="+mn-ea"/>
                <a:cs typeface="+mn-cs"/>
              </a:defRPr>
            </a:lvl4pPr>
            <a:lvl5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5pPr>
            <a:lvl6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6pPr>
            <a:lvl7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7pPr>
            <a:lvl8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8pPr>
            <a:lvl9pPr marL="1440000" indent="-360000" algn="l" defTabSz="1219200" rtl="0" eaLnBrk="1" latinLnBrk="0" hangingPunct="1">
              <a:spcBef>
                <a:spcPts val="400"/>
              </a:spcBef>
              <a:spcAft>
                <a:spcPts val="800"/>
              </a:spcAft>
              <a:buFontTx/>
              <a:buBlip>
                <a:blip r:embed="rId5"/>
              </a:buBlip>
              <a:defRPr sz="2400" kern="1200">
                <a:solidFill>
                  <a:schemeClr val="tx1"/>
                </a:solidFill>
                <a:latin typeface="+mn-lt"/>
                <a:ea typeface="+mn-ea"/>
                <a:cs typeface="+mn-cs"/>
              </a:defRPr>
            </a:lvl9pPr>
          </a:lstStyle>
          <a:p>
            <a:pPr marL="270238" indent="-282575">
              <a:spcBef>
                <a:spcPts val="600"/>
              </a:spcBef>
              <a:spcAft>
                <a:spcPts val="600"/>
              </a:spcAft>
              <a:buFont typeface="Arial" panose="020B0604020202020204" pitchFamily="34" charset="0"/>
              <a:buChar char="•"/>
            </a:pPr>
            <a:r>
              <a:rPr lang="en-US" sz="2000" dirty="0"/>
              <a:t>Locations of compost facilities registered with US Composting Council</a:t>
            </a:r>
          </a:p>
          <a:p>
            <a:pPr marL="270238" indent="-282575">
              <a:spcBef>
                <a:spcPts val="600"/>
              </a:spcBef>
              <a:spcAft>
                <a:spcPts val="600"/>
              </a:spcAft>
              <a:buFont typeface="Arial" panose="020B0604020202020204" pitchFamily="34" charset="0"/>
              <a:buChar char="•"/>
            </a:pPr>
            <a:r>
              <a:rPr lang="en-US" sz="2000" dirty="0"/>
              <a:t>Map does not include </a:t>
            </a:r>
            <a:r>
              <a:rPr lang="en-US" sz="2000" u="sng" dirty="0"/>
              <a:t>non-registered facilities, homeowners</a:t>
            </a:r>
            <a:r>
              <a:rPr lang="en-US" sz="2000" dirty="0"/>
              <a:t>, </a:t>
            </a:r>
            <a:r>
              <a:rPr lang="en-US" sz="2000" u="sng" dirty="0"/>
              <a:t>gardeners</a:t>
            </a:r>
            <a:r>
              <a:rPr lang="en-US" sz="2000" dirty="0"/>
              <a:t>, </a:t>
            </a:r>
            <a:r>
              <a:rPr lang="en-US" sz="2000" u="sng" dirty="0"/>
              <a:t>nurseries</a:t>
            </a:r>
            <a:r>
              <a:rPr lang="en-US" sz="2000" dirty="0"/>
              <a:t>, etc. composters</a:t>
            </a:r>
          </a:p>
          <a:p>
            <a:pPr marL="270238" indent="-282575">
              <a:spcBef>
                <a:spcPts val="600"/>
              </a:spcBef>
              <a:spcAft>
                <a:spcPts val="600"/>
              </a:spcAft>
              <a:buFont typeface="Arial" panose="020B0604020202020204" pitchFamily="34" charset="0"/>
              <a:buChar char="•"/>
            </a:pPr>
            <a:endParaRPr lang="en-US" sz="2000" dirty="0"/>
          </a:p>
          <a:p>
            <a:pPr marL="347663" lvl="1" indent="0">
              <a:spcBef>
                <a:spcPts val="0"/>
              </a:spcBef>
              <a:spcAft>
                <a:spcPts val="0"/>
              </a:spcAft>
              <a:buNone/>
            </a:pPr>
            <a:endParaRPr lang="en-US" sz="1200" dirty="0"/>
          </a:p>
        </p:txBody>
      </p:sp>
      <p:sp>
        <p:nvSpPr>
          <p:cNvPr id="3" name="Subtitle 1">
            <a:extLst>
              <a:ext uri="{FF2B5EF4-FFF2-40B4-BE49-F238E27FC236}">
                <a16:creationId xmlns:a16="http://schemas.microsoft.com/office/drawing/2014/main" id="{D3C8AE93-98D4-4EF2-81AD-C81AB01DB98F}"/>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Composting Awareness – A Growing Industry Near You</a:t>
            </a:r>
          </a:p>
        </p:txBody>
      </p:sp>
      <p:pic>
        <p:nvPicPr>
          <p:cNvPr id="4" name="Picture 3">
            <a:extLst>
              <a:ext uri="{FF2B5EF4-FFF2-40B4-BE49-F238E27FC236}">
                <a16:creationId xmlns:a16="http://schemas.microsoft.com/office/drawing/2014/main" id="{36337398-C8B9-40EB-94CF-C56F40AF2AD7}"/>
              </a:ext>
            </a:extLst>
          </p:cNvPr>
          <p:cNvPicPr>
            <a:picLocks noChangeAspect="1"/>
          </p:cNvPicPr>
          <p:nvPr/>
        </p:nvPicPr>
        <p:blipFill>
          <a:blip r:embed="rId6"/>
          <a:stretch>
            <a:fillRect/>
          </a:stretch>
        </p:blipFill>
        <p:spPr>
          <a:xfrm>
            <a:off x="180223" y="2807946"/>
            <a:ext cx="6137025" cy="3529584"/>
          </a:xfrm>
          <a:prstGeom prst="rect">
            <a:avLst/>
          </a:prstGeom>
          <a:ln>
            <a:solidFill>
              <a:schemeClr val="tx1"/>
            </a:solidFill>
          </a:ln>
        </p:spPr>
      </p:pic>
      <p:sp>
        <p:nvSpPr>
          <p:cNvPr id="5" name="TextBox 4">
            <a:extLst>
              <a:ext uri="{FF2B5EF4-FFF2-40B4-BE49-F238E27FC236}">
                <a16:creationId xmlns:a16="http://schemas.microsoft.com/office/drawing/2014/main" id="{5F227D77-EE24-47AD-8D33-D7E6D28F32DA}"/>
              </a:ext>
            </a:extLst>
          </p:cNvPr>
          <p:cNvSpPr txBox="1"/>
          <p:nvPr/>
        </p:nvSpPr>
        <p:spPr bwMode="gray">
          <a:xfrm>
            <a:off x="184150" y="6358258"/>
            <a:ext cx="6143625" cy="244556"/>
          </a:xfrm>
          <a:prstGeom prst="rect">
            <a:avLst/>
          </a:prstGeom>
          <a:noFill/>
        </p:spPr>
        <p:txBody>
          <a:bodyPr wrap="square" lIns="0" tIns="0" rIns="0" bIns="0" rtlCol="0">
            <a:noAutofit/>
          </a:bodyPr>
          <a:lstStyle/>
          <a:p>
            <a:r>
              <a:rPr lang="en-US" sz="1100" dirty="0"/>
              <a:t>https://www.google.com/maps/d/viewer?mid=1KOxGrcoXjvq2za42QvOfqw6UL30&amp;ll=31.142875852552%2C-104.6338659124288&amp;z=6</a:t>
            </a:r>
            <a:endParaRPr lang="en-US" sz="1200" dirty="0"/>
          </a:p>
        </p:txBody>
      </p:sp>
      <p:sp>
        <p:nvSpPr>
          <p:cNvPr id="6" name="Title 2">
            <a:extLst>
              <a:ext uri="{FF2B5EF4-FFF2-40B4-BE49-F238E27FC236}">
                <a16:creationId xmlns:a16="http://schemas.microsoft.com/office/drawing/2014/main" id="{40CE7CE9-41F0-4A40-96DA-9F34DE6DD3C1}"/>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Introduction to Picolinic Acid Chemistry</a:t>
            </a:r>
            <a:endParaRPr lang="en-US" sz="3000" b="1" dirty="0"/>
          </a:p>
        </p:txBody>
      </p:sp>
      <p:sp>
        <p:nvSpPr>
          <p:cNvPr id="7" name="Text Placeholder 3">
            <a:extLst>
              <a:ext uri="{FF2B5EF4-FFF2-40B4-BE49-F238E27FC236}">
                <a16:creationId xmlns:a16="http://schemas.microsoft.com/office/drawing/2014/main" id="{883F1D88-D9F9-4967-8FCC-B458BB0FFAD4}"/>
              </a:ext>
            </a:extLst>
          </p:cNvPr>
          <p:cNvSpPr txBox="1">
            <a:spLocks/>
          </p:cNvSpPr>
          <p:nvPr/>
        </p:nvSpPr>
        <p:spPr>
          <a:xfrm>
            <a:off x="6473320" y="2790825"/>
            <a:ext cx="5534530" cy="3552825"/>
          </a:xfrm>
          <a:prstGeom prst="rect">
            <a:avLst/>
          </a:prstGeom>
          <a:ln>
            <a:solidFill>
              <a:schemeClr val="tx1"/>
            </a:solidFill>
          </a:ln>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2400" b="1" dirty="0"/>
              <a:t>Select Compost Feed Stocks</a:t>
            </a:r>
          </a:p>
          <a:p>
            <a:pPr marL="287338" indent="-173038">
              <a:spcBef>
                <a:spcPts val="600"/>
              </a:spcBef>
              <a:spcAft>
                <a:spcPts val="600"/>
              </a:spcAft>
            </a:pPr>
            <a:r>
              <a:rPr lang="en-US" sz="2000" dirty="0"/>
              <a:t>Yard trimmings; leaves and grass</a:t>
            </a:r>
          </a:p>
          <a:p>
            <a:pPr marL="287338" indent="-173038">
              <a:spcBef>
                <a:spcPts val="600"/>
              </a:spcBef>
              <a:spcAft>
                <a:spcPts val="600"/>
              </a:spcAft>
            </a:pPr>
            <a:r>
              <a:rPr lang="en-US" sz="2000" dirty="0"/>
              <a:t>Hay and grains</a:t>
            </a:r>
          </a:p>
          <a:p>
            <a:pPr marL="287338" indent="-173038">
              <a:spcBef>
                <a:spcPts val="600"/>
              </a:spcBef>
              <a:spcAft>
                <a:spcPts val="600"/>
              </a:spcAft>
            </a:pPr>
            <a:r>
              <a:rPr lang="en-US" sz="2000" dirty="0"/>
              <a:t>Animal manures</a:t>
            </a:r>
            <a:endParaRPr lang="en-US" sz="2000" strike="sngStrike" dirty="0"/>
          </a:p>
          <a:p>
            <a:pPr marL="287338" indent="-173038">
              <a:spcBef>
                <a:spcPts val="600"/>
              </a:spcBef>
              <a:spcAft>
                <a:spcPts val="600"/>
              </a:spcAft>
            </a:pPr>
            <a:r>
              <a:rPr lang="en-US" sz="2000" dirty="0"/>
              <a:t>Brush (woody plant material)</a:t>
            </a:r>
            <a:endParaRPr lang="en-US" dirty="0"/>
          </a:p>
        </p:txBody>
      </p:sp>
    </p:spTree>
    <p:extLst>
      <p:ext uri="{BB962C8B-B14F-4D97-AF65-F5344CB8AC3E}">
        <p14:creationId xmlns:p14="http://schemas.microsoft.com/office/powerpoint/2010/main" val="1880425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34AE499-2948-454B-97BA-99A7641E483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15</a:t>
            </a:r>
          </a:p>
        </p:txBody>
      </p:sp>
      <p:sp>
        <p:nvSpPr>
          <p:cNvPr id="6" name="Text Placeholder 3">
            <a:extLst>
              <a:ext uri="{FF2B5EF4-FFF2-40B4-BE49-F238E27FC236}">
                <a16:creationId xmlns:a16="http://schemas.microsoft.com/office/drawing/2014/main" id="{5CD8DF01-8647-4E71-993F-3DA86E14BDA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Individual plant treatment (IPT) applications of Invora</a:t>
            </a:r>
            <a:r>
              <a:rPr lang="en-US" baseline="30000" dirty="0"/>
              <a:t>™</a:t>
            </a:r>
            <a:r>
              <a:rPr lang="en-US" dirty="0"/>
              <a:t> herbicide are labeled for the following applications?</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sz="2400" u="sng" dirty="0"/>
          </a:p>
          <a:p>
            <a:pPr marL="457200" lvl="1" indent="-457200">
              <a:buFont typeface="Arial" panose="020B0604020202020204" pitchFamily="34" charset="0"/>
              <a:buAutoNum type="alphaLcPeriod"/>
            </a:pPr>
            <a:r>
              <a:rPr lang="en-US" dirty="0"/>
              <a:t>Up to the property line</a:t>
            </a:r>
          </a:p>
          <a:p>
            <a:pPr marL="457200" lvl="1" indent="-457200">
              <a:buFont typeface="Arial" panose="020B0604020202020204" pitchFamily="34" charset="0"/>
              <a:buAutoNum type="alphaLcPeriod"/>
            </a:pPr>
            <a:r>
              <a:rPr lang="en-US" dirty="0"/>
              <a:t>Up to the water’s edge of free-flowing water bodies</a:t>
            </a:r>
          </a:p>
          <a:p>
            <a:pPr marL="457200" lvl="1" indent="-457200">
              <a:buFont typeface="Arial" panose="020B0604020202020204" pitchFamily="34" charset="0"/>
              <a:buAutoNum type="alphaLcPeriod"/>
            </a:pPr>
            <a:r>
              <a:rPr lang="en-US" dirty="0"/>
              <a:t>To privately-owned, non-hayed rangeland and perennial grasslands managed as rangeland</a:t>
            </a:r>
          </a:p>
          <a:p>
            <a:pPr marL="457200" lvl="1" indent="-457200">
              <a:buFont typeface="Arial" panose="020B0604020202020204" pitchFamily="34" charset="0"/>
              <a:buAutoNum type="alphaLcPeriod"/>
            </a:pPr>
            <a:r>
              <a:rPr lang="en-US" dirty="0"/>
              <a:t>On hay production fields</a:t>
            </a:r>
          </a:p>
          <a:p>
            <a:pPr marL="457200" lvl="1" indent="-457200">
              <a:buFont typeface="Arial" panose="020B0604020202020204" pitchFamily="34" charset="0"/>
              <a:buAutoNum type="alphaLcPeriod"/>
            </a:pPr>
            <a:r>
              <a:rPr lang="en-US" dirty="0"/>
              <a:t>Where animals are confined </a:t>
            </a:r>
            <a:r>
              <a:rPr lang="en-US" u="sng" dirty="0"/>
              <a:t>AND</a:t>
            </a:r>
            <a:r>
              <a:rPr lang="en-US" dirty="0"/>
              <a:t> manure is collected</a:t>
            </a:r>
          </a:p>
        </p:txBody>
      </p:sp>
      <p:sp>
        <p:nvSpPr>
          <p:cNvPr id="4" name="TextBox 3">
            <a:extLst>
              <a:ext uri="{FF2B5EF4-FFF2-40B4-BE49-F238E27FC236}">
                <a16:creationId xmlns:a16="http://schemas.microsoft.com/office/drawing/2014/main" id="{9370A380-8001-48CE-83BC-40D3D8960B36}"/>
              </a:ext>
            </a:extLst>
          </p:cNvPr>
          <p:cNvSpPr txBox="1"/>
          <p:nvPr/>
        </p:nvSpPr>
        <p:spPr>
          <a:xfrm>
            <a:off x="727588" y="5181600"/>
            <a:ext cx="11356257" cy="1631216"/>
          </a:xfrm>
          <a:prstGeom prst="rect">
            <a:avLst/>
          </a:prstGeom>
          <a:noFill/>
          <a:ln w="12700">
            <a:solidFill>
              <a:schemeClr val="tx1"/>
            </a:solidFill>
          </a:ln>
        </p:spPr>
        <p:txBody>
          <a:bodyPr wrap="square" rtlCol="0">
            <a:spAutoFit/>
          </a:bodyPr>
          <a:lstStyle/>
          <a:p>
            <a:r>
              <a:rPr lang="en-US" sz="2000" dirty="0"/>
              <a:t>a., b., &amp; c.  IPT applications of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herbicide are labeled for use up to property lines and the edge of free-flowing water bodies on privately-owned, non-hayed, rangeland and privately-owned, non-hayed perennial grasslands managed as rangeland.</a:t>
            </a:r>
          </a:p>
          <a:p>
            <a:endParaRPr lang="en-US" sz="2000" dirty="0"/>
          </a:p>
          <a:p>
            <a:r>
              <a:rPr lang="en-US" sz="2000" dirty="0"/>
              <a:t>d. &amp; e.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is not labeled for hay fields or sites where animals are confined </a:t>
            </a:r>
            <a:r>
              <a:rPr lang="en-US" sz="2000" u="sng" dirty="0"/>
              <a:t>AND</a:t>
            </a:r>
            <a:r>
              <a:rPr lang="en-US" sz="2000" dirty="0"/>
              <a:t> manure is collected.   </a:t>
            </a:r>
          </a:p>
        </p:txBody>
      </p:sp>
      <p:sp>
        <p:nvSpPr>
          <p:cNvPr id="7" name="Rectangle 6">
            <a:extLst>
              <a:ext uri="{FF2B5EF4-FFF2-40B4-BE49-F238E27FC236}">
                <a16:creationId xmlns:a16="http://schemas.microsoft.com/office/drawing/2014/main" id="{EE9BC63B-E492-4E46-A08E-85D3BF7C59C4}"/>
              </a:ext>
            </a:extLst>
          </p:cNvPr>
          <p:cNvSpPr/>
          <p:nvPr/>
        </p:nvSpPr>
        <p:spPr>
          <a:xfrm>
            <a:off x="662338" y="2924418"/>
            <a:ext cx="458540" cy="1195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501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A714844-4507-4EAA-ACB6-23B915977EA4}"/>
              </a:ext>
            </a:extLst>
          </p:cNvPr>
          <p:cNvSpPr txBox="1">
            <a:spLocks/>
          </p:cNvSpPr>
          <p:nvPr/>
        </p:nvSpPr>
        <p:spPr>
          <a:xfrm>
            <a:off x="735291" y="1587058"/>
            <a:ext cx="11199043" cy="2571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application requirements for broadcast sprays include “using nozzles that deliver </a:t>
            </a:r>
            <a:r>
              <a:rPr lang="en-US" b="1" u="sng" dirty="0"/>
              <a:t>coarse to very coarse droplets</a:t>
            </a:r>
            <a:r>
              <a:rPr lang="en-US" dirty="0"/>
              <a:t> (</a:t>
            </a:r>
            <a:r>
              <a:rPr lang="en-US" b="1" u="sng" dirty="0"/>
              <a:t>350 to 500 microns</a:t>
            </a:r>
            <a:r>
              <a:rPr lang="en-US" dirty="0"/>
              <a:t>) as defined by ASABE S572 standard.”  Using smaller droplet sizes will increase risk of offsite movement through drift.</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
        <p:nvSpPr>
          <p:cNvPr id="6" name="Title 2">
            <a:extLst>
              <a:ext uri="{FF2B5EF4-FFF2-40B4-BE49-F238E27FC236}">
                <a16:creationId xmlns:a16="http://schemas.microsoft.com/office/drawing/2014/main" id="{DC2C84DF-D6E8-4B88-9B71-2FF8E1DE2A91}"/>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16</a:t>
            </a:r>
          </a:p>
        </p:txBody>
      </p:sp>
    </p:spTree>
    <p:extLst>
      <p:ext uri="{BB962C8B-B14F-4D97-AF65-F5344CB8AC3E}">
        <p14:creationId xmlns:p14="http://schemas.microsoft.com/office/powerpoint/2010/main" val="3791423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A714844-4507-4EAA-ACB6-23B915977EA4}"/>
              </a:ext>
            </a:extLst>
          </p:cNvPr>
          <p:cNvSpPr txBox="1">
            <a:spLocks/>
          </p:cNvSpPr>
          <p:nvPr/>
        </p:nvSpPr>
        <p:spPr>
          <a:xfrm>
            <a:off x="735291" y="1587058"/>
            <a:ext cx="11199043" cy="2571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r>
              <a:rPr lang="en-US" dirty="0"/>
              <a:t>Invora</a:t>
            </a:r>
            <a:r>
              <a:rPr lang="en-US" baseline="30000" dirty="0"/>
              <a:t>™</a:t>
            </a:r>
            <a:r>
              <a:rPr lang="en-US" dirty="0"/>
              <a:t> herbicide application requirements for broadcast sprays include “using nozzles that deliver </a:t>
            </a:r>
            <a:r>
              <a:rPr lang="en-US" b="1" u="sng" dirty="0"/>
              <a:t>coarse to very coarse droplets</a:t>
            </a:r>
            <a:r>
              <a:rPr lang="en-US" dirty="0"/>
              <a:t> (</a:t>
            </a:r>
            <a:r>
              <a:rPr lang="en-US" b="1" u="sng" dirty="0"/>
              <a:t>350 to 500 microns</a:t>
            </a:r>
            <a:r>
              <a:rPr lang="en-US" dirty="0"/>
              <a:t>) as defined by ASABE S572 standard.”  Using smaller droplet sizes will increase risk of offsite movement through drift.</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
        <p:nvSpPr>
          <p:cNvPr id="6" name="Title 2">
            <a:extLst>
              <a:ext uri="{FF2B5EF4-FFF2-40B4-BE49-F238E27FC236}">
                <a16:creationId xmlns:a16="http://schemas.microsoft.com/office/drawing/2014/main" id="{DC2C84DF-D6E8-4B88-9B71-2FF8E1DE2A91}"/>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16</a:t>
            </a:r>
          </a:p>
        </p:txBody>
      </p:sp>
      <p:sp>
        <p:nvSpPr>
          <p:cNvPr id="7" name="TextBox 6">
            <a:extLst>
              <a:ext uri="{FF2B5EF4-FFF2-40B4-BE49-F238E27FC236}">
                <a16:creationId xmlns:a16="http://schemas.microsoft.com/office/drawing/2014/main" id="{5392B6F8-3C4E-41AE-A5D9-5C0614201BC6}"/>
              </a:ext>
            </a:extLst>
          </p:cNvPr>
          <p:cNvSpPr txBox="1"/>
          <p:nvPr/>
        </p:nvSpPr>
        <p:spPr>
          <a:xfrm>
            <a:off x="727588" y="4355687"/>
            <a:ext cx="11228438" cy="830997"/>
          </a:xfrm>
          <a:prstGeom prst="rect">
            <a:avLst/>
          </a:prstGeom>
          <a:noFill/>
          <a:ln w="12700">
            <a:solidFill>
              <a:schemeClr val="tx1"/>
            </a:solidFill>
          </a:ln>
        </p:spPr>
        <p:txBody>
          <a:bodyPr wrap="square" rtlCol="0">
            <a:spAutoFit/>
          </a:bodyPr>
          <a:lstStyle/>
          <a:p>
            <a:r>
              <a:rPr lang="en-US" sz="2400" dirty="0"/>
              <a:t>Reducing droplet size to those smaller than coarse to very coarse does not improve brush efficacy but </a:t>
            </a:r>
            <a:r>
              <a:rPr lang="en-US" sz="2400" u="sng" dirty="0"/>
              <a:t>does</a:t>
            </a:r>
            <a:r>
              <a:rPr lang="en-US" sz="2400" dirty="0"/>
              <a:t> significantly increase the risk of off-site movement through drift.</a:t>
            </a:r>
          </a:p>
        </p:txBody>
      </p:sp>
      <p:sp>
        <p:nvSpPr>
          <p:cNvPr id="8" name="Rectangle 7">
            <a:extLst>
              <a:ext uri="{FF2B5EF4-FFF2-40B4-BE49-F238E27FC236}">
                <a16:creationId xmlns:a16="http://schemas.microsoft.com/office/drawing/2014/main" id="{9552E8BE-3079-4318-A0B5-123434572132}"/>
              </a:ext>
            </a:extLst>
          </p:cNvPr>
          <p:cNvSpPr/>
          <p:nvPr/>
        </p:nvSpPr>
        <p:spPr>
          <a:xfrm>
            <a:off x="672170" y="323905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7667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6A89209-E9FA-4727-A8C5-D1B8800FB6EB}"/>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Broadcast applications of Invora</a:t>
            </a:r>
            <a:r>
              <a:rPr lang="en-US" baseline="30000" dirty="0"/>
              <a:t>™</a:t>
            </a:r>
            <a:r>
              <a:rPr lang="en-US" dirty="0"/>
              <a:t> herbicide can be made up to the water’s edge for which of the following?</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dirty="0"/>
          </a:p>
          <a:p>
            <a:pPr marL="457200" lvl="1" indent="-457200">
              <a:buFont typeface="Arial" panose="020B0604020202020204" pitchFamily="34" charset="0"/>
              <a:buAutoNum type="alphaLcPeriod"/>
            </a:pPr>
            <a:r>
              <a:rPr lang="en-US" dirty="0"/>
              <a:t>Free-flowing creek </a:t>
            </a:r>
          </a:p>
          <a:p>
            <a:pPr marL="457200" lvl="1" indent="-457200">
              <a:buFont typeface="Arial" panose="020B0604020202020204" pitchFamily="34" charset="0"/>
              <a:buAutoNum type="alphaLcPeriod"/>
            </a:pPr>
            <a:r>
              <a:rPr lang="en-US" dirty="0"/>
              <a:t>Dry irrigation ditch </a:t>
            </a:r>
          </a:p>
          <a:p>
            <a:pPr marL="457200" lvl="1" indent="-457200">
              <a:buFont typeface="Arial" panose="020B0604020202020204" pitchFamily="34" charset="0"/>
              <a:buAutoNum type="alphaLcPeriod"/>
            </a:pPr>
            <a:r>
              <a:rPr lang="en-US" dirty="0"/>
              <a:t>Pond located wholly on the treatment site</a:t>
            </a:r>
          </a:p>
          <a:p>
            <a:pPr marL="457200" lvl="1" indent="-457200">
              <a:buFont typeface="Arial" panose="020B0604020202020204" pitchFamily="34" charset="0"/>
              <a:buAutoNum type="alphaLcPeriod"/>
            </a:pPr>
            <a:r>
              <a:rPr lang="en-US" dirty="0"/>
              <a:t>Lake whose frontage is shared by multiple land owners</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57B68F0F-7601-4F59-A627-02A02C3FE35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17</a:t>
            </a:r>
          </a:p>
        </p:txBody>
      </p:sp>
    </p:spTree>
    <p:extLst>
      <p:ext uri="{BB962C8B-B14F-4D97-AF65-F5344CB8AC3E}">
        <p14:creationId xmlns:p14="http://schemas.microsoft.com/office/powerpoint/2010/main" val="4024427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6A89209-E9FA-4727-A8C5-D1B8800FB6EB}"/>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Broadcast applications of Invora</a:t>
            </a:r>
            <a:r>
              <a:rPr lang="en-US" baseline="30000" dirty="0"/>
              <a:t>™</a:t>
            </a:r>
            <a:r>
              <a:rPr lang="en-US" dirty="0"/>
              <a:t> herbicide can be made up to the water’s edge for which of the following?</a:t>
            </a:r>
          </a:p>
          <a:p>
            <a:pPr marL="0" indent="0">
              <a:spcBef>
                <a:spcPts val="600"/>
              </a:spcBef>
              <a:spcAft>
                <a:spcPts val="400"/>
              </a:spcAft>
              <a:buNone/>
            </a:pPr>
            <a:r>
              <a:rPr lang="en-US" sz="2400" i="1" u="sng" dirty="0"/>
              <a:t>(</a:t>
            </a:r>
            <a:r>
              <a:rPr lang="en-US" sz="2400" u="sng" dirty="0"/>
              <a:t>select </a:t>
            </a:r>
            <a:r>
              <a:rPr lang="en-US" sz="2400" i="1" u="sng" dirty="0"/>
              <a:t>all that apply)</a:t>
            </a:r>
            <a:endParaRPr lang="en-US" dirty="0"/>
          </a:p>
          <a:p>
            <a:pPr marL="457200" lvl="1" indent="-457200">
              <a:buFont typeface="Arial" panose="020B0604020202020204" pitchFamily="34" charset="0"/>
              <a:buAutoNum type="alphaLcPeriod"/>
            </a:pPr>
            <a:r>
              <a:rPr lang="en-US" dirty="0"/>
              <a:t>Free-flowing creek </a:t>
            </a:r>
          </a:p>
          <a:p>
            <a:pPr marL="457200" lvl="1" indent="-457200">
              <a:buFont typeface="Arial" panose="020B0604020202020204" pitchFamily="34" charset="0"/>
              <a:buAutoNum type="alphaLcPeriod"/>
            </a:pPr>
            <a:r>
              <a:rPr lang="en-US" dirty="0"/>
              <a:t>Dry irrigation ditch </a:t>
            </a:r>
          </a:p>
          <a:p>
            <a:pPr marL="457200" lvl="1" indent="-457200">
              <a:buFont typeface="Arial" panose="020B0604020202020204" pitchFamily="34" charset="0"/>
              <a:buAutoNum type="alphaLcPeriod"/>
            </a:pPr>
            <a:r>
              <a:rPr lang="en-US" dirty="0"/>
              <a:t>Pond located wholly on the treatment site</a:t>
            </a:r>
          </a:p>
          <a:p>
            <a:pPr marL="457200" lvl="1" indent="-457200">
              <a:buFont typeface="Arial" panose="020B0604020202020204" pitchFamily="34" charset="0"/>
              <a:buAutoNum type="alphaLcPeriod"/>
            </a:pPr>
            <a:r>
              <a:rPr lang="en-US" dirty="0"/>
              <a:t>Lake whose frontage is shared by multiple land owners</a:t>
            </a:r>
          </a:p>
          <a:p>
            <a:pPr marL="457200" lvl="1" indent="-457200">
              <a:buFont typeface="Arial" panose="020B0604020202020204" pitchFamily="34" charset="0"/>
              <a:buAutoNum type="alphaLcPeriod"/>
            </a:pPr>
            <a:r>
              <a:rPr lang="en-US" dirty="0"/>
              <a:t>All the above</a:t>
            </a:r>
          </a:p>
        </p:txBody>
      </p:sp>
      <p:sp>
        <p:nvSpPr>
          <p:cNvPr id="6" name="Title 2">
            <a:extLst>
              <a:ext uri="{FF2B5EF4-FFF2-40B4-BE49-F238E27FC236}">
                <a16:creationId xmlns:a16="http://schemas.microsoft.com/office/drawing/2014/main" id="{57B68F0F-7601-4F59-A627-02A02C3FE35E}"/>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17</a:t>
            </a:r>
          </a:p>
        </p:txBody>
      </p:sp>
      <p:sp>
        <p:nvSpPr>
          <p:cNvPr id="4" name="TextBox 3">
            <a:extLst>
              <a:ext uri="{FF2B5EF4-FFF2-40B4-BE49-F238E27FC236}">
                <a16:creationId xmlns:a16="http://schemas.microsoft.com/office/drawing/2014/main" id="{462AE32F-8B36-444F-BB0D-86AD754F7B52}"/>
              </a:ext>
            </a:extLst>
          </p:cNvPr>
          <p:cNvSpPr txBox="1"/>
          <p:nvPr/>
        </p:nvSpPr>
        <p:spPr>
          <a:xfrm>
            <a:off x="727588" y="4866969"/>
            <a:ext cx="11336593" cy="1938992"/>
          </a:xfrm>
          <a:prstGeom prst="rect">
            <a:avLst/>
          </a:prstGeom>
          <a:noFill/>
          <a:ln w="12700">
            <a:solidFill>
              <a:schemeClr val="tx1"/>
            </a:solidFill>
          </a:ln>
        </p:spPr>
        <p:txBody>
          <a:bodyPr wrap="square" rtlCol="0">
            <a:spAutoFit/>
          </a:bodyPr>
          <a:lstStyle/>
          <a:p>
            <a:r>
              <a:rPr lang="en-US" sz="2000" dirty="0"/>
              <a:t>c.  Broadcast applications of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herbicide can be made up to water’s edge of non-free flowing water bodies wholly located on the treatment site.</a:t>
            </a:r>
          </a:p>
          <a:p>
            <a:endParaRPr lang="en-US" sz="2000" dirty="0"/>
          </a:p>
          <a:p>
            <a:r>
              <a:rPr lang="en-US" sz="2000" dirty="0"/>
              <a:t>a., b., &amp; d.  A minimum 100 ft. buffer to water’s edge must be observed with broadcast </a:t>
            </a:r>
            <a:r>
              <a:rPr lang="en-US" sz="2000" dirty="0" err="1"/>
              <a:t>Invora</a:t>
            </a:r>
            <a:r>
              <a:rPr lang="en-US" sz="2000" baseline="30000" dirty="0">
                <a:latin typeface="Arial" panose="020B0604020202020204" pitchFamily="34" charset="0"/>
                <a:cs typeface="Arial" panose="020B0604020202020204" pitchFamily="34" charset="0"/>
              </a:rPr>
              <a:t>™ </a:t>
            </a:r>
            <a:r>
              <a:rPr lang="en-US" sz="2000" dirty="0"/>
              <a:t>applications around free-flowing water bodies and water bodies not wholly on the treatment site.  A 100 ft. buffer to outer banks of irrigation canals or ditches must also be observed with broadcast </a:t>
            </a:r>
            <a:r>
              <a:rPr lang="en-US" sz="2000" dirty="0" err="1"/>
              <a:t>Invora</a:t>
            </a:r>
            <a:r>
              <a:rPr lang="en-US" sz="2000" baseline="30000" dirty="0">
                <a:latin typeface="Arial" panose="020B0604020202020204" pitchFamily="34" charset="0"/>
                <a:cs typeface="Arial" panose="020B0604020202020204" pitchFamily="34" charset="0"/>
              </a:rPr>
              <a:t>™</a:t>
            </a:r>
            <a:r>
              <a:rPr lang="en-US" sz="2000" dirty="0"/>
              <a:t> applications.   </a:t>
            </a:r>
          </a:p>
        </p:txBody>
      </p:sp>
      <p:sp>
        <p:nvSpPr>
          <p:cNvPr id="7" name="Rectangle 6">
            <a:extLst>
              <a:ext uri="{FF2B5EF4-FFF2-40B4-BE49-F238E27FC236}">
                <a16:creationId xmlns:a16="http://schemas.microsoft.com/office/drawing/2014/main" id="{30193BCE-6E68-423A-8498-137E0FA20A0D}"/>
              </a:ext>
            </a:extLst>
          </p:cNvPr>
          <p:cNvSpPr/>
          <p:nvPr/>
        </p:nvSpPr>
        <p:spPr>
          <a:xfrm>
            <a:off x="672170" y="3720843"/>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216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5E3EAB2-6707-4E41-8586-A15D992DB22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18</a:t>
            </a:r>
          </a:p>
        </p:txBody>
      </p:sp>
      <p:sp>
        <p:nvSpPr>
          <p:cNvPr id="6" name="Text Placeholder 3">
            <a:extLst>
              <a:ext uri="{FF2B5EF4-FFF2-40B4-BE49-F238E27FC236}">
                <a16:creationId xmlns:a16="http://schemas.microsoft.com/office/drawing/2014/main" id="{91460F61-2068-4F9E-A2CD-4EC52D2DE8D6}"/>
              </a:ext>
            </a:extLst>
          </p:cNvPr>
          <p:cNvSpPr txBox="1">
            <a:spLocks/>
          </p:cNvSpPr>
          <p:nvPr/>
        </p:nvSpPr>
        <p:spPr>
          <a:xfrm>
            <a:off x="735291" y="1587058"/>
            <a:ext cx="11199043" cy="1952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It is </a:t>
            </a:r>
            <a:r>
              <a:rPr lang="en-US" u="sng" dirty="0"/>
              <a:t>not</a:t>
            </a:r>
            <a:r>
              <a:rPr lang="en-US" dirty="0"/>
              <a:t> permissible to spray or drift Invora</a:t>
            </a:r>
            <a:r>
              <a:rPr lang="en-US" baseline="30000" dirty="0"/>
              <a:t>™</a:t>
            </a:r>
            <a:r>
              <a:rPr lang="en-US" dirty="0"/>
              <a:t> herbicide into a non-free-flowing pond even when the pond is wholly located on the treated site?</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Tree>
    <p:extLst>
      <p:ext uri="{BB962C8B-B14F-4D97-AF65-F5344CB8AC3E}">
        <p14:creationId xmlns:p14="http://schemas.microsoft.com/office/powerpoint/2010/main" val="4165470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5E3EAB2-6707-4E41-8586-A15D992DB22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18</a:t>
            </a:r>
          </a:p>
        </p:txBody>
      </p:sp>
      <p:sp>
        <p:nvSpPr>
          <p:cNvPr id="4" name="TextBox 3">
            <a:extLst>
              <a:ext uri="{FF2B5EF4-FFF2-40B4-BE49-F238E27FC236}">
                <a16:creationId xmlns:a16="http://schemas.microsoft.com/office/drawing/2014/main" id="{A6F08F1C-5A80-46D9-A09E-753F0D2B1B62}"/>
              </a:ext>
            </a:extLst>
          </p:cNvPr>
          <p:cNvSpPr txBox="1"/>
          <p:nvPr/>
        </p:nvSpPr>
        <p:spPr>
          <a:xfrm>
            <a:off x="727588" y="4355687"/>
            <a:ext cx="10717160" cy="461665"/>
          </a:xfrm>
          <a:prstGeom prst="rect">
            <a:avLst/>
          </a:prstGeom>
          <a:noFill/>
          <a:ln>
            <a:solidFill>
              <a:schemeClr val="tx1"/>
            </a:solidFill>
          </a:ln>
        </p:spPr>
        <p:txBody>
          <a:bodyPr wrap="square" rtlCol="0">
            <a:spAutoFit/>
          </a:bodyPr>
          <a:lstStyle/>
          <a:p>
            <a:r>
              <a:rPr lang="en-US" sz="2400" dirty="0"/>
              <a:t>It is not permissible to spray or allow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to drift into water bodies.</a:t>
            </a:r>
          </a:p>
        </p:txBody>
      </p:sp>
      <p:sp>
        <p:nvSpPr>
          <p:cNvPr id="7" name="Text Placeholder 3">
            <a:extLst>
              <a:ext uri="{FF2B5EF4-FFF2-40B4-BE49-F238E27FC236}">
                <a16:creationId xmlns:a16="http://schemas.microsoft.com/office/drawing/2014/main" id="{4696159C-ADF3-4F41-8133-A24E67C1750A}"/>
              </a:ext>
            </a:extLst>
          </p:cNvPr>
          <p:cNvSpPr txBox="1">
            <a:spLocks/>
          </p:cNvSpPr>
          <p:nvPr/>
        </p:nvSpPr>
        <p:spPr>
          <a:xfrm>
            <a:off x="735291" y="1587058"/>
            <a:ext cx="11199043" cy="19525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It is </a:t>
            </a:r>
            <a:r>
              <a:rPr lang="en-US" u="sng" dirty="0"/>
              <a:t>not</a:t>
            </a:r>
            <a:r>
              <a:rPr lang="en-US" dirty="0"/>
              <a:t> permissible to spray or drift Invora</a:t>
            </a:r>
            <a:r>
              <a:rPr lang="en-US" baseline="30000" dirty="0"/>
              <a:t>™</a:t>
            </a:r>
            <a:r>
              <a:rPr lang="en-US" dirty="0"/>
              <a:t> herbicide into a non-free-flowing pond even when the pond is wholly located on the treated site?</a:t>
            </a:r>
          </a:p>
          <a:p>
            <a:pPr marL="457200" lvl="1" indent="-457200">
              <a:buFont typeface="Arial" panose="020B0604020202020204" pitchFamily="34" charset="0"/>
              <a:buAutoNum type="alphaLcPeriod"/>
            </a:pPr>
            <a:r>
              <a:rPr lang="en-US" dirty="0"/>
              <a:t>True</a:t>
            </a:r>
          </a:p>
          <a:p>
            <a:pPr marL="457200" lvl="1" indent="-457200">
              <a:buFont typeface="Arial" panose="020B0604020202020204" pitchFamily="34" charset="0"/>
              <a:buAutoNum type="alphaLcPeriod"/>
            </a:pPr>
            <a:r>
              <a:rPr lang="en-US" dirty="0"/>
              <a:t>False</a:t>
            </a:r>
          </a:p>
        </p:txBody>
      </p:sp>
      <p:sp>
        <p:nvSpPr>
          <p:cNvPr id="6" name="Rectangle 5">
            <a:extLst>
              <a:ext uri="{FF2B5EF4-FFF2-40B4-BE49-F238E27FC236}">
                <a16:creationId xmlns:a16="http://schemas.microsoft.com/office/drawing/2014/main" id="{4D530883-69C2-46A1-98B9-9E7FADF11AD7}"/>
              </a:ext>
            </a:extLst>
          </p:cNvPr>
          <p:cNvSpPr/>
          <p:nvPr/>
        </p:nvSpPr>
        <p:spPr>
          <a:xfrm>
            <a:off x="672170" y="2462308"/>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179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7D7D96F-BB52-462E-B7F1-0AB25A8E0FD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labeled carrier volume for aerial applications of Invora</a:t>
            </a:r>
            <a:r>
              <a:rPr lang="en-US" baseline="30000" dirty="0"/>
              <a:t>™</a:t>
            </a:r>
            <a:r>
              <a:rPr lang="en-US" dirty="0"/>
              <a:t> herbicide is</a:t>
            </a:r>
          </a:p>
          <a:p>
            <a:pPr marL="457200" lvl="1" indent="-457200">
              <a:buFont typeface="Arial" panose="020B0604020202020204" pitchFamily="34" charset="0"/>
              <a:buAutoNum type="alphaLcPeriod"/>
            </a:pPr>
            <a:r>
              <a:rPr lang="en-US" dirty="0"/>
              <a:t>1 to 2 gallon per acre</a:t>
            </a:r>
          </a:p>
          <a:p>
            <a:pPr marL="457200" lvl="1" indent="-457200">
              <a:buFont typeface="Arial" panose="020B0604020202020204" pitchFamily="34" charset="0"/>
              <a:buAutoNum type="alphaLcPeriod"/>
            </a:pPr>
            <a:r>
              <a:rPr lang="en-US" dirty="0"/>
              <a:t>2 to 4 gallons per acre</a:t>
            </a:r>
          </a:p>
          <a:p>
            <a:pPr marL="457200" lvl="1" indent="-457200">
              <a:buFontTx/>
              <a:buAutoNum type="alphaLcPeriod"/>
            </a:pPr>
            <a:r>
              <a:rPr lang="en-US" dirty="0"/>
              <a:t>3 to 4 gallons per acre</a:t>
            </a:r>
          </a:p>
          <a:p>
            <a:pPr marL="457200" lvl="1" indent="-457200">
              <a:buFontTx/>
              <a:buAutoNum type="alphaLcPeriod"/>
            </a:pPr>
            <a:r>
              <a:rPr lang="en-US" dirty="0"/>
              <a:t>4 to 10 gallons per acre</a:t>
            </a:r>
          </a:p>
          <a:p>
            <a:pPr marL="457200" lvl="1" indent="-457200">
              <a:buFont typeface="Arial" panose="020B0604020202020204" pitchFamily="34" charset="0"/>
              <a:buAutoNum type="alphaLcPeriod"/>
            </a:pPr>
            <a:r>
              <a:rPr lang="en-US" dirty="0"/>
              <a:t>There are no specifications on the label for aerial applications</a:t>
            </a:r>
          </a:p>
        </p:txBody>
      </p:sp>
      <p:sp>
        <p:nvSpPr>
          <p:cNvPr id="6" name="Title 2">
            <a:extLst>
              <a:ext uri="{FF2B5EF4-FFF2-40B4-BE49-F238E27FC236}">
                <a16:creationId xmlns:a16="http://schemas.microsoft.com/office/drawing/2014/main" id="{453FA9F9-A7FB-4E66-A721-E3FC59272E9B}"/>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19</a:t>
            </a:r>
          </a:p>
        </p:txBody>
      </p:sp>
    </p:spTree>
    <p:extLst>
      <p:ext uri="{BB962C8B-B14F-4D97-AF65-F5344CB8AC3E}">
        <p14:creationId xmlns:p14="http://schemas.microsoft.com/office/powerpoint/2010/main" val="236316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7D7D96F-BB52-462E-B7F1-0AB25A8E0FD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labeled carrier volume for aerial applications of Invora</a:t>
            </a:r>
            <a:r>
              <a:rPr lang="en-US" baseline="30000" dirty="0"/>
              <a:t>™</a:t>
            </a:r>
            <a:r>
              <a:rPr lang="en-US" dirty="0"/>
              <a:t> herbicide is</a:t>
            </a:r>
          </a:p>
          <a:p>
            <a:pPr marL="457200" lvl="1" indent="-457200">
              <a:buFont typeface="Arial" panose="020B0604020202020204" pitchFamily="34" charset="0"/>
              <a:buAutoNum type="alphaLcPeriod"/>
            </a:pPr>
            <a:r>
              <a:rPr lang="en-US" dirty="0"/>
              <a:t>1 to 2 gallon per acre</a:t>
            </a:r>
          </a:p>
          <a:p>
            <a:pPr marL="457200" lvl="1" indent="-457200">
              <a:buFont typeface="Arial" panose="020B0604020202020204" pitchFamily="34" charset="0"/>
              <a:buAutoNum type="alphaLcPeriod"/>
            </a:pPr>
            <a:r>
              <a:rPr lang="en-US" dirty="0"/>
              <a:t>2 to 4 gallons per acre</a:t>
            </a:r>
          </a:p>
          <a:p>
            <a:pPr marL="457200" lvl="1" indent="-457200">
              <a:buFontTx/>
              <a:buAutoNum type="alphaLcPeriod"/>
            </a:pPr>
            <a:r>
              <a:rPr lang="en-US" dirty="0"/>
              <a:t>3 to 4 gallons per acre</a:t>
            </a:r>
          </a:p>
          <a:p>
            <a:pPr marL="457200" lvl="1" indent="-457200">
              <a:buFontTx/>
              <a:buAutoNum type="alphaLcPeriod"/>
            </a:pPr>
            <a:r>
              <a:rPr lang="en-US" dirty="0"/>
              <a:t>4 to 10 gallons per acre</a:t>
            </a:r>
          </a:p>
          <a:p>
            <a:pPr marL="457200" lvl="1" indent="-457200">
              <a:buFont typeface="Arial" panose="020B0604020202020204" pitchFamily="34" charset="0"/>
              <a:buAutoNum type="alphaLcPeriod"/>
            </a:pPr>
            <a:r>
              <a:rPr lang="en-US" dirty="0"/>
              <a:t>There are no specifications on the label for aerial applications</a:t>
            </a:r>
          </a:p>
        </p:txBody>
      </p:sp>
      <p:sp>
        <p:nvSpPr>
          <p:cNvPr id="6" name="Title 2">
            <a:extLst>
              <a:ext uri="{FF2B5EF4-FFF2-40B4-BE49-F238E27FC236}">
                <a16:creationId xmlns:a16="http://schemas.microsoft.com/office/drawing/2014/main" id="{453FA9F9-A7FB-4E66-A721-E3FC59272E9B}"/>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19</a:t>
            </a:r>
          </a:p>
        </p:txBody>
      </p:sp>
      <p:sp>
        <p:nvSpPr>
          <p:cNvPr id="4" name="TextBox 3">
            <a:extLst>
              <a:ext uri="{FF2B5EF4-FFF2-40B4-BE49-F238E27FC236}">
                <a16:creationId xmlns:a16="http://schemas.microsoft.com/office/drawing/2014/main" id="{0A58843D-4E1E-41B9-B04C-9C9D3578389C}"/>
              </a:ext>
            </a:extLst>
          </p:cNvPr>
          <p:cNvSpPr txBox="1"/>
          <p:nvPr/>
        </p:nvSpPr>
        <p:spPr>
          <a:xfrm>
            <a:off x="727588" y="4188550"/>
            <a:ext cx="11297264" cy="1938992"/>
          </a:xfrm>
          <a:prstGeom prst="rect">
            <a:avLst/>
          </a:prstGeom>
          <a:noFill/>
          <a:ln w="12700">
            <a:solidFill>
              <a:schemeClr val="tx1"/>
            </a:solidFill>
          </a:ln>
        </p:spPr>
        <p:txBody>
          <a:bodyPr wrap="square" rtlCol="0">
            <a:spAutoFit/>
          </a:bodyPr>
          <a:lstStyle/>
          <a:p>
            <a:r>
              <a:rPr lang="en-US" sz="2400" dirty="0"/>
              <a:t>d.  At least 4 gallons per acre of carrier volume should be used to apply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through aerial broadcast applications.</a:t>
            </a:r>
          </a:p>
          <a:p>
            <a:endParaRPr lang="en-US" sz="2400" dirty="0"/>
          </a:p>
          <a:p>
            <a:r>
              <a:rPr lang="en-US" sz="2400" dirty="0"/>
              <a:t>a., b., &amp; c.  Lower carrier volumes typically result in reduced spray coverage and reduced control.   </a:t>
            </a:r>
          </a:p>
        </p:txBody>
      </p:sp>
      <p:sp>
        <p:nvSpPr>
          <p:cNvPr id="7" name="Rectangle 6">
            <a:extLst>
              <a:ext uri="{FF2B5EF4-FFF2-40B4-BE49-F238E27FC236}">
                <a16:creationId xmlns:a16="http://schemas.microsoft.com/office/drawing/2014/main" id="{E030AD4D-ABE7-4325-AB58-549FDDEF53D2}"/>
              </a:ext>
            </a:extLst>
          </p:cNvPr>
          <p:cNvSpPr/>
          <p:nvPr/>
        </p:nvSpPr>
        <p:spPr>
          <a:xfrm>
            <a:off x="682002" y="3258726"/>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33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32A8AB-75F1-4BB1-B68A-B0EAFFDE36F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20</a:t>
            </a:r>
          </a:p>
        </p:txBody>
      </p:sp>
      <p:sp>
        <p:nvSpPr>
          <p:cNvPr id="6" name="Text Placeholder 3">
            <a:extLst>
              <a:ext uri="{FF2B5EF4-FFF2-40B4-BE49-F238E27FC236}">
                <a16:creationId xmlns:a16="http://schemas.microsoft.com/office/drawing/2014/main" id="{78880140-FDF7-4408-8E88-6AE0755F1F08}"/>
              </a:ext>
            </a:extLst>
          </p:cNvPr>
          <p:cNvSpPr txBox="1">
            <a:spLocks/>
          </p:cNvSpPr>
          <p:nvPr/>
        </p:nvSpPr>
        <p:spPr>
          <a:xfrm>
            <a:off x="735291" y="1587058"/>
            <a:ext cx="11199043" cy="4651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Basal stem sprays and cut stump sprays of Invora</a:t>
            </a:r>
            <a:r>
              <a:rPr lang="en-US" baseline="30000" dirty="0"/>
              <a:t>™</a:t>
            </a:r>
            <a:r>
              <a:rPr lang="en-US" dirty="0"/>
              <a:t> herbicide must be made with which of the following carrier(s)?</a:t>
            </a:r>
          </a:p>
          <a:p>
            <a:pPr marL="457200" lvl="1" indent="-457200">
              <a:buFont typeface="Arial" panose="020B0604020202020204" pitchFamily="34" charset="0"/>
              <a:buAutoNum type="alphaLcPeriod"/>
            </a:pPr>
            <a:r>
              <a:rPr lang="en-US" dirty="0"/>
              <a:t>water</a:t>
            </a:r>
          </a:p>
          <a:p>
            <a:pPr marL="457200" lvl="1" indent="-457200">
              <a:buFont typeface="Arial" panose="020B0604020202020204" pitchFamily="34" charset="0"/>
              <a:buAutoNum type="alphaLcPeriod"/>
            </a:pPr>
            <a:r>
              <a:rPr lang="en-US" dirty="0"/>
              <a:t>diesel</a:t>
            </a:r>
          </a:p>
          <a:p>
            <a:pPr marL="457200" lvl="1" indent="-457200">
              <a:buFontTx/>
              <a:buAutoNum type="alphaLcPeriod"/>
            </a:pPr>
            <a:r>
              <a:rPr lang="en-US" dirty="0"/>
              <a:t>kerosene</a:t>
            </a:r>
          </a:p>
          <a:p>
            <a:pPr marL="457200" lvl="1" indent="-457200">
              <a:buFontTx/>
              <a:buAutoNum type="alphaLcPeriod"/>
            </a:pPr>
            <a:r>
              <a:rPr lang="en-US" dirty="0"/>
              <a:t>basal oil</a:t>
            </a:r>
          </a:p>
          <a:p>
            <a:pPr marL="457200" lvl="1" indent="-457200">
              <a:buFont typeface="Arial" panose="020B0604020202020204" pitchFamily="34" charset="0"/>
              <a:buAutoNum type="alphaLcPeriod"/>
            </a:pPr>
            <a:r>
              <a:rPr lang="en-US" dirty="0"/>
              <a:t>Any of the above</a:t>
            </a:r>
          </a:p>
        </p:txBody>
      </p:sp>
    </p:spTree>
    <p:extLst>
      <p:ext uri="{BB962C8B-B14F-4D97-AF65-F5344CB8AC3E}">
        <p14:creationId xmlns:p14="http://schemas.microsoft.com/office/powerpoint/2010/main" val="235028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E834B8B-0699-4A77-AA14-DEEB5F3AEB45}"/>
              </a:ext>
            </a:extLst>
          </p:cNvPr>
          <p:cNvSpPr txBox="1">
            <a:spLocks/>
          </p:cNvSpPr>
          <p:nvPr/>
        </p:nvSpPr>
        <p:spPr>
          <a:xfrm>
            <a:off x="981948" y="1138299"/>
            <a:ext cx="10799867" cy="25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70C0"/>
                </a:solidFill>
              </a:rPr>
              <a:t>Composting Awareness – the flow from field to compost</a:t>
            </a:r>
          </a:p>
        </p:txBody>
      </p:sp>
      <p:sp>
        <p:nvSpPr>
          <p:cNvPr id="3" name="Title 2">
            <a:extLst>
              <a:ext uri="{FF2B5EF4-FFF2-40B4-BE49-F238E27FC236}">
                <a16:creationId xmlns:a16="http://schemas.microsoft.com/office/drawing/2014/main" id="{C50BAA93-B683-466F-A458-D054F4306038}"/>
              </a:ext>
            </a:extLst>
          </p:cNvPr>
          <p:cNvSpPr txBox="1">
            <a:spLocks/>
          </p:cNvSpPr>
          <p:nvPr/>
        </p:nvSpPr>
        <p:spPr>
          <a:xfrm>
            <a:off x="981948" y="181938"/>
            <a:ext cx="10799867" cy="864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a:t>Introduction to Picolinic Acid Chemistry</a:t>
            </a:r>
            <a:endParaRPr lang="en-US" sz="3000" b="1" dirty="0"/>
          </a:p>
        </p:txBody>
      </p:sp>
      <p:pic>
        <p:nvPicPr>
          <p:cNvPr id="4" name="Picture 3">
            <a:extLst>
              <a:ext uri="{FF2B5EF4-FFF2-40B4-BE49-F238E27FC236}">
                <a16:creationId xmlns:a16="http://schemas.microsoft.com/office/drawing/2014/main" id="{9477A86B-FEA1-476E-95B5-85C2FE70DF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708" y="2154279"/>
            <a:ext cx="7210425" cy="3912775"/>
          </a:xfrm>
          <a:prstGeom prst="rect">
            <a:avLst/>
          </a:prstGeom>
          <a:ln>
            <a:solidFill>
              <a:schemeClr val="tx1"/>
            </a:solidFill>
          </a:ln>
        </p:spPr>
      </p:pic>
      <p:sp>
        <p:nvSpPr>
          <p:cNvPr id="5" name="Text Placeholder 4">
            <a:extLst>
              <a:ext uri="{FF2B5EF4-FFF2-40B4-BE49-F238E27FC236}">
                <a16:creationId xmlns:a16="http://schemas.microsoft.com/office/drawing/2014/main" id="{FE5B4832-5590-4022-9726-066C513DFD84}"/>
              </a:ext>
            </a:extLst>
          </p:cNvPr>
          <p:cNvSpPr txBox="1">
            <a:spLocks/>
          </p:cNvSpPr>
          <p:nvPr/>
        </p:nvSpPr>
        <p:spPr>
          <a:xfrm>
            <a:off x="295275" y="1743384"/>
            <a:ext cx="4476750" cy="4666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tabLst>
                <a:tab pos="685800" algn="l"/>
              </a:tabLst>
            </a:pPr>
            <a:r>
              <a:rPr lang="en-US" sz="2000" dirty="0"/>
              <a:t>Most picolinic acid herbicide labels 	restrict composting of:</a:t>
            </a:r>
          </a:p>
          <a:p>
            <a:pPr marL="702900" lvl="1" indent="-342900">
              <a:spcBef>
                <a:spcPts val="600"/>
              </a:spcBef>
            </a:pPr>
            <a:r>
              <a:rPr lang="en-US" sz="1800" dirty="0"/>
              <a:t>vegetation (herbaceous or woody plants, hay, leaves, etc.)</a:t>
            </a:r>
          </a:p>
          <a:p>
            <a:pPr marL="702900" lvl="1" indent="-342900">
              <a:spcBef>
                <a:spcPts val="600"/>
              </a:spcBef>
            </a:pPr>
            <a:r>
              <a:rPr lang="en-US" sz="1800" dirty="0"/>
              <a:t>manure and urine of livestock on treated fields or fed treated hay</a:t>
            </a:r>
            <a:endParaRPr lang="en-US" sz="2000" dirty="0"/>
          </a:p>
          <a:p>
            <a:pPr>
              <a:spcBef>
                <a:spcPts val="600"/>
              </a:spcBef>
              <a:tabLst>
                <a:tab pos="685800" algn="l"/>
              </a:tabLst>
            </a:pPr>
            <a:r>
              <a:rPr lang="en-US" sz="2000" dirty="0"/>
              <a:t>Composting restrictions vary.  Read and follow directions, restrictions and precautions.  Common time restraints:</a:t>
            </a:r>
          </a:p>
          <a:p>
            <a:pPr marL="702900" lvl="1" indent="-342900">
              <a:spcBef>
                <a:spcPts val="600"/>
              </a:spcBef>
            </a:pPr>
            <a:r>
              <a:rPr lang="en-US" sz="1800" dirty="0"/>
              <a:t>an unspecified period of time, </a:t>
            </a:r>
          </a:p>
          <a:p>
            <a:pPr marL="702900" lvl="1" indent="-342900">
              <a:spcBef>
                <a:spcPts val="600"/>
              </a:spcBef>
            </a:pPr>
            <a:r>
              <a:rPr lang="en-US" sz="1800" dirty="0"/>
              <a:t>18 months after application, or</a:t>
            </a:r>
          </a:p>
          <a:p>
            <a:pPr marL="702900" lvl="1" indent="-342900">
              <a:spcBef>
                <a:spcPts val="600"/>
              </a:spcBef>
            </a:pPr>
            <a:r>
              <a:rPr lang="en-US" sz="1800" dirty="0"/>
              <a:t>For </a:t>
            </a:r>
            <a:r>
              <a:rPr lang="en-US" sz="1800" b="1" u="sng" dirty="0"/>
              <a:t>Invora</a:t>
            </a:r>
            <a:r>
              <a:rPr lang="en-US" sz="1800" b="1" u="sng" baseline="30000" dirty="0">
                <a:latin typeface="Arial" panose="020B0604020202020204" pitchFamily="34" charset="0"/>
                <a:cs typeface="Arial" panose="020B0604020202020204" pitchFamily="34" charset="0"/>
              </a:rPr>
              <a:t>™</a:t>
            </a:r>
            <a:r>
              <a:rPr lang="en-US" sz="1800" b="1" u="sng" dirty="0"/>
              <a:t> Herbicide</a:t>
            </a:r>
            <a:r>
              <a:rPr lang="en-US" sz="1800" dirty="0"/>
              <a:t> the composting restriction is 2 years</a:t>
            </a:r>
          </a:p>
          <a:p>
            <a:pPr>
              <a:spcBef>
                <a:spcPts val="600"/>
              </a:spcBef>
            </a:pPr>
            <a:r>
              <a:rPr lang="en-US" sz="2000" u="sng" dirty="0"/>
              <a:t>Labels vary. Read and follow all label directions, restrictions, &amp; precautions.</a:t>
            </a:r>
            <a:endParaRPr lang="en-US" u="sng" dirty="0"/>
          </a:p>
        </p:txBody>
      </p:sp>
      <p:sp>
        <p:nvSpPr>
          <p:cNvPr id="6" name="TextBox 5">
            <a:extLst>
              <a:ext uri="{FF2B5EF4-FFF2-40B4-BE49-F238E27FC236}">
                <a16:creationId xmlns:a16="http://schemas.microsoft.com/office/drawing/2014/main" id="{17B54D18-F2B4-4731-9928-5144C9D4B823}"/>
              </a:ext>
            </a:extLst>
          </p:cNvPr>
          <p:cNvSpPr txBox="1"/>
          <p:nvPr/>
        </p:nvSpPr>
        <p:spPr bwMode="gray">
          <a:xfrm>
            <a:off x="6945083" y="1785258"/>
            <a:ext cx="2797628" cy="457200"/>
          </a:xfrm>
          <a:prstGeom prst="rect">
            <a:avLst/>
          </a:prstGeom>
          <a:noFill/>
        </p:spPr>
        <p:txBody>
          <a:bodyPr wrap="square" lIns="0" tIns="0" rIns="0" bIns="0" rtlCol="0">
            <a:noAutofit/>
          </a:bodyPr>
          <a:lstStyle/>
          <a:p>
            <a:pPr algn="ctr"/>
            <a:r>
              <a:rPr lang="en-US" sz="2000" b="1" dirty="0"/>
              <a:t>No Composting</a:t>
            </a:r>
          </a:p>
        </p:txBody>
      </p:sp>
    </p:spTree>
    <p:extLst>
      <p:ext uri="{BB962C8B-B14F-4D97-AF65-F5344CB8AC3E}">
        <p14:creationId xmlns:p14="http://schemas.microsoft.com/office/powerpoint/2010/main" val="3756230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32A8AB-75F1-4BB1-B68A-B0EAFFDE36F2}"/>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20</a:t>
            </a:r>
          </a:p>
        </p:txBody>
      </p:sp>
      <p:sp>
        <p:nvSpPr>
          <p:cNvPr id="6" name="Text Placeholder 3">
            <a:extLst>
              <a:ext uri="{FF2B5EF4-FFF2-40B4-BE49-F238E27FC236}">
                <a16:creationId xmlns:a16="http://schemas.microsoft.com/office/drawing/2014/main" id="{78880140-FDF7-4408-8E88-6AE0755F1F08}"/>
              </a:ext>
            </a:extLst>
          </p:cNvPr>
          <p:cNvSpPr txBox="1">
            <a:spLocks/>
          </p:cNvSpPr>
          <p:nvPr/>
        </p:nvSpPr>
        <p:spPr>
          <a:xfrm>
            <a:off x="735291" y="1587058"/>
            <a:ext cx="11199043" cy="46518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Basal stem sprays and cut stump sprays of Invora</a:t>
            </a:r>
            <a:r>
              <a:rPr lang="en-US" baseline="30000" dirty="0"/>
              <a:t>™</a:t>
            </a:r>
            <a:r>
              <a:rPr lang="en-US" dirty="0"/>
              <a:t> herbicide must be made with which of the following carrier(s)?</a:t>
            </a:r>
          </a:p>
          <a:p>
            <a:pPr marL="457200" lvl="1" indent="-457200">
              <a:buFont typeface="Arial" panose="020B0604020202020204" pitchFamily="34" charset="0"/>
              <a:buAutoNum type="alphaLcPeriod"/>
            </a:pPr>
            <a:r>
              <a:rPr lang="en-US" dirty="0"/>
              <a:t>water</a:t>
            </a:r>
          </a:p>
          <a:p>
            <a:pPr marL="457200" lvl="1" indent="-457200">
              <a:buFont typeface="Arial" panose="020B0604020202020204" pitchFamily="34" charset="0"/>
              <a:buAutoNum type="alphaLcPeriod"/>
            </a:pPr>
            <a:r>
              <a:rPr lang="en-US" dirty="0"/>
              <a:t>diesel</a:t>
            </a:r>
          </a:p>
          <a:p>
            <a:pPr marL="457200" lvl="1" indent="-457200">
              <a:buFontTx/>
              <a:buAutoNum type="alphaLcPeriod"/>
            </a:pPr>
            <a:r>
              <a:rPr lang="en-US" dirty="0"/>
              <a:t>kerosene</a:t>
            </a:r>
          </a:p>
          <a:p>
            <a:pPr marL="457200" lvl="1" indent="-457200">
              <a:buFontTx/>
              <a:buAutoNum type="alphaLcPeriod"/>
            </a:pPr>
            <a:r>
              <a:rPr lang="en-US" dirty="0"/>
              <a:t>basal oil</a:t>
            </a:r>
          </a:p>
          <a:p>
            <a:pPr marL="457200" lvl="1" indent="-457200">
              <a:buFont typeface="Arial" panose="020B0604020202020204" pitchFamily="34" charset="0"/>
              <a:buAutoNum type="alphaLcPeriod"/>
            </a:pPr>
            <a:r>
              <a:rPr lang="en-US" dirty="0"/>
              <a:t>Any of the above</a:t>
            </a:r>
          </a:p>
        </p:txBody>
      </p:sp>
      <p:sp>
        <p:nvSpPr>
          <p:cNvPr id="4" name="TextBox 3">
            <a:extLst>
              <a:ext uri="{FF2B5EF4-FFF2-40B4-BE49-F238E27FC236}">
                <a16:creationId xmlns:a16="http://schemas.microsoft.com/office/drawing/2014/main" id="{39A7E0B7-2404-4EB6-A3BE-3250692FFBCB}"/>
              </a:ext>
            </a:extLst>
          </p:cNvPr>
          <p:cNvSpPr txBox="1"/>
          <p:nvPr/>
        </p:nvSpPr>
        <p:spPr>
          <a:xfrm>
            <a:off x="727588" y="4847314"/>
            <a:ext cx="11061289" cy="1569660"/>
          </a:xfrm>
          <a:prstGeom prst="rect">
            <a:avLst/>
          </a:prstGeom>
          <a:noFill/>
          <a:ln>
            <a:solidFill>
              <a:schemeClr val="tx1"/>
            </a:solidFill>
          </a:ln>
        </p:spPr>
        <p:txBody>
          <a:bodyPr wrap="square" rtlCol="0">
            <a:spAutoFit/>
          </a:bodyPr>
          <a:lstStyle/>
          <a:p>
            <a:r>
              <a:rPr lang="en-US" sz="2400" dirty="0"/>
              <a:t>d.  Water is the only carrier labeled for basal stem and cut stump sprays of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a:t>
            </a:r>
          </a:p>
          <a:p>
            <a:endParaRPr lang="en-US" sz="2400" dirty="0"/>
          </a:p>
          <a:p>
            <a:r>
              <a:rPr lang="en-US" sz="2400" dirty="0"/>
              <a:t>b., c., &amp; d.  These carriers are not labeled for use with </a:t>
            </a:r>
            <a:r>
              <a:rPr lang="en-US" sz="2400" dirty="0" err="1"/>
              <a:t>Invora</a:t>
            </a:r>
            <a:r>
              <a:rPr lang="en-US" sz="2400" baseline="30000" dirty="0">
                <a:latin typeface="Arial" panose="020B0604020202020204" pitchFamily="34" charset="0"/>
                <a:cs typeface="Arial" panose="020B0604020202020204" pitchFamily="34" charset="0"/>
              </a:rPr>
              <a:t>™</a:t>
            </a:r>
            <a:r>
              <a:rPr lang="en-US" sz="2400" dirty="0"/>
              <a:t> Herbicide.   </a:t>
            </a:r>
          </a:p>
        </p:txBody>
      </p:sp>
      <p:sp>
        <p:nvSpPr>
          <p:cNvPr id="7" name="Rectangle 6">
            <a:extLst>
              <a:ext uri="{FF2B5EF4-FFF2-40B4-BE49-F238E27FC236}">
                <a16:creationId xmlns:a16="http://schemas.microsoft.com/office/drawing/2014/main" id="{C0D43907-2F78-4A4C-B01B-7A337FCC63C6}"/>
              </a:ext>
            </a:extLst>
          </p:cNvPr>
          <p:cNvSpPr/>
          <p:nvPr/>
        </p:nvSpPr>
        <p:spPr>
          <a:xfrm>
            <a:off x="672170" y="2472143"/>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7681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74E83DF-60C4-4B23-9F12-C5ADE017105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21</a:t>
            </a:r>
          </a:p>
        </p:txBody>
      </p:sp>
      <p:sp>
        <p:nvSpPr>
          <p:cNvPr id="7" name="Text Placeholder 3">
            <a:extLst>
              <a:ext uri="{FF2B5EF4-FFF2-40B4-BE49-F238E27FC236}">
                <a16:creationId xmlns:a16="http://schemas.microsoft.com/office/drawing/2014/main" id="{3F1CCF3D-3596-449F-9F74-AEE50F6CFD12}"/>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land owner must be notified if </a:t>
            </a:r>
            <a:r>
              <a:rPr lang="en-US" dirty="0" err="1"/>
              <a:t>Invora</a:t>
            </a:r>
            <a:r>
              <a:rPr lang="en-US" baseline="30000" dirty="0"/>
              <a:t>™</a:t>
            </a:r>
            <a:r>
              <a:rPr lang="en-US" dirty="0"/>
              <a:t> herbicide is applied to privately-owned, non-hayed rangeland managed under a lease agreement?</a:t>
            </a:r>
          </a:p>
          <a:p>
            <a:pPr marL="457200" lvl="1" indent="-457200">
              <a:buFont typeface="Arial" panose="020B0604020202020204" pitchFamily="34" charset="0"/>
              <a:buAutoNum type="alphaLcPeriod"/>
            </a:pPr>
            <a:r>
              <a:rPr lang="en-US" dirty="0"/>
              <a:t>True</a:t>
            </a:r>
          </a:p>
          <a:p>
            <a:pPr marL="457200" lvl="1" indent="-457200">
              <a:buFontTx/>
              <a:buAutoNum type="alphaLcPeriod"/>
            </a:pPr>
            <a:r>
              <a:rPr lang="en-US" dirty="0"/>
              <a:t>False</a:t>
            </a:r>
          </a:p>
        </p:txBody>
      </p:sp>
    </p:spTree>
    <p:extLst>
      <p:ext uri="{BB962C8B-B14F-4D97-AF65-F5344CB8AC3E}">
        <p14:creationId xmlns:p14="http://schemas.microsoft.com/office/powerpoint/2010/main" val="3831361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74E83DF-60C4-4B23-9F12-C5ADE0171053}"/>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21</a:t>
            </a:r>
          </a:p>
        </p:txBody>
      </p:sp>
      <p:sp>
        <p:nvSpPr>
          <p:cNvPr id="7" name="Text Placeholder 3">
            <a:extLst>
              <a:ext uri="{FF2B5EF4-FFF2-40B4-BE49-F238E27FC236}">
                <a16:creationId xmlns:a16="http://schemas.microsoft.com/office/drawing/2014/main" id="{3F1CCF3D-3596-449F-9F74-AEE50F6CFD12}"/>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land owner must be notified if </a:t>
            </a:r>
            <a:r>
              <a:rPr lang="en-US" dirty="0" err="1"/>
              <a:t>Invora</a:t>
            </a:r>
            <a:r>
              <a:rPr lang="en-US" baseline="30000" dirty="0"/>
              <a:t>™</a:t>
            </a:r>
            <a:r>
              <a:rPr lang="en-US" dirty="0"/>
              <a:t> herbicide is applied to privately-owned, non-hayed rangeland managed under a lease agreement?</a:t>
            </a:r>
          </a:p>
          <a:p>
            <a:pPr marL="457200" lvl="1" indent="-457200">
              <a:buFont typeface="Arial" panose="020B0604020202020204" pitchFamily="34" charset="0"/>
              <a:buAutoNum type="alphaLcPeriod"/>
            </a:pPr>
            <a:r>
              <a:rPr lang="en-US" dirty="0"/>
              <a:t>True</a:t>
            </a:r>
          </a:p>
          <a:p>
            <a:pPr marL="457200" lvl="1" indent="-457200">
              <a:buFontTx/>
              <a:buAutoNum type="alphaLcPeriod"/>
            </a:pPr>
            <a:r>
              <a:rPr lang="en-US" dirty="0"/>
              <a:t>False</a:t>
            </a:r>
          </a:p>
        </p:txBody>
      </p:sp>
      <p:sp>
        <p:nvSpPr>
          <p:cNvPr id="5" name="TextBox 4">
            <a:extLst>
              <a:ext uri="{FF2B5EF4-FFF2-40B4-BE49-F238E27FC236}">
                <a16:creationId xmlns:a16="http://schemas.microsoft.com/office/drawing/2014/main" id="{8AC4222B-0E21-4F03-9514-CC2996DE9B2D}"/>
              </a:ext>
            </a:extLst>
          </p:cNvPr>
          <p:cNvSpPr txBox="1"/>
          <p:nvPr/>
        </p:nvSpPr>
        <p:spPr>
          <a:xfrm>
            <a:off x="727588" y="4355687"/>
            <a:ext cx="11071122" cy="830997"/>
          </a:xfrm>
          <a:prstGeom prst="rect">
            <a:avLst/>
          </a:prstGeom>
          <a:noFill/>
          <a:ln w="12700">
            <a:solidFill>
              <a:schemeClr val="tx1"/>
            </a:solidFill>
          </a:ln>
        </p:spPr>
        <p:txBody>
          <a:bodyPr wrap="square" rtlCol="0">
            <a:spAutoFit/>
          </a:bodyPr>
          <a:lstStyle/>
          <a:p>
            <a:r>
              <a:rPr lang="en-US" sz="2400" dirty="0"/>
              <a:t>In addition, there must be at least 24 months of contract-life remaining on the lease at the time of the application. </a:t>
            </a:r>
          </a:p>
        </p:txBody>
      </p:sp>
      <p:sp>
        <p:nvSpPr>
          <p:cNvPr id="8" name="Rectangle 7">
            <a:extLst>
              <a:ext uri="{FF2B5EF4-FFF2-40B4-BE49-F238E27FC236}">
                <a16:creationId xmlns:a16="http://schemas.microsoft.com/office/drawing/2014/main" id="{43D42F5C-4C33-4FF6-84AA-C36694397F9C}"/>
              </a:ext>
            </a:extLst>
          </p:cNvPr>
          <p:cNvSpPr/>
          <p:nvPr/>
        </p:nvSpPr>
        <p:spPr>
          <a:xfrm>
            <a:off x="682002" y="2481972"/>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320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FFBC2A-A254-42F3-AF12-DAB8609AB519}"/>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22</a:t>
            </a:r>
          </a:p>
        </p:txBody>
      </p:sp>
      <p:sp>
        <p:nvSpPr>
          <p:cNvPr id="6" name="Text Placeholder 3">
            <a:extLst>
              <a:ext uri="{FF2B5EF4-FFF2-40B4-BE49-F238E27FC236}">
                <a16:creationId xmlns:a16="http://schemas.microsoft.com/office/drawing/2014/main" id="{AD4C6C3B-8B7B-45EF-8CA7-9714FE355B51}"/>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To make Invora</a:t>
            </a:r>
            <a:r>
              <a:rPr lang="en-US" baseline="30000" dirty="0"/>
              <a:t>™</a:t>
            </a:r>
            <a:r>
              <a:rPr lang="en-US" dirty="0"/>
              <a:t> herbicide applications to privately-owned, non-hayed, rangeland managed under a lease agreement the lease agreement must have at least ____months of lease-life remaining.</a:t>
            </a:r>
          </a:p>
          <a:p>
            <a:pPr marL="457200" lvl="1" indent="-457200">
              <a:buFont typeface="Arial" panose="020B0604020202020204" pitchFamily="34" charset="0"/>
              <a:buAutoNum type="alphaLcPeriod"/>
            </a:pPr>
            <a:r>
              <a:rPr lang="en-US" dirty="0"/>
              <a:t>12</a:t>
            </a:r>
          </a:p>
          <a:p>
            <a:pPr marL="457200" lvl="1" indent="-457200">
              <a:buFontTx/>
              <a:buAutoNum type="alphaLcPeriod"/>
            </a:pPr>
            <a:r>
              <a:rPr lang="en-US" dirty="0"/>
              <a:t>18</a:t>
            </a:r>
          </a:p>
          <a:p>
            <a:pPr marL="457200" lvl="1" indent="-457200">
              <a:buFontTx/>
              <a:buAutoNum type="alphaLcPeriod"/>
            </a:pPr>
            <a:r>
              <a:rPr lang="en-US" dirty="0"/>
              <a:t>24</a:t>
            </a:r>
          </a:p>
          <a:p>
            <a:pPr marL="457200" lvl="1" indent="-457200">
              <a:buFontTx/>
              <a:buAutoNum type="alphaLcPeriod"/>
            </a:pPr>
            <a:r>
              <a:rPr lang="en-US" dirty="0"/>
              <a:t>36</a:t>
            </a:r>
          </a:p>
          <a:p>
            <a:pPr marL="457200" lvl="1" indent="-457200">
              <a:buFont typeface="Arial" panose="020B0604020202020204" pitchFamily="34" charset="0"/>
              <a:buAutoNum type="alphaLcPeriod"/>
            </a:pPr>
            <a:r>
              <a:rPr lang="en-US" dirty="0"/>
              <a:t>48</a:t>
            </a:r>
          </a:p>
        </p:txBody>
      </p:sp>
    </p:spTree>
    <p:extLst>
      <p:ext uri="{BB962C8B-B14F-4D97-AF65-F5344CB8AC3E}">
        <p14:creationId xmlns:p14="http://schemas.microsoft.com/office/powerpoint/2010/main" val="8090371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EFFBC2A-A254-42F3-AF12-DAB8609AB519}"/>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22</a:t>
            </a:r>
          </a:p>
        </p:txBody>
      </p:sp>
      <p:sp>
        <p:nvSpPr>
          <p:cNvPr id="6" name="Text Placeholder 3">
            <a:extLst>
              <a:ext uri="{FF2B5EF4-FFF2-40B4-BE49-F238E27FC236}">
                <a16:creationId xmlns:a16="http://schemas.microsoft.com/office/drawing/2014/main" id="{AD4C6C3B-8B7B-45EF-8CA7-9714FE355B51}"/>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To make Invora</a:t>
            </a:r>
            <a:r>
              <a:rPr lang="en-US" baseline="30000" dirty="0"/>
              <a:t>™</a:t>
            </a:r>
            <a:r>
              <a:rPr lang="en-US" dirty="0"/>
              <a:t> herbicide applications to privately-owned, non-hayed, rangeland managed under a lease agreement the lease agreement must have at least ____months of lease-life remaining.</a:t>
            </a:r>
          </a:p>
          <a:p>
            <a:pPr marL="457200" lvl="1" indent="-457200">
              <a:buFont typeface="Arial" panose="020B0604020202020204" pitchFamily="34" charset="0"/>
              <a:buAutoNum type="alphaLcPeriod"/>
            </a:pPr>
            <a:r>
              <a:rPr lang="en-US" dirty="0"/>
              <a:t>12</a:t>
            </a:r>
          </a:p>
          <a:p>
            <a:pPr marL="457200" lvl="1" indent="-457200">
              <a:buFontTx/>
              <a:buAutoNum type="alphaLcPeriod"/>
            </a:pPr>
            <a:r>
              <a:rPr lang="en-US" dirty="0"/>
              <a:t>18</a:t>
            </a:r>
          </a:p>
          <a:p>
            <a:pPr marL="457200" lvl="1" indent="-457200">
              <a:buFontTx/>
              <a:buAutoNum type="alphaLcPeriod"/>
            </a:pPr>
            <a:r>
              <a:rPr lang="en-US" dirty="0"/>
              <a:t>24</a:t>
            </a:r>
          </a:p>
          <a:p>
            <a:pPr marL="457200" lvl="1" indent="-457200">
              <a:buFontTx/>
              <a:buAutoNum type="alphaLcPeriod"/>
            </a:pPr>
            <a:r>
              <a:rPr lang="en-US" dirty="0"/>
              <a:t>36</a:t>
            </a:r>
          </a:p>
          <a:p>
            <a:pPr marL="457200" lvl="1" indent="-457200">
              <a:buFont typeface="Arial" panose="020B0604020202020204" pitchFamily="34" charset="0"/>
              <a:buAutoNum type="alphaLcPeriod"/>
            </a:pPr>
            <a:r>
              <a:rPr lang="en-US" dirty="0"/>
              <a:t>48</a:t>
            </a:r>
          </a:p>
        </p:txBody>
      </p:sp>
      <p:sp>
        <p:nvSpPr>
          <p:cNvPr id="4" name="TextBox 3">
            <a:extLst>
              <a:ext uri="{FF2B5EF4-FFF2-40B4-BE49-F238E27FC236}">
                <a16:creationId xmlns:a16="http://schemas.microsoft.com/office/drawing/2014/main" id="{BCC77292-A628-42F9-85DF-E03A43EF5D45}"/>
              </a:ext>
            </a:extLst>
          </p:cNvPr>
          <p:cNvSpPr txBox="1"/>
          <p:nvPr/>
        </p:nvSpPr>
        <p:spPr>
          <a:xfrm>
            <a:off x="727588" y="5201263"/>
            <a:ext cx="8495070" cy="461665"/>
          </a:xfrm>
          <a:prstGeom prst="rect">
            <a:avLst/>
          </a:prstGeom>
          <a:noFill/>
          <a:ln w="12700">
            <a:solidFill>
              <a:schemeClr val="tx1"/>
            </a:solidFill>
          </a:ln>
        </p:spPr>
        <p:txBody>
          <a:bodyPr wrap="square" rtlCol="0">
            <a:spAutoFit/>
          </a:bodyPr>
          <a:lstStyle/>
          <a:p>
            <a:r>
              <a:rPr lang="en-US" sz="2400" dirty="0"/>
              <a:t>In addition, the land owner must be notified of the application. </a:t>
            </a:r>
          </a:p>
        </p:txBody>
      </p:sp>
      <p:sp>
        <p:nvSpPr>
          <p:cNvPr id="7" name="Rectangle 6">
            <a:extLst>
              <a:ext uri="{FF2B5EF4-FFF2-40B4-BE49-F238E27FC236}">
                <a16:creationId xmlns:a16="http://schemas.microsoft.com/office/drawing/2014/main" id="{6A5F2EA3-5A4F-40B2-A1E3-4C5FA422BB05}"/>
              </a:ext>
            </a:extLst>
          </p:cNvPr>
          <p:cNvSpPr/>
          <p:nvPr/>
        </p:nvSpPr>
        <p:spPr>
          <a:xfrm>
            <a:off x="682002" y="3661849"/>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2764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48C4CC7-902C-486E-9520-4935D1D11588}"/>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23</a:t>
            </a:r>
          </a:p>
        </p:txBody>
      </p:sp>
      <p:sp>
        <p:nvSpPr>
          <p:cNvPr id="6" name="Text Placeholder 3">
            <a:extLst>
              <a:ext uri="{FF2B5EF4-FFF2-40B4-BE49-F238E27FC236}">
                <a16:creationId xmlns:a16="http://schemas.microsoft.com/office/drawing/2014/main" id="{2E4775CF-FA00-47C9-BC57-F81FE0F349ED}"/>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 restricted use pesticide due to:</a:t>
            </a:r>
          </a:p>
          <a:p>
            <a:pPr marL="457200" lvl="1" indent="-457200">
              <a:buFontTx/>
              <a:buAutoNum type="alphaLcPeriod"/>
            </a:pPr>
            <a:r>
              <a:rPr lang="en-US" dirty="0"/>
              <a:t>its potential to drift</a:t>
            </a:r>
          </a:p>
          <a:p>
            <a:pPr marL="457200" lvl="1" indent="-457200">
              <a:buFontTx/>
              <a:buAutoNum type="alphaLcPeriod"/>
            </a:pPr>
            <a:r>
              <a:rPr lang="en-US" dirty="0"/>
              <a:t>its potential to injure or kill susceptible, non-target plants </a:t>
            </a:r>
          </a:p>
          <a:p>
            <a:pPr marL="457200" lvl="1" indent="-457200">
              <a:buFontTx/>
              <a:buAutoNum type="alphaLcPeriod"/>
            </a:pPr>
            <a:r>
              <a:rPr lang="en-US" dirty="0"/>
              <a:t>the eye hazard of the product </a:t>
            </a:r>
          </a:p>
          <a:p>
            <a:pPr marL="457200" lvl="1" indent="-457200">
              <a:buFontTx/>
              <a:buAutoNum type="alphaLcPeriod"/>
            </a:pPr>
            <a:r>
              <a:rPr lang="en-US" dirty="0"/>
              <a:t>all the above</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Tree>
    <p:extLst>
      <p:ext uri="{BB962C8B-B14F-4D97-AF65-F5344CB8AC3E}">
        <p14:creationId xmlns:p14="http://schemas.microsoft.com/office/powerpoint/2010/main" val="10851719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48C4CC7-902C-486E-9520-4935D1D11588}"/>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23</a:t>
            </a:r>
          </a:p>
        </p:txBody>
      </p:sp>
      <p:sp>
        <p:nvSpPr>
          <p:cNvPr id="6" name="Text Placeholder 3">
            <a:extLst>
              <a:ext uri="{FF2B5EF4-FFF2-40B4-BE49-F238E27FC236}">
                <a16:creationId xmlns:a16="http://schemas.microsoft.com/office/drawing/2014/main" id="{2E4775CF-FA00-47C9-BC57-F81FE0F349ED}"/>
              </a:ext>
            </a:extLst>
          </p:cNvPr>
          <p:cNvSpPr txBox="1">
            <a:spLocks/>
          </p:cNvSpPr>
          <p:nvPr/>
        </p:nvSpPr>
        <p:spPr>
          <a:xfrm>
            <a:off x="735291" y="1587058"/>
            <a:ext cx="11199043" cy="239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Invora</a:t>
            </a:r>
            <a:r>
              <a:rPr lang="en-US" baseline="30000" dirty="0"/>
              <a:t>™</a:t>
            </a:r>
            <a:r>
              <a:rPr lang="en-US" dirty="0"/>
              <a:t> herbicide is a restricted use pesticide due to:</a:t>
            </a:r>
          </a:p>
          <a:p>
            <a:pPr marL="457200" lvl="1" indent="-457200">
              <a:buFontTx/>
              <a:buAutoNum type="alphaLcPeriod"/>
            </a:pPr>
            <a:r>
              <a:rPr lang="en-US" dirty="0"/>
              <a:t>its potential to drift</a:t>
            </a:r>
          </a:p>
          <a:p>
            <a:pPr marL="457200" lvl="1" indent="-457200">
              <a:buFontTx/>
              <a:buAutoNum type="alphaLcPeriod"/>
            </a:pPr>
            <a:r>
              <a:rPr lang="en-US" dirty="0"/>
              <a:t>its potential to injure or kill susceptible, non-target plants </a:t>
            </a:r>
          </a:p>
          <a:p>
            <a:pPr marL="457200" lvl="1" indent="-457200">
              <a:buFontTx/>
              <a:buAutoNum type="alphaLcPeriod"/>
            </a:pPr>
            <a:r>
              <a:rPr lang="en-US" dirty="0"/>
              <a:t>the eye hazard of the product </a:t>
            </a:r>
          </a:p>
          <a:p>
            <a:pPr marL="457200" lvl="1" indent="-457200">
              <a:buFontTx/>
              <a:buAutoNum type="alphaLcPeriod"/>
            </a:pPr>
            <a:r>
              <a:rPr lang="en-US" dirty="0"/>
              <a:t>all the above</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
        <p:nvSpPr>
          <p:cNvPr id="4" name="TextBox 3">
            <a:extLst>
              <a:ext uri="{FF2B5EF4-FFF2-40B4-BE49-F238E27FC236}">
                <a16:creationId xmlns:a16="http://schemas.microsoft.com/office/drawing/2014/main" id="{FB951D81-C525-4EA8-886B-5D487E2BCC0E}"/>
              </a:ext>
            </a:extLst>
          </p:cNvPr>
          <p:cNvSpPr txBox="1"/>
          <p:nvPr/>
        </p:nvSpPr>
        <p:spPr>
          <a:xfrm>
            <a:off x="727588" y="4847314"/>
            <a:ext cx="11149780" cy="461665"/>
          </a:xfrm>
          <a:prstGeom prst="rect">
            <a:avLst/>
          </a:prstGeom>
          <a:noFill/>
          <a:ln w="12700">
            <a:solidFill>
              <a:schemeClr val="tx1"/>
            </a:solidFill>
          </a:ln>
        </p:spPr>
        <p:txBody>
          <a:bodyPr wrap="square" rtlCol="0">
            <a:spAutoFit/>
          </a:bodyPr>
          <a:lstStyle/>
          <a:p>
            <a:r>
              <a:rPr lang="en-US" sz="2400" dirty="0"/>
              <a:t>b.  This information is found in the “Restricted Use Pesticide” box at the top of the label.</a:t>
            </a:r>
          </a:p>
        </p:txBody>
      </p:sp>
      <p:sp>
        <p:nvSpPr>
          <p:cNvPr id="7" name="Rectangle 6">
            <a:extLst>
              <a:ext uri="{FF2B5EF4-FFF2-40B4-BE49-F238E27FC236}">
                <a16:creationId xmlns:a16="http://schemas.microsoft.com/office/drawing/2014/main" id="{59DD8803-BBF0-44BE-9D49-186B3383A7C4}"/>
              </a:ext>
            </a:extLst>
          </p:cNvPr>
          <p:cNvSpPr/>
          <p:nvPr/>
        </p:nvSpPr>
        <p:spPr>
          <a:xfrm>
            <a:off x="672170" y="2472137"/>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822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CC7B69-D0A4-400F-BD84-37FD9E41B8F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24</a:t>
            </a:r>
          </a:p>
        </p:txBody>
      </p:sp>
      <p:sp>
        <p:nvSpPr>
          <p:cNvPr id="6" name="Text Placeholder 3">
            <a:extLst>
              <a:ext uri="{FF2B5EF4-FFF2-40B4-BE49-F238E27FC236}">
                <a16:creationId xmlns:a16="http://schemas.microsoft.com/office/drawing/2014/main" id="{8EA1873C-1D1D-499B-8273-E0A789B45B8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After spraying Invora</a:t>
            </a:r>
            <a:r>
              <a:rPr lang="en-US" baseline="30000" dirty="0"/>
              <a:t>™</a:t>
            </a:r>
            <a:r>
              <a:rPr lang="en-US" dirty="0"/>
              <a:t> herbicide it is necessary to thoroughly clean the spray equipment before spraying which of the following:</a:t>
            </a:r>
          </a:p>
          <a:p>
            <a:pPr marL="457200" lvl="1" indent="-457200">
              <a:buFontTx/>
              <a:buAutoNum type="alphaLcPeriod"/>
            </a:pPr>
            <a:r>
              <a:rPr lang="en-US" dirty="0"/>
              <a:t>cotton</a:t>
            </a:r>
          </a:p>
          <a:p>
            <a:pPr marL="457200" lvl="1" indent="-457200">
              <a:buFontTx/>
              <a:buAutoNum type="alphaLcPeriod"/>
            </a:pPr>
            <a:r>
              <a:rPr lang="en-US" dirty="0"/>
              <a:t>wheat</a:t>
            </a:r>
          </a:p>
          <a:p>
            <a:pPr marL="457200" lvl="1" indent="-457200">
              <a:buFontTx/>
              <a:buAutoNum type="alphaLcPeriod"/>
            </a:pPr>
            <a:r>
              <a:rPr lang="en-US" dirty="0"/>
              <a:t>soybean</a:t>
            </a:r>
          </a:p>
          <a:p>
            <a:pPr marL="457200" lvl="1" indent="-457200">
              <a:buFontTx/>
              <a:buAutoNum type="alphaLcPeriod"/>
            </a:pPr>
            <a:r>
              <a:rPr lang="en-US" dirty="0"/>
              <a:t>bermudagrass hay field</a:t>
            </a:r>
          </a:p>
          <a:p>
            <a:pPr marL="457200" lvl="1" indent="-457200">
              <a:buFontTx/>
              <a:buAutoNum type="alphaLcPeriod"/>
            </a:pPr>
            <a:r>
              <a:rPr lang="en-US" dirty="0"/>
              <a:t>all the above</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Tree>
    <p:extLst>
      <p:ext uri="{BB962C8B-B14F-4D97-AF65-F5344CB8AC3E}">
        <p14:creationId xmlns:p14="http://schemas.microsoft.com/office/powerpoint/2010/main" val="1155024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ACC7B69-D0A4-400F-BD84-37FD9E41B8F6}"/>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24</a:t>
            </a:r>
          </a:p>
        </p:txBody>
      </p:sp>
      <p:sp>
        <p:nvSpPr>
          <p:cNvPr id="6" name="Text Placeholder 3">
            <a:extLst>
              <a:ext uri="{FF2B5EF4-FFF2-40B4-BE49-F238E27FC236}">
                <a16:creationId xmlns:a16="http://schemas.microsoft.com/office/drawing/2014/main" id="{8EA1873C-1D1D-499B-8273-E0A789B45B85}"/>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After spraying Invora</a:t>
            </a:r>
            <a:r>
              <a:rPr lang="en-US" baseline="30000" dirty="0"/>
              <a:t>™</a:t>
            </a:r>
            <a:r>
              <a:rPr lang="en-US" dirty="0"/>
              <a:t> herbicide it is necessary to thoroughly clean the spray equipment before spraying which of the following:</a:t>
            </a:r>
          </a:p>
          <a:p>
            <a:pPr marL="457200" lvl="1" indent="-457200">
              <a:buFontTx/>
              <a:buAutoNum type="alphaLcPeriod"/>
            </a:pPr>
            <a:r>
              <a:rPr lang="en-US" dirty="0"/>
              <a:t>cotton</a:t>
            </a:r>
          </a:p>
          <a:p>
            <a:pPr marL="457200" lvl="1" indent="-457200">
              <a:buFontTx/>
              <a:buAutoNum type="alphaLcPeriod"/>
            </a:pPr>
            <a:r>
              <a:rPr lang="en-US" dirty="0"/>
              <a:t>wheat</a:t>
            </a:r>
          </a:p>
          <a:p>
            <a:pPr marL="457200" lvl="1" indent="-457200">
              <a:buFontTx/>
              <a:buAutoNum type="alphaLcPeriod"/>
            </a:pPr>
            <a:r>
              <a:rPr lang="en-US" dirty="0"/>
              <a:t>soybean</a:t>
            </a:r>
          </a:p>
          <a:p>
            <a:pPr marL="457200" lvl="1" indent="-457200">
              <a:buFontTx/>
              <a:buAutoNum type="alphaLcPeriod"/>
            </a:pPr>
            <a:r>
              <a:rPr lang="en-US" dirty="0"/>
              <a:t>bermudagrass hay field</a:t>
            </a:r>
          </a:p>
          <a:p>
            <a:pPr marL="457200" lvl="1" indent="-457200">
              <a:buFontTx/>
              <a:buAutoNum type="alphaLcPeriod"/>
            </a:pPr>
            <a:r>
              <a:rPr lang="en-US" dirty="0"/>
              <a:t>all the above</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
        <p:nvSpPr>
          <p:cNvPr id="4" name="TextBox 3">
            <a:extLst>
              <a:ext uri="{FF2B5EF4-FFF2-40B4-BE49-F238E27FC236}">
                <a16:creationId xmlns:a16="http://schemas.microsoft.com/office/drawing/2014/main" id="{1F734480-3D16-4DC8-8040-156BE6145B86}"/>
              </a:ext>
            </a:extLst>
          </p:cNvPr>
          <p:cNvSpPr txBox="1"/>
          <p:nvPr/>
        </p:nvSpPr>
        <p:spPr>
          <a:xfrm>
            <a:off x="727588" y="4847314"/>
            <a:ext cx="11228438" cy="830997"/>
          </a:xfrm>
          <a:prstGeom prst="rect">
            <a:avLst/>
          </a:prstGeom>
          <a:noFill/>
          <a:ln w="12700">
            <a:solidFill>
              <a:schemeClr val="tx1"/>
            </a:solidFill>
          </a:ln>
        </p:spPr>
        <p:txBody>
          <a:bodyPr wrap="square" rtlCol="0">
            <a:spAutoFit/>
          </a:bodyPr>
          <a:lstStyle/>
          <a:p>
            <a:r>
              <a:rPr lang="en-US" sz="2400" dirty="0"/>
              <a:t>e.  Spray equipment should be thoroughly cleaned prior to using the equipment to treat any crop other than non-hayed rangeland or perennial grasslands managed as rangeland.</a:t>
            </a:r>
          </a:p>
        </p:txBody>
      </p:sp>
      <p:sp>
        <p:nvSpPr>
          <p:cNvPr id="7" name="Rectangle 6">
            <a:extLst>
              <a:ext uri="{FF2B5EF4-FFF2-40B4-BE49-F238E27FC236}">
                <a16:creationId xmlns:a16="http://schemas.microsoft.com/office/drawing/2014/main" id="{810EE4B9-4D5B-412C-9E62-173B68D34C27}"/>
              </a:ext>
            </a:extLst>
          </p:cNvPr>
          <p:cNvSpPr/>
          <p:nvPr/>
        </p:nvSpPr>
        <p:spPr>
          <a:xfrm>
            <a:off x="682002" y="4064968"/>
            <a:ext cx="458540" cy="415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63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DE1B1F2-88F3-40F7-A2EF-7BD7BAE88FCF}"/>
              </a:ext>
            </a:extLst>
          </p:cNvPr>
          <p:cNvSpPr txBox="1">
            <a:spLocks/>
          </p:cNvSpPr>
          <p:nvPr/>
        </p:nvSpPr>
        <p:spPr bwMode="gray">
          <a:xfrm>
            <a:off x="981948" y="181938"/>
            <a:ext cx="11210052" cy="864000"/>
          </a:xfrm>
          <a:prstGeom prst="rect">
            <a:avLst/>
          </a:prstGeom>
        </p:spPr>
        <p:txBody>
          <a:bodyPr vert="horz" lIns="0" tIns="0" rIns="0" bIns="0" rtlCol="0" anchor="b">
            <a:noAutofit/>
          </a:bodyPr>
          <a:lstStyle>
            <a:lvl1pPr algn="l" defTabSz="1219200" rtl="0" eaLnBrk="1" latinLnBrk="0" hangingPunct="1">
              <a:spcBef>
                <a:spcPct val="0"/>
              </a:spcBef>
              <a:buNone/>
              <a:defRPr sz="3733" kern="1200">
                <a:solidFill>
                  <a:schemeClr val="accent1"/>
                </a:solidFill>
                <a:latin typeface="+mj-lt"/>
                <a:ea typeface="+mj-ea"/>
                <a:cs typeface="+mj-cs"/>
              </a:defRPr>
            </a:lvl1pPr>
          </a:lstStyle>
          <a:p>
            <a:r>
              <a:rPr lang="en-US" sz="3000" b="1" dirty="0">
                <a:solidFill>
                  <a:srgbClr val="0070C0"/>
                </a:solidFill>
              </a:rPr>
              <a:t>Question 25</a:t>
            </a:r>
          </a:p>
        </p:txBody>
      </p:sp>
      <p:sp>
        <p:nvSpPr>
          <p:cNvPr id="6" name="Text Placeholder 3">
            <a:extLst>
              <a:ext uri="{FF2B5EF4-FFF2-40B4-BE49-F238E27FC236}">
                <a16:creationId xmlns:a16="http://schemas.microsoft.com/office/drawing/2014/main" id="{6A3774ED-3C8A-44AC-809B-FEFE3920E702}"/>
              </a:ext>
            </a:extLst>
          </p:cNvPr>
          <p:cNvSpPr txBox="1">
            <a:spLocks/>
          </p:cNvSpPr>
          <p:nvPr/>
        </p:nvSpPr>
        <p:spPr>
          <a:xfrm>
            <a:off x="735291" y="1587058"/>
            <a:ext cx="11199043" cy="5183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Font typeface="Arial" panose="020B0604020202020204" pitchFamily="34" charset="0"/>
              <a:buNone/>
            </a:pPr>
            <a:r>
              <a:rPr lang="en-US" dirty="0"/>
              <a:t>The maximum single use rate per acre for Invora</a:t>
            </a:r>
            <a:r>
              <a:rPr lang="en-US" baseline="30000" dirty="0"/>
              <a:t>™</a:t>
            </a:r>
            <a:r>
              <a:rPr lang="en-US" dirty="0"/>
              <a:t> herbicide is:</a:t>
            </a:r>
          </a:p>
          <a:p>
            <a:pPr marL="457200" lvl="1" indent="-457200">
              <a:buFontTx/>
              <a:buAutoNum type="alphaLcPeriod"/>
            </a:pPr>
            <a:r>
              <a:rPr lang="en-US" dirty="0"/>
              <a:t>12 fl. oz.</a:t>
            </a:r>
          </a:p>
          <a:p>
            <a:pPr marL="457200" lvl="1" indent="-457200">
              <a:buFontTx/>
              <a:buAutoNum type="alphaLcPeriod"/>
            </a:pPr>
            <a:r>
              <a:rPr lang="en-US" dirty="0"/>
              <a:t>24 fl. oz.</a:t>
            </a:r>
          </a:p>
          <a:p>
            <a:pPr marL="457200" lvl="1" indent="-457200">
              <a:buFontTx/>
              <a:buAutoNum type="alphaLcPeriod"/>
            </a:pPr>
            <a:r>
              <a:rPr lang="en-US" dirty="0"/>
              <a:t>36 fl. oz.</a:t>
            </a:r>
          </a:p>
          <a:p>
            <a:pPr marL="457200" lvl="1" indent="-457200">
              <a:buFontTx/>
              <a:buAutoNum type="alphaLcPeriod"/>
            </a:pPr>
            <a:r>
              <a:rPr lang="en-US" dirty="0"/>
              <a:t>48 fl. oz.</a:t>
            </a:r>
          </a:p>
          <a:p>
            <a:pPr marL="457200" lvl="1" indent="-457200">
              <a:buFontTx/>
              <a:buAutoNum type="alphaLcPeriod"/>
            </a:pPr>
            <a:endParaRPr lang="en-US" dirty="0"/>
          </a:p>
          <a:p>
            <a:pPr marL="457200" lvl="1" indent="-457200">
              <a:buFont typeface="Arial" panose="020B0604020202020204" pitchFamily="34" charset="0"/>
              <a:buAutoNum type="alphaLcPeriod"/>
            </a:pPr>
            <a:endParaRPr lang="en-US" dirty="0"/>
          </a:p>
        </p:txBody>
      </p:sp>
    </p:spTree>
    <p:extLst>
      <p:ext uri="{BB962C8B-B14F-4D97-AF65-F5344CB8AC3E}">
        <p14:creationId xmlns:p14="http://schemas.microsoft.com/office/powerpoint/2010/main" val="338351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723D3145A8E4CA0A68404BEC0800F" ma:contentTypeVersion="13" ma:contentTypeDescription="Create a new document." ma:contentTypeScope="" ma:versionID="e5a48c15c5c00b916ee995040a154c4e">
  <xsd:schema xmlns:xsd="http://www.w3.org/2001/XMLSchema" xmlns:xs="http://www.w3.org/2001/XMLSchema" xmlns:p="http://schemas.microsoft.com/office/2006/metadata/properties" xmlns:ns3="0a0f3562-d894-4c1d-bb8c-41c0b5c58b8e" xmlns:ns4="49a7696e-1a8f-41fc-aab5-c07178610e08" targetNamespace="http://schemas.microsoft.com/office/2006/metadata/properties" ma:root="true" ma:fieldsID="940ea7522a7098b532213cb3dcd179c6" ns3:_="" ns4:_="">
    <xsd:import namespace="0a0f3562-d894-4c1d-bb8c-41c0b5c58b8e"/>
    <xsd:import namespace="49a7696e-1a8f-41fc-aab5-c07178610e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f3562-d894-4c1d-bb8c-41c0b5c58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a7696e-1a8f-41fc-aab5-c07178610e0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902624-DA83-4760-8234-96A645D71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f3562-d894-4c1d-bb8c-41c0b5c58b8e"/>
    <ds:schemaRef ds:uri="49a7696e-1a8f-41fc-aab5-c07178610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03BA76-D36A-472F-ADD1-8F8928BC84EC}">
  <ds:schemaRefs>
    <ds:schemaRef ds:uri="http://schemas.microsoft.com/sharepoint/v3/contenttype/forms"/>
  </ds:schemaRefs>
</ds:datastoreItem>
</file>

<file path=customXml/itemProps3.xml><?xml version="1.0" encoding="utf-8"?>
<ds:datastoreItem xmlns:ds="http://schemas.openxmlformats.org/officeDocument/2006/customXml" ds:itemID="{85199C08-8B98-496A-B56F-193009F8335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a0f3562-d894-4c1d-bb8c-41c0b5c58b8e"/>
    <ds:schemaRef ds:uri="http://purl.org/dc/elements/1.1/"/>
    <ds:schemaRef ds:uri="http://schemas.microsoft.com/office/2006/metadata/properties"/>
    <ds:schemaRef ds:uri="49a7696e-1a8f-41fc-aab5-c07178610e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3610</TotalTime>
  <Words>7233</Words>
  <Application>Microsoft Office PowerPoint</Application>
  <PresentationFormat>Widescreen</PresentationFormat>
  <Paragraphs>919</Paragraphs>
  <Slides>100</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 Medlin</dc:creator>
  <cp:lastModifiedBy>Mark Matocha</cp:lastModifiedBy>
  <cp:revision>115</cp:revision>
  <dcterms:created xsi:type="dcterms:W3CDTF">2020-03-11T14:37:53Z</dcterms:created>
  <dcterms:modified xsi:type="dcterms:W3CDTF">2020-09-14T19:13:40Z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0x010100024723D3145A8E4CA0A68404BEC0800F</vt:lpwstr>
  </property>
  <property fmtid="{D5CDD505-2E9C-101B-9397-08002B2CF9AE}" pid="3" name="MSIP_Label_7f850223-87a8-40c3-9eb2-432606efca2a_Enabled">
    <vt:lpwstr>True</vt:lpwstr>
  </property>
  <property fmtid="{D5CDD505-2E9C-101B-9397-08002B2CF9AE}" pid="4" name="MSIP_Label_7f850223-87a8-40c3-9eb2-432606efca2a_SiteId">
    <vt:lpwstr>fcb2b37b-5da0-466b-9b83-0014b67a7c78</vt:lpwstr>
  </property>
  <property fmtid="{D5CDD505-2E9C-101B-9397-08002B2CF9AE}" pid="5" name="MSIP_Label_7f850223-87a8-40c3-9eb2-432606efca2a_Owner">
    <vt:lpwstr>case.medlin@bayer.com</vt:lpwstr>
  </property>
  <property fmtid="{D5CDD505-2E9C-101B-9397-08002B2CF9AE}" pid="6" name="MSIP_Label_7f850223-87a8-40c3-9eb2-432606efca2a_SetDate">
    <vt:lpwstr>2020-04-13T12:50:07.5394651Z</vt:lpwstr>
  </property>
  <property fmtid="{D5CDD505-2E9C-101B-9397-08002B2CF9AE}" pid="7" name="MSIP_Label_7f850223-87a8-40c3-9eb2-432606efca2a_Name">
    <vt:lpwstr>NO CLASSIFICATION</vt:lpwstr>
  </property>
  <property fmtid="{D5CDD505-2E9C-101B-9397-08002B2CF9AE}" pid="8" name="MSIP_Label_7f850223-87a8-40c3-9eb2-432606efca2a_Application">
    <vt:lpwstr>Microsoft Azure Information Protection</vt:lpwstr>
  </property>
  <property fmtid="{D5CDD505-2E9C-101B-9397-08002B2CF9AE}" pid="9" name="MSIP_Label_7f850223-87a8-40c3-9eb2-432606efca2a_Extended_MSFT_Method">
    <vt:lpwstr>Manual</vt:lpwstr>
  </property>
  <property fmtid="{D5CDD505-2E9C-101B-9397-08002B2CF9AE}" pid="10" name="Sensitivity">
    <vt:lpwstr>NO CLASSIFICATION</vt:lpwstr>
  </property>
</Properties>
</file>