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5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4" r:id="rId39"/>
    <p:sldId id="295" r:id="rId40"/>
    <p:sldId id="296" r:id="rId41"/>
    <p:sldId id="293"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6" r:id="rId58"/>
    <p:sldId id="312" r:id="rId59"/>
    <p:sldId id="313" r:id="rId60"/>
    <p:sldId id="314" r:id="rId61"/>
    <p:sldId id="315"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41" r:id="rId83"/>
    <p:sldId id="337" r:id="rId84"/>
    <p:sldId id="338" r:id="rId85"/>
    <p:sldId id="339" r:id="rId86"/>
    <p:sldId id="340" r:id="rId87"/>
    <p:sldId id="344" r:id="rId88"/>
    <p:sldId id="342" r:id="rId89"/>
    <p:sldId id="343" r:id="rId90"/>
    <p:sldId id="346" r:id="rId91"/>
    <p:sldId id="347" r:id="rId92"/>
    <p:sldId id="348" r:id="rId93"/>
    <p:sldId id="349" r:id="rId94"/>
    <p:sldId id="345" r:id="rId95"/>
    <p:sldId id="350" r:id="rId96"/>
    <p:sldId id="351" r:id="rId97"/>
    <p:sldId id="352" r:id="rId98"/>
    <p:sldId id="353" r:id="rId99"/>
    <p:sldId id="354" r:id="rId100"/>
    <p:sldId id="355" r:id="rId101"/>
    <p:sldId id="359" r:id="rId102"/>
    <p:sldId id="356" r:id="rId103"/>
    <p:sldId id="357" r:id="rId104"/>
    <p:sldId id="360" r:id="rId105"/>
    <p:sldId id="361" r:id="rId106"/>
    <p:sldId id="362" r:id="rId107"/>
    <p:sldId id="358" r:id="rId108"/>
    <p:sldId id="365" r:id="rId109"/>
    <p:sldId id="363" r:id="rId110"/>
    <p:sldId id="364" r:id="rId111"/>
    <p:sldId id="366" r:id="rId112"/>
    <p:sldId id="367" r:id="rId113"/>
    <p:sldId id="368" r:id="rId114"/>
    <p:sldId id="369" r:id="rId115"/>
    <p:sldId id="370" r:id="rId116"/>
    <p:sldId id="371" r:id="rId117"/>
    <p:sldId id="372" r:id="rId118"/>
    <p:sldId id="373" r:id="rId119"/>
    <p:sldId id="374" r:id="rId120"/>
    <p:sldId id="375" r:id="rId1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94660"/>
  </p:normalViewPr>
  <p:slideViewPr>
    <p:cSldViewPr snapToGrid="0">
      <p:cViewPr varScale="1">
        <p:scale>
          <a:sx n="82" d="100"/>
          <a:sy n="82" d="100"/>
        </p:scale>
        <p:origin x="3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11746091" y="0"/>
            <a:ext cx="445911"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sz="1800" dirty="0"/>
          </a:p>
        </p:txBody>
      </p:sp>
      <p:sp>
        <p:nvSpPr>
          <p:cNvPr id="5" name="Freeform 3"/>
          <p:cNvSpPr>
            <a:spLocks/>
          </p:cNvSpPr>
          <p:nvPr/>
        </p:nvSpPr>
        <p:spPr bwMode="white">
          <a:xfrm>
            <a:off x="-13171" y="4489450"/>
            <a:ext cx="7672683"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endParaRPr lang="en-US" sz="1800"/>
          </a:p>
        </p:txBody>
      </p:sp>
      <p:sp>
        <p:nvSpPr>
          <p:cNvPr id="6" name="Freeform 4"/>
          <p:cNvSpPr>
            <a:spLocks/>
          </p:cNvSpPr>
          <p:nvPr/>
        </p:nvSpPr>
        <p:spPr bwMode="white">
          <a:xfrm>
            <a:off x="1" y="3817940"/>
            <a:ext cx="10886252"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sz="1800"/>
          </a:p>
        </p:txBody>
      </p:sp>
      <p:sp>
        <p:nvSpPr>
          <p:cNvPr id="7" name="Freeform 5"/>
          <p:cNvSpPr>
            <a:spLocks/>
          </p:cNvSpPr>
          <p:nvPr/>
        </p:nvSpPr>
        <p:spPr bwMode="white">
          <a:xfrm>
            <a:off x="0" y="3146425"/>
            <a:ext cx="12192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sz="1800"/>
          </a:p>
        </p:txBody>
      </p:sp>
      <p:sp>
        <p:nvSpPr>
          <p:cNvPr id="8" name="Freeform 6"/>
          <p:cNvSpPr>
            <a:spLocks/>
          </p:cNvSpPr>
          <p:nvPr/>
        </p:nvSpPr>
        <p:spPr bwMode="white">
          <a:xfrm>
            <a:off x="0" y="2460625"/>
            <a:ext cx="12192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sz="1800"/>
          </a:p>
        </p:txBody>
      </p:sp>
      <p:sp>
        <p:nvSpPr>
          <p:cNvPr id="9" name="Freeform 7"/>
          <p:cNvSpPr>
            <a:spLocks/>
          </p:cNvSpPr>
          <p:nvPr/>
        </p:nvSpPr>
        <p:spPr bwMode="white">
          <a:xfrm>
            <a:off x="0" y="1793877"/>
            <a:ext cx="12192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sz="1800"/>
          </a:p>
        </p:txBody>
      </p:sp>
      <p:sp>
        <p:nvSpPr>
          <p:cNvPr id="10" name="Freeform 8"/>
          <p:cNvSpPr>
            <a:spLocks/>
          </p:cNvSpPr>
          <p:nvPr/>
        </p:nvSpPr>
        <p:spPr bwMode="white">
          <a:xfrm>
            <a:off x="0" y="-20638"/>
            <a:ext cx="12192000"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sz="1800"/>
          </a:p>
        </p:txBody>
      </p:sp>
      <p:sp>
        <p:nvSpPr>
          <p:cNvPr id="11" name="Freeform 9"/>
          <p:cNvSpPr>
            <a:spLocks/>
          </p:cNvSpPr>
          <p:nvPr/>
        </p:nvSpPr>
        <p:spPr bwMode="white">
          <a:xfrm>
            <a:off x="0" y="-20638"/>
            <a:ext cx="11185408"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sz="1800"/>
          </a:p>
        </p:txBody>
      </p:sp>
      <p:sp>
        <p:nvSpPr>
          <p:cNvPr id="12" name="Freeform 10"/>
          <p:cNvSpPr>
            <a:spLocks/>
          </p:cNvSpPr>
          <p:nvPr/>
        </p:nvSpPr>
        <p:spPr bwMode="white">
          <a:xfrm>
            <a:off x="0" y="-20638"/>
            <a:ext cx="6105408"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sz="1800"/>
          </a:p>
        </p:txBody>
      </p:sp>
      <p:sp>
        <p:nvSpPr>
          <p:cNvPr id="3083" name="Rectangle 11"/>
          <p:cNvSpPr>
            <a:spLocks noGrp="1" noChangeArrowheads="1"/>
          </p:cNvSpPr>
          <p:nvPr>
            <p:ph type="ctrTitle"/>
          </p:nvPr>
        </p:nvSpPr>
        <p:spPr>
          <a:xfrm>
            <a:off x="914400" y="2286000"/>
            <a:ext cx="10363200" cy="1143000"/>
          </a:xfrm>
        </p:spPr>
        <p:txBody>
          <a:bodyPr/>
          <a:lstStyle>
            <a:lvl1pPr>
              <a:defRPr/>
            </a:lvl1pPr>
          </a:lstStyle>
          <a:p>
            <a:r>
              <a:rPr lang="en-US" smtClean="0"/>
              <a:t>Click to edit Master title style</a:t>
            </a:r>
            <a:endParaRPr lang="en-US"/>
          </a:p>
        </p:txBody>
      </p:sp>
      <p:sp>
        <p:nvSpPr>
          <p:cNvPr id="3084" name="Rectangle 12"/>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smtClean="0"/>
              <a:t>Click to edit Master subtitle style</a:t>
            </a:r>
            <a:endParaRPr lang="en-US"/>
          </a:p>
        </p:txBody>
      </p:sp>
      <p:sp>
        <p:nvSpPr>
          <p:cNvPr id="13" name="Rectangle 13"/>
          <p:cNvSpPr>
            <a:spLocks noGrp="1" noChangeArrowheads="1"/>
          </p:cNvSpPr>
          <p:nvPr>
            <p:ph type="dt" sz="half" idx="10"/>
          </p:nvPr>
        </p:nvSpPr>
        <p:spPr/>
        <p:txBody>
          <a:bodyPr/>
          <a:lstStyle>
            <a:lvl1pPr>
              <a:defRPr/>
            </a:lvl1pPr>
          </a:lstStyle>
          <a:p>
            <a:fld id="{7F7520B3-423E-4DD6-A028-A2D21388E912}" type="datetimeFigureOut">
              <a:rPr lang="en-US" smtClean="0"/>
              <a:t>7/18/2016</a:t>
            </a:fld>
            <a:endParaRPr lang="en-US"/>
          </a:p>
        </p:txBody>
      </p:sp>
      <p:sp>
        <p:nvSpPr>
          <p:cNvPr id="14" name="Rectangle 14"/>
          <p:cNvSpPr>
            <a:spLocks noGrp="1" noChangeArrowheads="1"/>
          </p:cNvSpPr>
          <p:nvPr>
            <p:ph type="ftr" sz="quarter" idx="11"/>
          </p:nvPr>
        </p:nvSpPr>
        <p:spPr/>
        <p:txBody>
          <a:bodyPr/>
          <a:lstStyle>
            <a:lvl1pPr>
              <a:defRPr/>
            </a:lvl1pPr>
          </a:lstStyle>
          <a:p>
            <a:endParaRPr lang="en-US"/>
          </a:p>
        </p:txBody>
      </p:sp>
      <p:sp>
        <p:nvSpPr>
          <p:cNvPr id="15" name="Rectangle 15"/>
          <p:cNvSpPr>
            <a:spLocks noGrp="1" noChangeArrowheads="1"/>
          </p:cNvSpPr>
          <p:nvPr>
            <p:ph type="sldNum" sz="quarter" idx="12"/>
          </p:nvPr>
        </p:nvSpPr>
        <p:spPr/>
        <p:txBody>
          <a:bodyPr/>
          <a:lstStyle>
            <a:lvl1pPr>
              <a:defRPr/>
            </a:lvl1pPr>
          </a:lstStyle>
          <a:p>
            <a:fld id="{B1F6E634-F955-46AE-A508-19446381377B}" type="slidenum">
              <a:rPr lang="en-US" smtClean="0"/>
              <a:t>‹#›</a:t>
            </a:fld>
            <a:endParaRPr lang="en-US"/>
          </a:p>
        </p:txBody>
      </p:sp>
    </p:spTree>
    <p:extLst>
      <p:ext uri="{BB962C8B-B14F-4D97-AF65-F5344CB8AC3E}">
        <p14:creationId xmlns:p14="http://schemas.microsoft.com/office/powerpoint/2010/main" val="16254934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fld id="{7F7520B3-423E-4DD6-A028-A2D21388E912}" type="datetimeFigureOut">
              <a:rPr lang="en-US" smtClean="0"/>
              <a:t>7/18/2016</a:t>
            </a:fld>
            <a:endParaRPr lang="en-US"/>
          </a:p>
        </p:txBody>
      </p:sp>
      <p:sp>
        <p:nvSpPr>
          <p:cNvPr id="5" name="Rectangle 14"/>
          <p:cNvSpPr>
            <a:spLocks noGrp="1" noChangeArrowheads="1"/>
          </p:cNvSpPr>
          <p:nvPr>
            <p:ph type="ftr" sz="quarter" idx="11"/>
          </p:nvPr>
        </p:nvSpPr>
        <p:spPr>
          <a:ln/>
        </p:spPr>
        <p:txBody>
          <a:bodyPr/>
          <a:lstStyle>
            <a:lvl1pPr>
              <a:defRPr/>
            </a:lvl1pPr>
          </a:lstStyle>
          <a:p>
            <a:endParaRPr lang="en-US"/>
          </a:p>
        </p:txBody>
      </p:sp>
      <p:sp>
        <p:nvSpPr>
          <p:cNvPr id="6" name="Rectangle 15"/>
          <p:cNvSpPr>
            <a:spLocks noGrp="1" noChangeArrowheads="1"/>
          </p:cNvSpPr>
          <p:nvPr>
            <p:ph type="sldNum" sz="quarter" idx="12"/>
          </p:nvPr>
        </p:nvSpPr>
        <p:spPr>
          <a:ln/>
        </p:spPr>
        <p:txBody>
          <a:bodyPr/>
          <a:lstStyle>
            <a:lvl1pPr>
              <a:defRPr/>
            </a:lvl1pPr>
          </a:lstStyle>
          <a:p>
            <a:fld id="{B1F6E634-F955-46AE-A508-19446381377B}" type="slidenum">
              <a:rPr lang="en-US" smtClean="0"/>
              <a:t>‹#›</a:t>
            </a:fld>
            <a:endParaRPr lang="en-US"/>
          </a:p>
        </p:txBody>
      </p:sp>
    </p:spTree>
    <p:extLst>
      <p:ext uri="{BB962C8B-B14F-4D97-AF65-F5344CB8AC3E}">
        <p14:creationId xmlns:p14="http://schemas.microsoft.com/office/powerpoint/2010/main" val="409036301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82002" y="685800"/>
            <a:ext cx="2613377"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1867" y="685800"/>
            <a:ext cx="7659512"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fld id="{7F7520B3-423E-4DD6-A028-A2D21388E912}" type="datetimeFigureOut">
              <a:rPr lang="en-US" smtClean="0"/>
              <a:t>7/18/2016</a:t>
            </a:fld>
            <a:endParaRPr lang="en-US"/>
          </a:p>
        </p:txBody>
      </p:sp>
      <p:sp>
        <p:nvSpPr>
          <p:cNvPr id="5" name="Rectangle 14"/>
          <p:cNvSpPr>
            <a:spLocks noGrp="1" noChangeArrowheads="1"/>
          </p:cNvSpPr>
          <p:nvPr>
            <p:ph type="ftr" sz="quarter" idx="11"/>
          </p:nvPr>
        </p:nvSpPr>
        <p:spPr>
          <a:ln/>
        </p:spPr>
        <p:txBody>
          <a:bodyPr/>
          <a:lstStyle>
            <a:lvl1pPr>
              <a:defRPr/>
            </a:lvl1pPr>
          </a:lstStyle>
          <a:p>
            <a:endParaRPr lang="en-US"/>
          </a:p>
        </p:txBody>
      </p:sp>
      <p:sp>
        <p:nvSpPr>
          <p:cNvPr id="6" name="Rectangle 15"/>
          <p:cNvSpPr>
            <a:spLocks noGrp="1" noChangeArrowheads="1"/>
          </p:cNvSpPr>
          <p:nvPr>
            <p:ph type="sldNum" sz="quarter" idx="12"/>
          </p:nvPr>
        </p:nvSpPr>
        <p:spPr>
          <a:ln/>
        </p:spPr>
        <p:txBody>
          <a:bodyPr/>
          <a:lstStyle>
            <a:lvl1pPr>
              <a:defRPr/>
            </a:lvl1pPr>
          </a:lstStyle>
          <a:p>
            <a:fld id="{B1F6E634-F955-46AE-A508-19446381377B}" type="slidenum">
              <a:rPr lang="en-US" smtClean="0"/>
              <a:t>‹#›</a:t>
            </a:fld>
            <a:endParaRPr lang="en-US"/>
          </a:p>
        </p:txBody>
      </p:sp>
    </p:spTree>
    <p:extLst>
      <p:ext uri="{BB962C8B-B14F-4D97-AF65-F5344CB8AC3E}">
        <p14:creationId xmlns:p14="http://schemas.microsoft.com/office/powerpoint/2010/main" val="71524758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32177" y="6858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1867"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867"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fld id="{7F7520B3-423E-4DD6-A028-A2D21388E912}" type="datetimeFigureOut">
              <a:rPr lang="en-US" smtClean="0"/>
              <a:t>7/18/2016</a:t>
            </a:fld>
            <a:endParaRPr lang="en-US"/>
          </a:p>
        </p:txBody>
      </p:sp>
      <p:sp>
        <p:nvSpPr>
          <p:cNvPr id="6" name="Rectangle 14"/>
          <p:cNvSpPr>
            <a:spLocks noGrp="1" noChangeArrowheads="1"/>
          </p:cNvSpPr>
          <p:nvPr>
            <p:ph type="ftr" sz="quarter" idx="11"/>
          </p:nvPr>
        </p:nvSpPr>
        <p:spPr>
          <a:ln/>
        </p:spPr>
        <p:txBody>
          <a:bodyPr/>
          <a:lstStyle>
            <a:lvl1pPr>
              <a:defRPr/>
            </a:lvl1pPr>
          </a:lstStyle>
          <a:p>
            <a:endParaRPr lang="en-US"/>
          </a:p>
        </p:txBody>
      </p:sp>
      <p:sp>
        <p:nvSpPr>
          <p:cNvPr id="7" name="Rectangle 15"/>
          <p:cNvSpPr>
            <a:spLocks noGrp="1" noChangeArrowheads="1"/>
          </p:cNvSpPr>
          <p:nvPr>
            <p:ph type="sldNum" sz="quarter" idx="12"/>
          </p:nvPr>
        </p:nvSpPr>
        <p:spPr>
          <a:ln/>
        </p:spPr>
        <p:txBody>
          <a:bodyPr/>
          <a:lstStyle>
            <a:lvl1pPr>
              <a:defRPr/>
            </a:lvl1pPr>
          </a:lstStyle>
          <a:p>
            <a:fld id="{B1F6E634-F955-46AE-A508-19446381377B}" type="slidenum">
              <a:rPr lang="en-US" smtClean="0"/>
              <a:t>‹#›</a:t>
            </a:fld>
            <a:endParaRPr lang="en-US"/>
          </a:p>
        </p:txBody>
      </p:sp>
    </p:spTree>
    <p:extLst>
      <p:ext uri="{BB962C8B-B14F-4D97-AF65-F5344CB8AC3E}">
        <p14:creationId xmlns:p14="http://schemas.microsoft.com/office/powerpoint/2010/main" val="202297420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fld id="{7F7520B3-423E-4DD6-A028-A2D21388E912}" type="datetimeFigureOut">
              <a:rPr lang="en-US" smtClean="0"/>
              <a:t>7/18/2016</a:t>
            </a:fld>
            <a:endParaRPr lang="en-US"/>
          </a:p>
        </p:txBody>
      </p:sp>
      <p:sp>
        <p:nvSpPr>
          <p:cNvPr id="5" name="Rectangle 14"/>
          <p:cNvSpPr>
            <a:spLocks noGrp="1" noChangeArrowheads="1"/>
          </p:cNvSpPr>
          <p:nvPr>
            <p:ph type="ftr" sz="quarter" idx="11"/>
          </p:nvPr>
        </p:nvSpPr>
        <p:spPr>
          <a:ln/>
        </p:spPr>
        <p:txBody>
          <a:bodyPr/>
          <a:lstStyle>
            <a:lvl1pPr>
              <a:defRPr/>
            </a:lvl1pPr>
          </a:lstStyle>
          <a:p>
            <a:endParaRPr lang="en-US"/>
          </a:p>
        </p:txBody>
      </p:sp>
      <p:sp>
        <p:nvSpPr>
          <p:cNvPr id="6" name="Rectangle 15"/>
          <p:cNvSpPr>
            <a:spLocks noGrp="1" noChangeArrowheads="1"/>
          </p:cNvSpPr>
          <p:nvPr>
            <p:ph type="sldNum" sz="quarter" idx="12"/>
          </p:nvPr>
        </p:nvSpPr>
        <p:spPr>
          <a:ln/>
        </p:spPr>
        <p:txBody>
          <a:bodyPr/>
          <a:lstStyle>
            <a:lvl1pPr>
              <a:defRPr/>
            </a:lvl1pPr>
          </a:lstStyle>
          <a:p>
            <a:fld id="{B1F6E634-F955-46AE-A508-19446381377B}" type="slidenum">
              <a:rPr lang="en-US" smtClean="0"/>
              <a:t>‹#›</a:t>
            </a:fld>
            <a:endParaRPr lang="en-US"/>
          </a:p>
        </p:txBody>
      </p:sp>
    </p:spTree>
    <p:extLst>
      <p:ext uri="{BB962C8B-B14F-4D97-AF65-F5344CB8AC3E}">
        <p14:creationId xmlns:p14="http://schemas.microsoft.com/office/powerpoint/2010/main" val="1957468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319"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fld id="{7F7520B3-423E-4DD6-A028-A2D21388E912}" type="datetimeFigureOut">
              <a:rPr lang="en-US" smtClean="0"/>
              <a:t>7/18/2016</a:t>
            </a:fld>
            <a:endParaRPr lang="en-US"/>
          </a:p>
        </p:txBody>
      </p:sp>
      <p:sp>
        <p:nvSpPr>
          <p:cNvPr id="5" name="Rectangle 14"/>
          <p:cNvSpPr>
            <a:spLocks noGrp="1" noChangeArrowheads="1"/>
          </p:cNvSpPr>
          <p:nvPr>
            <p:ph type="ftr" sz="quarter" idx="11"/>
          </p:nvPr>
        </p:nvSpPr>
        <p:spPr>
          <a:ln/>
        </p:spPr>
        <p:txBody>
          <a:bodyPr/>
          <a:lstStyle>
            <a:lvl1pPr>
              <a:defRPr/>
            </a:lvl1pPr>
          </a:lstStyle>
          <a:p>
            <a:endParaRPr lang="en-US"/>
          </a:p>
        </p:txBody>
      </p:sp>
      <p:sp>
        <p:nvSpPr>
          <p:cNvPr id="6" name="Rectangle 15"/>
          <p:cNvSpPr>
            <a:spLocks noGrp="1" noChangeArrowheads="1"/>
          </p:cNvSpPr>
          <p:nvPr>
            <p:ph type="sldNum" sz="quarter" idx="12"/>
          </p:nvPr>
        </p:nvSpPr>
        <p:spPr>
          <a:ln/>
        </p:spPr>
        <p:txBody>
          <a:bodyPr/>
          <a:lstStyle>
            <a:lvl1pPr>
              <a:defRPr/>
            </a:lvl1pPr>
          </a:lstStyle>
          <a:p>
            <a:fld id="{B1F6E634-F955-46AE-A508-19446381377B}" type="slidenum">
              <a:rPr lang="en-US" smtClean="0"/>
              <a:t>‹#›</a:t>
            </a:fld>
            <a:endParaRPr lang="en-US"/>
          </a:p>
        </p:txBody>
      </p:sp>
    </p:spTree>
    <p:extLst>
      <p:ext uri="{BB962C8B-B14F-4D97-AF65-F5344CB8AC3E}">
        <p14:creationId xmlns:p14="http://schemas.microsoft.com/office/powerpoint/2010/main" val="399998623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1868" y="1981200"/>
            <a:ext cx="5091289"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13779" y="1981200"/>
            <a:ext cx="5091289"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fld id="{7F7520B3-423E-4DD6-A028-A2D21388E912}" type="datetimeFigureOut">
              <a:rPr lang="en-US" smtClean="0"/>
              <a:t>7/18/2016</a:t>
            </a:fld>
            <a:endParaRPr lang="en-US"/>
          </a:p>
        </p:txBody>
      </p:sp>
      <p:sp>
        <p:nvSpPr>
          <p:cNvPr id="6" name="Rectangle 14"/>
          <p:cNvSpPr>
            <a:spLocks noGrp="1" noChangeArrowheads="1"/>
          </p:cNvSpPr>
          <p:nvPr>
            <p:ph type="ftr" sz="quarter" idx="11"/>
          </p:nvPr>
        </p:nvSpPr>
        <p:spPr>
          <a:ln/>
        </p:spPr>
        <p:txBody>
          <a:bodyPr/>
          <a:lstStyle>
            <a:lvl1pPr>
              <a:defRPr/>
            </a:lvl1pPr>
          </a:lstStyle>
          <a:p>
            <a:endParaRPr lang="en-US"/>
          </a:p>
        </p:txBody>
      </p:sp>
      <p:sp>
        <p:nvSpPr>
          <p:cNvPr id="7" name="Rectangle 15"/>
          <p:cNvSpPr>
            <a:spLocks noGrp="1" noChangeArrowheads="1"/>
          </p:cNvSpPr>
          <p:nvPr>
            <p:ph type="sldNum" sz="quarter" idx="12"/>
          </p:nvPr>
        </p:nvSpPr>
        <p:spPr>
          <a:ln/>
        </p:spPr>
        <p:txBody>
          <a:bodyPr/>
          <a:lstStyle>
            <a:lvl1pPr>
              <a:defRPr/>
            </a:lvl1pPr>
          </a:lstStyle>
          <a:p>
            <a:fld id="{B1F6E634-F955-46AE-A508-19446381377B}" type="slidenum">
              <a:rPr lang="en-US" smtClean="0"/>
              <a:t>‹#›</a:t>
            </a:fld>
            <a:endParaRPr lang="en-US"/>
          </a:p>
        </p:txBody>
      </p:sp>
    </p:spTree>
    <p:extLst>
      <p:ext uri="{BB962C8B-B14F-4D97-AF65-F5344CB8AC3E}">
        <p14:creationId xmlns:p14="http://schemas.microsoft.com/office/powerpoint/2010/main" val="1850717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68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68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837" y="1535113"/>
            <a:ext cx="5388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837" y="2174875"/>
            <a:ext cx="5388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fld id="{7F7520B3-423E-4DD6-A028-A2D21388E912}" type="datetimeFigureOut">
              <a:rPr lang="en-US" smtClean="0"/>
              <a:t>7/18/2016</a:t>
            </a:fld>
            <a:endParaRPr lang="en-US"/>
          </a:p>
        </p:txBody>
      </p:sp>
      <p:sp>
        <p:nvSpPr>
          <p:cNvPr id="8" name="Rectangle 14"/>
          <p:cNvSpPr>
            <a:spLocks noGrp="1" noChangeArrowheads="1"/>
          </p:cNvSpPr>
          <p:nvPr>
            <p:ph type="ftr" sz="quarter" idx="11"/>
          </p:nvPr>
        </p:nvSpPr>
        <p:spPr>
          <a:ln/>
        </p:spPr>
        <p:txBody>
          <a:bodyPr/>
          <a:lstStyle>
            <a:lvl1pPr>
              <a:defRPr/>
            </a:lvl1pPr>
          </a:lstStyle>
          <a:p>
            <a:endParaRPr lang="en-US"/>
          </a:p>
        </p:txBody>
      </p:sp>
      <p:sp>
        <p:nvSpPr>
          <p:cNvPr id="9" name="Rectangle 15"/>
          <p:cNvSpPr>
            <a:spLocks noGrp="1" noChangeArrowheads="1"/>
          </p:cNvSpPr>
          <p:nvPr>
            <p:ph type="sldNum" sz="quarter" idx="12"/>
          </p:nvPr>
        </p:nvSpPr>
        <p:spPr>
          <a:ln/>
        </p:spPr>
        <p:txBody>
          <a:bodyPr/>
          <a:lstStyle>
            <a:lvl1pPr>
              <a:defRPr/>
            </a:lvl1pPr>
          </a:lstStyle>
          <a:p>
            <a:fld id="{B1F6E634-F955-46AE-A508-19446381377B}" type="slidenum">
              <a:rPr lang="en-US" smtClean="0"/>
              <a:t>‹#›</a:t>
            </a:fld>
            <a:endParaRPr lang="en-US"/>
          </a:p>
        </p:txBody>
      </p:sp>
    </p:spTree>
    <p:extLst>
      <p:ext uri="{BB962C8B-B14F-4D97-AF65-F5344CB8AC3E}">
        <p14:creationId xmlns:p14="http://schemas.microsoft.com/office/powerpoint/2010/main" val="332011526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fld id="{7F7520B3-423E-4DD6-A028-A2D21388E912}" type="datetimeFigureOut">
              <a:rPr lang="en-US" smtClean="0"/>
              <a:t>7/18/2016</a:t>
            </a:fld>
            <a:endParaRPr lang="en-US"/>
          </a:p>
        </p:txBody>
      </p:sp>
      <p:sp>
        <p:nvSpPr>
          <p:cNvPr id="4" name="Rectangle 14"/>
          <p:cNvSpPr>
            <a:spLocks noGrp="1" noChangeArrowheads="1"/>
          </p:cNvSpPr>
          <p:nvPr>
            <p:ph type="ftr" sz="quarter" idx="11"/>
          </p:nvPr>
        </p:nvSpPr>
        <p:spPr>
          <a:ln/>
        </p:spPr>
        <p:txBody>
          <a:bodyPr/>
          <a:lstStyle>
            <a:lvl1pPr>
              <a:defRPr/>
            </a:lvl1pPr>
          </a:lstStyle>
          <a:p>
            <a:endParaRPr lang="en-US"/>
          </a:p>
        </p:txBody>
      </p:sp>
      <p:sp>
        <p:nvSpPr>
          <p:cNvPr id="5" name="Rectangle 15"/>
          <p:cNvSpPr>
            <a:spLocks noGrp="1" noChangeArrowheads="1"/>
          </p:cNvSpPr>
          <p:nvPr>
            <p:ph type="sldNum" sz="quarter" idx="12"/>
          </p:nvPr>
        </p:nvSpPr>
        <p:spPr>
          <a:ln/>
        </p:spPr>
        <p:txBody>
          <a:bodyPr/>
          <a:lstStyle>
            <a:lvl1pPr>
              <a:defRPr/>
            </a:lvl1pPr>
          </a:lstStyle>
          <a:p>
            <a:fld id="{B1F6E634-F955-46AE-A508-19446381377B}" type="slidenum">
              <a:rPr lang="en-US" smtClean="0"/>
              <a:t>‹#›</a:t>
            </a:fld>
            <a:endParaRPr lang="en-US"/>
          </a:p>
        </p:txBody>
      </p:sp>
    </p:spTree>
    <p:extLst>
      <p:ext uri="{BB962C8B-B14F-4D97-AF65-F5344CB8AC3E}">
        <p14:creationId xmlns:p14="http://schemas.microsoft.com/office/powerpoint/2010/main" val="384598294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fld id="{7F7520B3-423E-4DD6-A028-A2D21388E912}" type="datetimeFigureOut">
              <a:rPr lang="en-US" smtClean="0"/>
              <a:t>7/18/2016</a:t>
            </a:fld>
            <a:endParaRPr lang="en-US"/>
          </a:p>
        </p:txBody>
      </p:sp>
      <p:sp>
        <p:nvSpPr>
          <p:cNvPr id="3" name="Rectangle 14"/>
          <p:cNvSpPr>
            <a:spLocks noGrp="1" noChangeArrowheads="1"/>
          </p:cNvSpPr>
          <p:nvPr>
            <p:ph type="ftr" sz="quarter" idx="11"/>
          </p:nvPr>
        </p:nvSpPr>
        <p:spPr>
          <a:ln/>
        </p:spPr>
        <p:txBody>
          <a:bodyPr/>
          <a:lstStyle>
            <a:lvl1pPr>
              <a:defRPr/>
            </a:lvl1pPr>
          </a:lstStyle>
          <a:p>
            <a:endParaRPr lang="en-US"/>
          </a:p>
        </p:txBody>
      </p:sp>
      <p:sp>
        <p:nvSpPr>
          <p:cNvPr id="4" name="Rectangle 15"/>
          <p:cNvSpPr>
            <a:spLocks noGrp="1" noChangeArrowheads="1"/>
          </p:cNvSpPr>
          <p:nvPr>
            <p:ph type="sldNum" sz="quarter" idx="12"/>
          </p:nvPr>
        </p:nvSpPr>
        <p:spPr>
          <a:ln/>
        </p:spPr>
        <p:txBody>
          <a:bodyPr/>
          <a:lstStyle>
            <a:lvl1pPr>
              <a:defRPr/>
            </a:lvl1pPr>
          </a:lstStyle>
          <a:p>
            <a:fld id="{B1F6E634-F955-46AE-A508-19446381377B}" type="slidenum">
              <a:rPr lang="en-US" smtClean="0"/>
              <a:t>‹#›</a:t>
            </a:fld>
            <a:endParaRPr lang="en-US"/>
          </a:p>
        </p:txBody>
      </p:sp>
    </p:spTree>
    <p:extLst>
      <p:ext uri="{BB962C8B-B14F-4D97-AF65-F5344CB8AC3E}">
        <p14:creationId xmlns:p14="http://schemas.microsoft.com/office/powerpoint/2010/main" val="230336163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31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7675" y="273052"/>
            <a:ext cx="6814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2"/>
            <a:ext cx="401131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fld id="{7F7520B3-423E-4DD6-A028-A2D21388E912}" type="datetimeFigureOut">
              <a:rPr lang="en-US" smtClean="0"/>
              <a:t>7/18/2016</a:t>
            </a:fld>
            <a:endParaRPr lang="en-US"/>
          </a:p>
        </p:txBody>
      </p:sp>
      <p:sp>
        <p:nvSpPr>
          <p:cNvPr id="6" name="Rectangle 14"/>
          <p:cNvSpPr>
            <a:spLocks noGrp="1" noChangeArrowheads="1"/>
          </p:cNvSpPr>
          <p:nvPr>
            <p:ph type="ftr" sz="quarter" idx="11"/>
          </p:nvPr>
        </p:nvSpPr>
        <p:spPr>
          <a:ln/>
        </p:spPr>
        <p:txBody>
          <a:bodyPr/>
          <a:lstStyle>
            <a:lvl1pPr>
              <a:defRPr/>
            </a:lvl1pPr>
          </a:lstStyle>
          <a:p>
            <a:endParaRPr lang="en-US"/>
          </a:p>
        </p:txBody>
      </p:sp>
      <p:sp>
        <p:nvSpPr>
          <p:cNvPr id="7" name="Rectangle 15"/>
          <p:cNvSpPr>
            <a:spLocks noGrp="1" noChangeArrowheads="1"/>
          </p:cNvSpPr>
          <p:nvPr>
            <p:ph type="sldNum" sz="quarter" idx="12"/>
          </p:nvPr>
        </p:nvSpPr>
        <p:spPr>
          <a:ln/>
        </p:spPr>
        <p:txBody>
          <a:bodyPr/>
          <a:lstStyle>
            <a:lvl1pPr>
              <a:defRPr/>
            </a:lvl1pPr>
          </a:lstStyle>
          <a:p>
            <a:fld id="{B1F6E634-F955-46AE-A508-19446381377B}" type="slidenum">
              <a:rPr lang="en-US" smtClean="0"/>
              <a:t>‹#›</a:t>
            </a:fld>
            <a:endParaRPr lang="en-US"/>
          </a:p>
        </p:txBody>
      </p:sp>
    </p:spTree>
    <p:extLst>
      <p:ext uri="{BB962C8B-B14F-4D97-AF65-F5344CB8AC3E}">
        <p14:creationId xmlns:p14="http://schemas.microsoft.com/office/powerpoint/2010/main" val="122881734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481"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389481"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fld id="{7F7520B3-423E-4DD6-A028-A2D21388E912}" type="datetimeFigureOut">
              <a:rPr lang="en-US" smtClean="0"/>
              <a:t>7/18/2016</a:t>
            </a:fld>
            <a:endParaRPr lang="en-US"/>
          </a:p>
        </p:txBody>
      </p:sp>
      <p:sp>
        <p:nvSpPr>
          <p:cNvPr id="6" name="Rectangle 14"/>
          <p:cNvSpPr>
            <a:spLocks noGrp="1" noChangeArrowheads="1"/>
          </p:cNvSpPr>
          <p:nvPr>
            <p:ph type="ftr" sz="quarter" idx="11"/>
          </p:nvPr>
        </p:nvSpPr>
        <p:spPr>
          <a:ln/>
        </p:spPr>
        <p:txBody>
          <a:bodyPr/>
          <a:lstStyle>
            <a:lvl1pPr>
              <a:defRPr/>
            </a:lvl1pPr>
          </a:lstStyle>
          <a:p>
            <a:endParaRPr lang="en-US"/>
          </a:p>
        </p:txBody>
      </p:sp>
      <p:sp>
        <p:nvSpPr>
          <p:cNvPr id="7" name="Rectangle 15"/>
          <p:cNvSpPr>
            <a:spLocks noGrp="1" noChangeArrowheads="1"/>
          </p:cNvSpPr>
          <p:nvPr>
            <p:ph type="sldNum" sz="quarter" idx="12"/>
          </p:nvPr>
        </p:nvSpPr>
        <p:spPr>
          <a:ln/>
        </p:spPr>
        <p:txBody>
          <a:bodyPr/>
          <a:lstStyle>
            <a:lvl1pPr>
              <a:defRPr/>
            </a:lvl1pPr>
          </a:lstStyle>
          <a:p>
            <a:fld id="{B1F6E634-F955-46AE-A508-19446381377B}" type="slidenum">
              <a:rPr lang="en-US" smtClean="0"/>
              <a:t>‹#›</a:t>
            </a:fld>
            <a:endParaRPr lang="en-US"/>
          </a:p>
        </p:txBody>
      </p:sp>
    </p:spTree>
    <p:extLst>
      <p:ext uri="{BB962C8B-B14F-4D97-AF65-F5344CB8AC3E}">
        <p14:creationId xmlns:p14="http://schemas.microsoft.com/office/powerpoint/2010/main" val="283457628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invGray">
          <a:xfrm>
            <a:off x="11746091" y="0"/>
            <a:ext cx="445911"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sz="1800" dirty="0"/>
          </a:p>
        </p:txBody>
      </p:sp>
      <p:sp>
        <p:nvSpPr>
          <p:cNvPr id="1027" name="Freeform 3"/>
          <p:cNvSpPr>
            <a:spLocks/>
          </p:cNvSpPr>
          <p:nvPr/>
        </p:nvSpPr>
        <p:spPr bwMode="white">
          <a:xfrm>
            <a:off x="-13171" y="4489450"/>
            <a:ext cx="7672683"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endParaRPr lang="en-US" sz="1800"/>
          </a:p>
        </p:txBody>
      </p:sp>
      <p:sp>
        <p:nvSpPr>
          <p:cNvPr id="1028" name="Freeform 4"/>
          <p:cNvSpPr>
            <a:spLocks/>
          </p:cNvSpPr>
          <p:nvPr/>
        </p:nvSpPr>
        <p:spPr bwMode="white">
          <a:xfrm>
            <a:off x="1" y="3817940"/>
            <a:ext cx="10886252"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sz="1800"/>
          </a:p>
        </p:txBody>
      </p:sp>
      <p:sp>
        <p:nvSpPr>
          <p:cNvPr id="1029" name="Freeform 5"/>
          <p:cNvSpPr>
            <a:spLocks/>
          </p:cNvSpPr>
          <p:nvPr/>
        </p:nvSpPr>
        <p:spPr bwMode="white">
          <a:xfrm>
            <a:off x="0" y="3146425"/>
            <a:ext cx="12192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sz="1800"/>
          </a:p>
        </p:txBody>
      </p:sp>
      <p:sp>
        <p:nvSpPr>
          <p:cNvPr id="1030" name="Freeform 6"/>
          <p:cNvSpPr>
            <a:spLocks/>
          </p:cNvSpPr>
          <p:nvPr/>
        </p:nvSpPr>
        <p:spPr bwMode="white">
          <a:xfrm>
            <a:off x="0" y="2460625"/>
            <a:ext cx="12192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sz="1800"/>
          </a:p>
        </p:txBody>
      </p:sp>
      <p:sp>
        <p:nvSpPr>
          <p:cNvPr id="1031" name="Freeform 7"/>
          <p:cNvSpPr>
            <a:spLocks/>
          </p:cNvSpPr>
          <p:nvPr/>
        </p:nvSpPr>
        <p:spPr bwMode="white">
          <a:xfrm>
            <a:off x="0" y="1793877"/>
            <a:ext cx="12192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sz="1800"/>
          </a:p>
        </p:txBody>
      </p:sp>
      <p:sp>
        <p:nvSpPr>
          <p:cNvPr id="1032" name="Freeform 8"/>
          <p:cNvSpPr>
            <a:spLocks/>
          </p:cNvSpPr>
          <p:nvPr/>
        </p:nvSpPr>
        <p:spPr bwMode="white">
          <a:xfrm>
            <a:off x="0" y="-20638"/>
            <a:ext cx="12192000"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sz="1800"/>
          </a:p>
        </p:txBody>
      </p:sp>
      <p:sp>
        <p:nvSpPr>
          <p:cNvPr id="1033" name="Freeform 9"/>
          <p:cNvSpPr>
            <a:spLocks/>
          </p:cNvSpPr>
          <p:nvPr/>
        </p:nvSpPr>
        <p:spPr bwMode="white">
          <a:xfrm>
            <a:off x="0" y="-20638"/>
            <a:ext cx="11185408"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sz="1800"/>
          </a:p>
        </p:txBody>
      </p:sp>
      <p:sp>
        <p:nvSpPr>
          <p:cNvPr id="1034" name="Freeform 10"/>
          <p:cNvSpPr>
            <a:spLocks/>
          </p:cNvSpPr>
          <p:nvPr/>
        </p:nvSpPr>
        <p:spPr bwMode="white">
          <a:xfrm>
            <a:off x="0" y="-20638"/>
            <a:ext cx="6105408"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sz="1800"/>
          </a:p>
        </p:txBody>
      </p:sp>
      <p:sp>
        <p:nvSpPr>
          <p:cNvPr id="1035" name="Rectangle 11"/>
          <p:cNvSpPr>
            <a:spLocks noGrp="1" noChangeArrowheads="1"/>
          </p:cNvSpPr>
          <p:nvPr>
            <p:ph type="title"/>
          </p:nvPr>
        </p:nvSpPr>
        <p:spPr bwMode="auto">
          <a:xfrm>
            <a:off x="632177" y="6858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6" name="Rectangle 12"/>
          <p:cNvSpPr>
            <a:spLocks noGrp="1" noChangeArrowheads="1"/>
          </p:cNvSpPr>
          <p:nvPr>
            <p:ph type="body" idx="1"/>
          </p:nvPr>
        </p:nvSpPr>
        <p:spPr bwMode="auto">
          <a:xfrm>
            <a:off x="541867"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61" name="Rectangle 13"/>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7F7520B3-423E-4DD6-A028-A2D21388E912}" type="datetimeFigureOut">
              <a:rPr lang="en-US" smtClean="0"/>
              <a:t>7/18/2016</a:t>
            </a:fld>
            <a:endParaRPr lang="en-US"/>
          </a:p>
        </p:txBody>
      </p:sp>
      <p:sp>
        <p:nvSpPr>
          <p:cNvPr id="2062" name="Rectangle 14"/>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063" name="Rectangle 15"/>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1F6E634-F955-46AE-A508-19446381377B}" type="slidenum">
              <a:rPr lang="en-US" smtClean="0"/>
              <a:t>‹#›</a:t>
            </a:fld>
            <a:endParaRPr lang="en-US"/>
          </a:p>
        </p:txBody>
      </p:sp>
    </p:spTree>
    <p:extLst>
      <p:ext uri="{BB962C8B-B14F-4D97-AF65-F5344CB8AC3E}">
        <p14:creationId xmlns:p14="http://schemas.microsoft.com/office/powerpoint/2010/main" val="207333742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205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000">
          <a:solidFill>
            <a:schemeClr val="tx1"/>
          </a:solidFill>
          <a:latin typeface="+mn-lt"/>
        </a:defRPr>
      </a:lvl2pPr>
      <a:lvl3pPr marL="1143000" indent="-228600" algn="l" rtl="0" eaLnBrk="1" fontAlgn="base" hangingPunct="1">
        <a:spcBef>
          <a:spcPct val="20000"/>
        </a:spcBef>
        <a:spcAft>
          <a:spcPct val="0"/>
        </a:spcAft>
        <a:buChar char="•"/>
        <a:defRPr sz="2600">
          <a:solidFill>
            <a:schemeClr val="tx1"/>
          </a:solidFill>
          <a:latin typeface="+mn-lt"/>
        </a:defRPr>
      </a:lvl3pPr>
      <a:lvl4pPr marL="1600200" indent="-228600" algn="l" rtl="0" eaLnBrk="1" fontAlgn="base" hangingPunct="1">
        <a:spcBef>
          <a:spcPct val="20000"/>
        </a:spcBef>
        <a:spcAft>
          <a:spcPct val="0"/>
        </a:spcAft>
        <a:buChar char="–"/>
        <a:defRPr sz="2200">
          <a:solidFill>
            <a:schemeClr val="tx1"/>
          </a:solidFill>
          <a:latin typeface="+mn-lt"/>
        </a:defRPr>
      </a:lvl4pPr>
      <a:lvl5pPr marL="2057400" indent="-228600" algn="l" rtl="0" eaLnBrk="1" fontAlgn="base" hangingPunct="1">
        <a:spcBef>
          <a:spcPct val="20000"/>
        </a:spcBef>
        <a:spcAft>
          <a:spcPct val="0"/>
        </a:spcAft>
        <a:buChar char="»"/>
        <a:defRPr sz="2200">
          <a:solidFill>
            <a:schemeClr val="tx1"/>
          </a:solidFill>
          <a:latin typeface="+mn-lt"/>
        </a:defRPr>
      </a:lvl5pPr>
      <a:lvl6pPr marL="2514600" indent="-228600" algn="l" rtl="0" eaLnBrk="1" fontAlgn="base" hangingPunct="1">
        <a:spcBef>
          <a:spcPct val="20000"/>
        </a:spcBef>
        <a:spcAft>
          <a:spcPct val="0"/>
        </a:spcAft>
        <a:buChar char="»"/>
        <a:defRPr sz="2200">
          <a:solidFill>
            <a:schemeClr val="tx1"/>
          </a:solidFill>
          <a:latin typeface="+mn-lt"/>
        </a:defRPr>
      </a:lvl6pPr>
      <a:lvl7pPr marL="2971800" indent="-228600" algn="l" rtl="0" eaLnBrk="1" fontAlgn="base" hangingPunct="1">
        <a:spcBef>
          <a:spcPct val="20000"/>
        </a:spcBef>
        <a:spcAft>
          <a:spcPct val="0"/>
        </a:spcAft>
        <a:buChar char="»"/>
        <a:defRPr sz="2200">
          <a:solidFill>
            <a:schemeClr val="tx1"/>
          </a:solidFill>
          <a:latin typeface="+mn-lt"/>
        </a:defRPr>
      </a:lvl7pPr>
      <a:lvl8pPr marL="3429000" indent="-228600" algn="l" rtl="0" eaLnBrk="1" fontAlgn="base" hangingPunct="1">
        <a:spcBef>
          <a:spcPct val="20000"/>
        </a:spcBef>
        <a:spcAft>
          <a:spcPct val="0"/>
        </a:spcAft>
        <a:buChar char="»"/>
        <a:defRPr sz="2200">
          <a:solidFill>
            <a:schemeClr val="tx1"/>
          </a:solidFill>
          <a:latin typeface="+mn-lt"/>
        </a:defRPr>
      </a:lvl8pPr>
      <a:lvl9pPr marL="3886200" indent="-228600" algn="l"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Worker Protection Standard</a:t>
            </a:r>
            <a:br>
              <a:rPr lang="en-US" b="1" dirty="0"/>
            </a:br>
            <a:r>
              <a:rPr lang="en-US" b="1" dirty="0"/>
              <a:t>Overview</a:t>
            </a:r>
            <a:endParaRPr lang="en-US" dirty="0"/>
          </a:p>
        </p:txBody>
      </p:sp>
      <p:sp>
        <p:nvSpPr>
          <p:cNvPr id="8" name="Content Placeholder 7"/>
          <p:cNvSpPr>
            <a:spLocks noGrp="1"/>
          </p:cNvSpPr>
          <p:nvPr>
            <p:ph idx="1"/>
          </p:nvPr>
        </p:nvSpPr>
        <p:spPr>
          <a:xfrm>
            <a:off x="541867" y="2575774"/>
            <a:ext cx="10363200" cy="3520225"/>
          </a:xfrm>
        </p:spPr>
        <p:txBody>
          <a:bodyPr/>
          <a:lstStyle/>
          <a:p>
            <a:pPr marL="0" indent="0" algn="ctr">
              <a:buNone/>
            </a:pPr>
            <a:r>
              <a:rPr lang="en-US" dirty="0"/>
              <a:t>Webinar for WPS PREP, WPS PIRT &amp;</a:t>
            </a:r>
          </a:p>
          <a:p>
            <a:pPr marL="0" indent="0" algn="ctr">
              <a:buNone/>
            </a:pPr>
            <a:r>
              <a:rPr lang="en-US" dirty="0"/>
              <a:t>PREP Compliance &amp; Enforcement</a:t>
            </a:r>
          </a:p>
          <a:p>
            <a:pPr marL="0" indent="0" algn="ctr">
              <a:buNone/>
            </a:pPr>
            <a:r>
              <a:rPr lang="en-US" dirty="0"/>
              <a:t>Attendees</a:t>
            </a:r>
          </a:p>
          <a:p>
            <a:pPr marL="0" indent="0" algn="ctr">
              <a:buNone/>
            </a:pPr>
            <a:r>
              <a:rPr lang="en-US" dirty="0"/>
              <a:t>April </a:t>
            </a:r>
            <a:r>
              <a:rPr lang="en-US" dirty="0" smtClean="0"/>
              <a:t>28, </a:t>
            </a:r>
            <a:r>
              <a:rPr lang="en-US" dirty="0"/>
              <a:t>2016</a:t>
            </a:r>
          </a:p>
        </p:txBody>
      </p:sp>
    </p:spTree>
    <p:extLst>
      <p:ext uri="{BB962C8B-B14F-4D97-AF65-F5344CB8AC3E}">
        <p14:creationId xmlns:p14="http://schemas.microsoft.com/office/powerpoint/2010/main" val="2352119950"/>
      </p:ext>
    </p:extLst>
  </p:cSld>
  <p:clrMapOvr>
    <a:overrideClrMapping bg1="dk2" tx1="lt1" bg2="dk1" tx2="lt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EPA and OSHA Roles</a:t>
            </a:r>
            <a:endParaRPr lang="en-US" dirty="0"/>
          </a:p>
        </p:txBody>
      </p:sp>
      <p:sp>
        <p:nvSpPr>
          <p:cNvPr id="3" name="Content Placeholder 2"/>
          <p:cNvSpPr>
            <a:spLocks noGrp="1"/>
          </p:cNvSpPr>
          <p:nvPr>
            <p:ph idx="1"/>
          </p:nvPr>
        </p:nvSpPr>
        <p:spPr>
          <a:xfrm>
            <a:off x="541867" y="1725769"/>
            <a:ext cx="10363200" cy="4713668"/>
          </a:xfrm>
        </p:spPr>
        <p:txBody>
          <a:bodyPr/>
          <a:lstStyle/>
          <a:p>
            <a:pPr marL="0" indent="0">
              <a:spcBef>
                <a:spcPts val="0"/>
              </a:spcBef>
              <a:buNone/>
            </a:pPr>
            <a:r>
              <a:rPr lang="en-US" sz="2400" dirty="0"/>
              <a:t>• EPA has stated the intended reach of the WPS is limited </a:t>
            </a:r>
            <a:r>
              <a:rPr lang="en-US" sz="2400" dirty="0" smtClean="0"/>
              <a:t>to occupational               </a:t>
            </a:r>
          </a:p>
          <a:p>
            <a:pPr marL="0" indent="0">
              <a:spcBef>
                <a:spcPts val="0"/>
              </a:spcBef>
              <a:buNone/>
            </a:pPr>
            <a:r>
              <a:rPr lang="en-US" sz="2400" dirty="0"/>
              <a:t> </a:t>
            </a:r>
            <a:r>
              <a:rPr lang="en-US" sz="2400" dirty="0" smtClean="0"/>
              <a:t> safety </a:t>
            </a:r>
            <a:r>
              <a:rPr lang="en-US" sz="2400" dirty="0"/>
              <a:t>for pesticides and OSHA is not preempted </a:t>
            </a:r>
            <a:r>
              <a:rPr lang="en-US" sz="2400" dirty="0" smtClean="0"/>
              <a:t>from regulating </a:t>
            </a:r>
            <a:r>
              <a:rPr lang="en-US" sz="2400" dirty="0"/>
              <a:t>any </a:t>
            </a:r>
            <a:r>
              <a:rPr lang="en-US" sz="2400" dirty="0" smtClean="0"/>
              <a:t>                </a:t>
            </a:r>
          </a:p>
          <a:p>
            <a:pPr marL="0" indent="0">
              <a:spcBef>
                <a:spcPts val="0"/>
              </a:spcBef>
              <a:spcAft>
                <a:spcPts val="1000"/>
              </a:spcAft>
              <a:buNone/>
            </a:pPr>
            <a:r>
              <a:rPr lang="en-US" sz="2400" dirty="0"/>
              <a:t> </a:t>
            </a:r>
            <a:r>
              <a:rPr lang="en-US" sz="2400" dirty="0" smtClean="0"/>
              <a:t> non-pesticide </a:t>
            </a:r>
            <a:r>
              <a:rPr lang="en-US" sz="2400" dirty="0"/>
              <a:t>chemical or other workplace hazards </a:t>
            </a:r>
            <a:r>
              <a:rPr lang="en-US" sz="2400" dirty="0" smtClean="0"/>
              <a:t>in agriculture</a:t>
            </a:r>
            <a:endParaRPr lang="en-US" sz="2400" dirty="0"/>
          </a:p>
          <a:p>
            <a:pPr marL="0" indent="0">
              <a:spcBef>
                <a:spcPts val="0"/>
              </a:spcBef>
              <a:buNone/>
            </a:pPr>
            <a:r>
              <a:rPr lang="en-US" sz="2400" dirty="0"/>
              <a:t>• OSHA established a policy not to cite employers covered under the</a:t>
            </a:r>
          </a:p>
          <a:p>
            <a:pPr marL="0" indent="0">
              <a:spcBef>
                <a:spcPts val="0"/>
              </a:spcBef>
              <a:buNone/>
            </a:pPr>
            <a:r>
              <a:rPr lang="en-US" sz="2400" dirty="0" smtClean="0"/>
              <a:t>  WPS </a:t>
            </a:r>
            <a:r>
              <a:rPr lang="en-US" sz="2400" dirty="0"/>
              <a:t>for pesticide-related HCS standards. The policy defers to</a:t>
            </a:r>
          </a:p>
          <a:p>
            <a:pPr marL="0" indent="0">
              <a:spcBef>
                <a:spcPts val="0"/>
              </a:spcBef>
              <a:buNone/>
            </a:pPr>
            <a:r>
              <a:rPr lang="en-US" sz="2400" dirty="0" smtClean="0"/>
              <a:t>   EPA’s </a:t>
            </a:r>
            <a:r>
              <a:rPr lang="en-US" sz="2400" dirty="0"/>
              <a:t>regulatory authorities for protection of handlers and workers</a:t>
            </a:r>
          </a:p>
          <a:p>
            <a:pPr marL="0" indent="0">
              <a:spcBef>
                <a:spcPts val="0"/>
              </a:spcBef>
              <a:buNone/>
            </a:pPr>
            <a:r>
              <a:rPr lang="en-US" sz="2400" dirty="0" smtClean="0"/>
              <a:t>   on </a:t>
            </a:r>
            <a:r>
              <a:rPr lang="en-US" sz="2400" dirty="0"/>
              <a:t>establishments covered by the WPS, as well as pesticide labeling</a:t>
            </a:r>
          </a:p>
          <a:p>
            <a:pPr marL="0" indent="0">
              <a:spcBef>
                <a:spcPts val="0"/>
              </a:spcBef>
              <a:spcAft>
                <a:spcPts val="1000"/>
              </a:spcAft>
              <a:buNone/>
            </a:pPr>
            <a:r>
              <a:rPr lang="en-US" sz="2400" dirty="0" smtClean="0"/>
              <a:t>   and </a:t>
            </a:r>
            <a:r>
              <a:rPr lang="en-US" sz="2400" dirty="0"/>
              <a:t>use and certification of pesticide applicators</a:t>
            </a:r>
          </a:p>
          <a:p>
            <a:pPr marL="0" indent="0">
              <a:spcBef>
                <a:spcPts val="0"/>
              </a:spcBef>
              <a:buNone/>
            </a:pPr>
            <a:r>
              <a:rPr lang="en-US" sz="2400" dirty="0"/>
              <a:t>• EPA and OSHA agreed OSHA’s Field Sanitation Standard</a:t>
            </a:r>
          </a:p>
          <a:p>
            <a:pPr marL="0" indent="0">
              <a:spcBef>
                <a:spcPts val="0"/>
              </a:spcBef>
              <a:buNone/>
            </a:pPr>
            <a:r>
              <a:rPr lang="en-US" sz="2400" dirty="0" smtClean="0"/>
              <a:t>  addresses </a:t>
            </a:r>
            <a:r>
              <a:rPr lang="en-US" sz="2400" dirty="0"/>
              <a:t>general sanitary standards, while EPA’s WPS</a:t>
            </a:r>
          </a:p>
          <a:p>
            <a:pPr marL="0" indent="0">
              <a:spcBef>
                <a:spcPts val="0"/>
              </a:spcBef>
              <a:buNone/>
            </a:pPr>
            <a:r>
              <a:rPr lang="en-US" sz="2400" dirty="0" smtClean="0"/>
              <a:t>  decontamination </a:t>
            </a:r>
            <a:r>
              <a:rPr lang="en-US" sz="2400" dirty="0"/>
              <a:t>requirements are specific to pesticide hazards so</a:t>
            </a:r>
          </a:p>
          <a:p>
            <a:pPr marL="0" indent="0">
              <a:spcBef>
                <a:spcPts val="0"/>
              </a:spcBef>
              <a:buNone/>
            </a:pPr>
            <a:r>
              <a:rPr lang="en-US" sz="2400" dirty="0" smtClean="0"/>
              <a:t>  no </a:t>
            </a:r>
            <a:r>
              <a:rPr lang="en-US" sz="2400" dirty="0"/>
              <a:t>preemption issues exists</a:t>
            </a:r>
          </a:p>
        </p:txBody>
      </p:sp>
    </p:spTree>
    <p:extLst>
      <p:ext uri="{BB962C8B-B14F-4D97-AF65-F5344CB8AC3E}">
        <p14:creationId xmlns:p14="http://schemas.microsoft.com/office/powerpoint/2010/main" val="3257115706"/>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Closed Systems (170.607(d))</a:t>
            </a:r>
          </a:p>
        </p:txBody>
      </p:sp>
      <p:pic>
        <p:nvPicPr>
          <p:cNvPr id="4" name="Content Placeholder 3"/>
          <p:cNvPicPr>
            <a:picLocks noGrp="1" noChangeAspect="1"/>
          </p:cNvPicPr>
          <p:nvPr>
            <p:ph idx="1"/>
          </p:nvPr>
        </p:nvPicPr>
        <p:blipFill>
          <a:blip r:embed="rId2"/>
          <a:stretch>
            <a:fillRect/>
          </a:stretch>
        </p:blipFill>
        <p:spPr>
          <a:xfrm>
            <a:off x="4635767" y="2388061"/>
            <a:ext cx="1675575" cy="1244600"/>
          </a:xfrm>
          <a:prstGeom prst="rect">
            <a:avLst/>
          </a:prstGeom>
        </p:spPr>
      </p:pic>
      <p:pic>
        <p:nvPicPr>
          <p:cNvPr id="5" name="Picture 4"/>
          <p:cNvPicPr>
            <a:picLocks noChangeAspect="1"/>
          </p:cNvPicPr>
          <p:nvPr/>
        </p:nvPicPr>
        <p:blipFill>
          <a:blip r:embed="rId3"/>
          <a:stretch>
            <a:fillRect/>
          </a:stretch>
        </p:blipFill>
        <p:spPr>
          <a:xfrm>
            <a:off x="2873470" y="3923376"/>
            <a:ext cx="1472475" cy="939800"/>
          </a:xfrm>
          <a:prstGeom prst="rect">
            <a:avLst/>
          </a:prstGeom>
        </p:spPr>
      </p:pic>
      <p:pic>
        <p:nvPicPr>
          <p:cNvPr id="6" name="Picture 5"/>
          <p:cNvPicPr>
            <a:picLocks noChangeAspect="1"/>
          </p:cNvPicPr>
          <p:nvPr/>
        </p:nvPicPr>
        <p:blipFill>
          <a:blip r:embed="rId4"/>
          <a:stretch>
            <a:fillRect/>
          </a:stretch>
        </p:blipFill>
        <p:spPr>
          <a:xfrm>
            <a:off x="7059152" y="3632661"/>
            <a:ext cx="1066275" cy="1371600"/>
          </a:xfrm>
          <a:prstGeom prst="rect">
            <a:avLst/>
          </a:prstGeom>
        </p:spPr>
      </p:pic>
    </p:spTree>
    <p:extLst>
      <p:ext uri="{BB962C8B-B14F-4D97-AF65-F5344CB8AC3E}">
        <p14:creationId xmlns:p14="http://schemas.microsoft.com/office/powerpoint/2010/main" val="1933364162"/>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Closed Systems (170.607(d))</a:t>
            </a:r>
          </a:p>
        </p:txBody>
      </p:sp>
      <p:sp>
        <p:nvSpPr>
          <p:cNvPr id="3" name="Content Placeholder 2"/>
          <p:cNvSpPr>
            <a:spLocks noGrp="1"/>
          </p:cNvSpPr>
          <p:nvPr>
            <p:ph idx="1"/>
          </p:nvPr>
        </p:nvSpPr>
        <p:spPr/>
        <p:txBody>
          <a:bodyPr/>
          <a:lstStyle/>
          <a:p>
            <a:pPr marL="0" indent="0">
              <a:buNone/>
            </a:pPr>
            <a:r>
              <a:rPr lang="en-US" sz="2400" dirty="0" smtClean="0"/>
              <a:t>• The </a:t>
            </a:r>
            <a:r>
              <a:rPr lang="en-US" sz="2400" dirty="0"/>
              <a:t>existing WPS permits exceptions to the label-specified PPE when using a </a:t>
            </a:r>
            <a:endParaRPr lang="en-US" sz="2400" dirty="0" smtClean="0"/>
          </a:p>
          <a:p>
            <a:pPr marL="0" indent="0">
              <a:spcAft>
                <a:spcPts val="1200"/>
              </a:spcAft>
              <a:buNone/>
            </a:pPr>
            <a:r>
              <a:rPr lang="en-US" sz="2400" dirty="0"/>
              <a:t> </a:t>
            </a:r>
            <a:r>
              <a:rPr lang="en-US" sz="2400" dirty="0" smtClean="0"/>
              <a:t>  closed </a:t>
            </a:r>
            <a:r>
              <a:rPr lang="en-US" sz="2400" dirty="0"/>
              <a:t>system for certain pesticide handling activities</a:t>
            </a:r>
          </a:p>
          <a:p>
            <a:pPr marL="0" indent="0">
              <a:buNone/>
            </a:pPr>
            <a:r>
              <a:rPr lang="en-US" sz="2400" dirty="0" smtClean="0"/>
              <a:t>• EPA </a:t>
            </a:r>
            <a:r>
              <a:rPr lang="en-US" sz="2400" dirty="0"/>
              <a:t>proposed to establish specific design criteria and operating standards for </a:t>
            </a:r>
            <a:endParaRPr lang="en-US" sz="2400" dirty="0" smtClean="0"/>
          </a:p>
          <a:p>
            <a:pPr marL="0" indent="0">
              <a:buNone/>
            </a:pPr>
            <a:r>
              <a:rPr lang="en-US" sz="2400" dirty="0"/>
              <a:t> </a:t>
            </a:r>
            <a:r>
              <a:rPr lang="en-US" sz="2400" dirty="0" smtClean="0"/>
              <a:t> closed </a:t>
            </a:r>
            <a:r>
              <a:rPr lang="en-US" sz="2400" dirty="0"/>
              <a:t>systems based on California's existing </a:t>
            </a:r>
            <a:r>
              <a:rPr lang="en-US" sz="2400" dirty="0" smtClean="0"/>
              <a:t>standards</a:t>
            </a:r>
          </a:p>
          <a:p>
            <a:pPr marL="0" indent="0">
              <a:buNone/>
            </a:pPr>
            <a:endParaRPr lang="en-US" sz="2400" dirty="0"/>
          </a:p>
        </p:txBody>
      </p:sp>
    </p:spTree>
    <p:extLst>
      <p:ext uri="{BB962C8B-B14F-4D97-AF65-F5344CB8AC3E}">
        <p14:creationId xmlns:p14="http://schemas.microsoft.com/office/powerpoint/2010/main" val="908921534"/>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Closed Systems (170.607(d))</a:t>
            </a:r>
          </a:p>
        </p:txBody>
      </p:sp>
      <p:sp>
        <p:nvSpPr>
          <p:cNvPr id="3" name="Content Placeholder 2"/>
          <p:cNvSpPr>
            <a:spLocks noGrp="1"/>
          </p:cNvSpPr>
          <p:nvPr>
            <p:ph idx="1"/>
          </p:nvPr>
        </p:nvSpPr>
        <p:spPr/>
        <p:txBody>
          <a:bodyPr/>
          <a:lstStyle/>
          <a:p>
            <a:pPr marL="0" indent="0">
              <a:spcAft>
                <a:spcPts val="1200"/>
              </a:spcAft>
              <a:buNone/>
            </a:pPr>
            <a:r>
              <a:rPr lang="en-US" sz="2400" dirty="0" smtClean="0"/>
              <a:t>• Final </a:t>
            </a:r>
            <a:r>
              <a:rPr lang="en-US" sz="2400" dirty="0"/>
              <a:t>rule requirements for closed systems:</a:t>
            </a:r>
          </a:p>
          <a:p>
            <a:pPr marL="0" indent="0">
              <a:buNone/>
            </a:pPr>
            <a:r>
              <a:rPr lang="en-US" sz="2400" dirty="0" smtClean="0"/>
              <a:t>   – The </a:t>
            </a:r>
            <a:r>
              <a:rPr lang="en-US" sz="2400" dirty="0"/>
              <a:t>handler employer must ensure that written operating instructions for the </a:t>
            </a:r>
            <a:endParaRPr lang="en-US" sz="2400" dirty="0" smtClean="0"/>
          </a:p>
          <a:p>
            <a:pPr marL="0" indent="0">
              <a:spcBef>
                <a:spcPts val="0"/>
              </a:spcBef>
              <a:buNone/>
            </a:pPr>
            <a:r>
              <a:rPr lang="en-US" sz="2400" dirty="0"/>
              <a:t> </a:t>
            </a:r>
            <a:r>
              <a:rPr lang="en-US" sz="2400" dirty="0" smtClean="0"/>
              <a:t>     closed </a:t>
            </a:r>
            <a:r>
              <a:rPr lang="en-US" sz="2400" dirty="0"/>
              <a:t>system are available, the handler receives training on use of the closed </a:t>
            </a:r>
            <a:r>
              <a:rPr lang="en-US" sz="2400" dirty="0" smtClean="0"/>
              <a:t> </a:t>
            </a:r>
          </a:p>
          <a:p>
            <a:pPr marL="0" indent="0">
              <a:spcBef>
                <a:spcPts val="0"/>
              </a:spcBef>
              <a:spcAft>
                <a:spcPts val="1200"/>
              </a:spcAft>
              <a:buNone/>
            </a:pPr>
            <a:r>
              <a:rPr lang="en-US" sz="2400" dirty="0"/>
              <a:t> </a:t>
            </a:r>
            <a:r>
              <a:rPr lang="en-US" sz="2400" dirty="0" smtClean="0"/>
              <a:t>     system</a:t>
            </a:r>
            <a:r>
              <a:rPr lang="en-US" sz="2400" dirty="0"/>
              <a:t>, and the system is maintained according to the written instructions</a:t>
            </a:r>
          </a:p>
          <a:p>
            <a:pPr marL="0" indent="0">
              <a:buNone/>
            </a:pPr>
            <a:r>
              <a:rPr lang="en-US" sz="2400" dirty="0" smtClean="0"/>
              <a:t>  – The </a:t>
            </a:r>
            <a:r>
              <a:rPr lang="en-US" sz="2400" dirty="0"/>
              <a:t>final rule retains the existing requirement that label-required PPE must be </a:t>
            </a:r>
            <a:endParaRPr lang="en-US" sz="2400" dirty="0" smtClean="0"/>
          </a:p>
          <a:p>
            <a:pPr marL="0" indent="0">
              <a:spcBef>
                <a:spcPts val="0"/>
              </a:spcBef>
              <a:buNone/>
            </a:pPr>
            <a:r>
              <a:rPr lang="en-US" sz="2400" dirty="0"/>
              <a:t> </a:t>
            </a:r>
            <a:r>
              <a:rPr lang="en-US" sz="2400" dirty="0" smtClean="0"/>
              <a:t>    immediately </a:t>
            </a:r>
            <a:r>
              <a:rPr lang="en-US" sz="2400" dirty="0"/>
              <a:t>available for use in an emergency, and handlers must wear </a:t>
            </a:r>
            <a:endParaRPr lang="en-US" sz="2400" dirty="0" smtClean="0"/>
          </a:p>
          <a:p>
            <a:pPr marL="0" indent="0">
              <a:spcBef>
                <a:spcPts val="0"/>
              </a:spcBef>
              <a:buNone/>
            </a:pPr>
            <a:r>
              <a:rPr lang="en-US" sz="2400" dirty="0"/>
              <a:t> </a:t>
            </a:r>
            <a:r>
              <a:rPr lang="en-US" sz="2400" dirty="0" smtClean="0"/>
              <a:t>    protective </a:t>
            </a:r>
            <a:r>
              <a:rPr lang="en-US" sz="2400" dirty="0"/>
              <a:t>eyewear for closed systems that operate under pressure</a:t>
            </a:r>
          </a:p>
        </p:txBody>
      </p:sp>
    </p:spTree>
    <p:extLst>
      <p:ext uri="{BB962C8B-B14F-4D97-AF65-F5344CB8AC3E}">
        <p14:creationId xmlns:p14="http://schemas.microsoft.com/office/powerpoint/2010/main" val="4199926316"/>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Closed Systems (170.607(d))</a:t>
            </a:r>
          </a:p>
        </p:txBody>
      </p:sp>
      <p:sp>
        <p:nvSpPr>
          <p:cNvPr id="3" name="Content Placeholder 2"/>
          <p:cNvSpPr>
            <a:spLocks noGrp="1"/>
          </p:cNvSpPr>
          <p:nvPr>
            <p:ph idx="1"/>
          </p:nvPr>
        </p:nvSpPr>
        <p:spPr/>
        <p:txBody>
          <a:bodyPr/>
          <a:lstStyle/>
          <a:p>
            <a:r>
              <a:rPr lang="en-US" sz="2800" dirty="0"/>
              <a:t>160.607(d)(2)(ii) [p. 67572</a:t>
            </a:r>
            <a:r>
              <a:rPr lang="en-US" sz="2800" dirty="0" smtClean="0"/>
              <a:t>]:</a:t>
            </a:r>
          </a:p>
          <a:p>
            <a:pPr marL="0" indent="0">
              <a:buNone/>
            </a:pPr>
            <a:endParaRPr lang="en-US" sz="2800" dirty="0" smtClean="0"/>
          </a:p>
          <a:p>
            <a:pPr marL="0" indent="0">
              <a:buNone/>
            </a:pPr>
            <a:r>
              <a:rPr lang="en-US" sz="2400" dirty="0"/>
              <a:t>This exception applies when loading intact, sealed, water soluble packaging into a mixing tank or system. If the integrity of a water soluble packaging is compromised (for example, if the packaging is dissolved, broken, punctured, torn, or in any way allows its contents to escape), it is no longer a closed system and the labeling-specified personal protective equipment must be worn.</a:t>
            </a:r>
          </a:p>
        </p:txBody>
      </p:sp>
    </p:spTree>
    <p:extLst>
      <p:ext uri="{BB962C8B-B14F-4D97-AF65-F5344CB8AC3E}">
        <p14:creationId xmlns:p14="http://schemas.microsoft.com/office/powerpoint/2010/main" val="3589662031"/>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Enclosed cabs (170.607(e))</a:t>
            </a:r>
          </a:p>
        </p:txBody>
      </p:sp>
      <p:sp>
        <p:nvSpPr>
          <p:cNvPr id="3" name="Content Placeholder 2"/>
          <p:cNvSpPr>
            <a:spLocks noGrp="1"/>
          </p:cNvSpPr>
          <p:nvPr>
            <p:ph idx="1"/>
          </p:nvPr>
        </p:nvSpPr>
        <p:spPr/>
        <p:txBody>
          <a:bodyPr/>
          <a:lstStyle/>
          <a:p>
            <a:pPr marL="0" indent="0">
              <a:buNone/>
            </a:pPr>
            <a:r>
              <a:rPr lang="en-US" sz="2400" dirty="0" smtClean="0"/>
              <a:t>• The existing WPS permits exceptions to the labeling-specified PPE when </a:t>
            </a:r>
          </a:p>
          <a:p>
            <a:pPr marL="0" indent="0">
              <a:spcBef>
                <a:spcPts val="0"/>
              </a:spcBef>
              <a:spcAft>
                <a:spcPts val="1200"/>
              </a:spcAft>
              <a:buNone/>
            </a:pPr>
            <a:r>
              <a:rPr lang="en-US" sz="2400" dirty="0" smtClean="0"/>
              <a:t>   handling tasks are performed from inside an enclosed cab</a:t>
            </a:r>
          </a:p>
          <a:p>
            <a:pPr marL="0" indent="0">
              <a:buNone/>
            </a:pPr>
            <a:r>
              <a:rPr lang="en-US" sz="2400" dirty="0" smtClean="0"/>
              <a:t>• EPA proposed to eliminate the requirement for any labeling-specified respiratory </a:t>
            </a:r>
          </a:p>
          <a:p>
            <a:pPr marL="0" indent="0">
              <a:spcBef>
                <a:spcPts val="0"/>
              </a:spcBef>
              <a:buNone/>
            </a:pPr>
            <a:r>
              <a:rPr lang="en-US" sz="2400" dirty="0" smtClean="0"/>
              <a:t>  protection PPE when applying pesticides from inside an enclosed cab</a:t>
            </a:r>
          </a:p>
          <a:p>
            <a:pPr marL="0" indent="0">
              <a:spcBef>
                <a:spcPts val="0"/>
              </a:spcBef>
              <a:buNone/>
            </a:pPr>
            <a:endParaRPr lang="en-US" sz="2400" dirty="0"/>
          </a:p>
          <a:p>
            <a:pPr marL="0" indent="0">
              <a:spcBef>
                <a:spcPts val="0"/>
              </a:spcBef>
              <a:buNone/>
            </a:pPr>
            <a:endParaRPr lang="en-US" sz="2400" dirty="0"/>
          </a:p>
        </p:txBody>
      </p:sp>
      <p:pic>
        <p:nvPicPr>
          <p:cNvPr id="4" name="Picture 3"/>
          <p:cNvPicPr>
            <a:picLocks noChangeAspect="1"/>
          </p:cNvPicPr>
          <p:nvPr/>
        </p:nvPicPr>
        <p:blipFill>
          <a:blip r:embed="rId2"/>
          <a:stretch>
            <a:fillRect/>
          </a:stretch>
        </p:blipFill>
        <p:spPr>
          <a:xfrm>
            <a:off x="4504001" y="4457354"/>
            <a:ext cx="1421700" cy="952500"/>
          </a:xfrm>
          <a:prstGeom prst="rect">
            <a:avLst/>
          </a:prstGeom>
        </p:spPr>
      </p:pic>
    </p:spTree>
    <p:extLst>
      <p:ext uri="{BB962C8B-B14F-4D97-AF65-F5344CB8AC3E}">
        <p14:creationId xmlns:p14="http://schemas.microsoft.com/office/powerpoint/2010/main" val="2380298047"/>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Enclosed cabs (170.607(e))</a:t>
            </a:r>
          </a:p>
        </p:txBody>
      </p:sp>
      <p:sp>
        <p:nvSpPr>
          <p:cNvPr id="3" name="Content Placeholder 2"/>
          <p:cNvSpPr>
            <a:spLocks noGrp="1"/>
          </p:cNvSpPr>
          <p:nvPr>
            <p:ph idx="1"/>
          </p:nvPr>
        </p:nvSpPr>
        <p:spPr/>
        <p:txBody>
          <a:bodyPr/>
          <a:lstStyle/>
          <a:p>
            <a:pPr marL="0" indent="0">
              <a:spcAft>
                <a:spcPts val="1200"/>
              </a:spcAft>
              <a:buNone/>
            </a:pPr>
            <a:r>
              <a:rPr lang="en-US" sz="2400" dirty="0" smtClean="0"/>
              <a:t>• Final </a:t>
            </a:r>
            <a:r>
              <a:rPr lang="en-US" sz="2400" dirty="0"/>
              <a:t>rule requirements for enclosed cabs:</a:t>
            </a:r>
          </a:p>
          <a:p>
            <a:pPr marL="0" indent="0">
              <a:buNone/>
            </a:pPr>
            <a:r>
              <a:rPr lang="en-US" sz="2400" dirty="0" smtClean="0"/>
              <a:t>   – Handlers </a:t>
            </a:r>
            <a:r>
              <a:rPr lang="en-US" sz="2400" dirty="0"/>
              <a:t>in enclosed cabs may substitute a long-sleeved shirt, long pants, shoes </a:t>
            </a:r>
            <a:endParaRPr lang="en-US" sz="2400" dirty="0" smtClean="0"/>
          </a:p>
          <a:p>
            <a:pPr marL="0" indent="0">
              <a:spcBef>
                <a:spcPts val="0"/>
              </a:spcBef>
              <a:spcAft>
                <a:spcPts val="1800"/>
              </a:spcAft>
              <a:buNone/>
            </a:pPr>
            <a:r>
              <a:rPr lang="en-US" sz="2400" dirty="0"/>
              <a:t> </a:t>
            </a:r>
            <a:r>
              <a:rPr lang="en-US" sz="2400" dirty="0" smtClean="0"/>
              <a:t>     and </a:t>
            </a:r>
            <a:r>
              <a:rPr lang="en-US" sz="2400" dirty="0"/>
              <a:t>socks for the labeling-specified PPE for skin and eye protection</a:t>
            </a:r>
          </a:p>
          <a:p>
            <a:pPr marL="0" indent="0">
              <a:buNone/>
            </a:pPr>
            <a:r>
              <a:rPr lang="en-US" sz="2400" dirty="0" smtClean="0"/>
              <a:t>   – If </a:t>
            </a:r>
            <a:r>
              <a:rPr lang="en-US" sz="2400" dirty="0"/>
              <a:t>any type of respirator is required by the pesticide labeling for applicators, </a:t>
            </a:r>
            <a:r>
              <a:rPr lang="en-US" sz="2400" dirty="0" smtClean="0"/>
              <a:t> </a:t>
            </a:r>
          </a:p>
          <a:p>
            <a:pPr marL="0" indent="0">
              <a:spcBef>
                <a:spcPts val="0"/>
              </a:spcBef>
              <a:buNone/>
            </a:pPr>
            <a:r>
              <a:rPr lang="en-US" sz="2400" dirty="0" smtClean="0"/>
              <a:t>      other </a:t>
            </a:r>
            <a:r>
              <a:rPr lang="en-US" sz="2400" dirty="0"/>
              <a:t>than a particulate filtering respirator (NIOSH approval number prefix </a:t>
            </a:r>
            <a:r>
              <a:rPr lang="en-US" sz="2400" dirty="0" smtClean="0"/>
              <a:t>   </a:t>
            </a:r>
          </a:p>
          <a:p>
            <a:pPr marL="0" indent="0">
              <a:spcBef>
                <a:spcPts val="0"/>
              </a:spcBef>
              <a:buNone/>
            </a:pPr>
            <a:r>
              <a:rPr lang="en-US" sz="2400" dirty="0"/>
              <a:t> </a:t>
            </a:r>
            <a:r>
              <a:rPr lang="en-US" sz="2400" dirty="0" smtClean="0"/>
              <a:t>     TC-84A</a:t>
            </a:r>
            <a:r>
              <a:rPr lang="en-US" sz="2400" dirty="0"/>
              <a:t>), the handler must wear the respirator inside the enclosed cab during </a:t>
            </a:r>
            <a:r>
              <a:rPr lang="en-US" sz="2400" dirty="0" smtClean="0"/>
              <a:t> </a:t>
            </a:r>
          </a:p>
          <a:p>
            <a:pPr marL="0" indent="0">
              <a:spcBef>
                <a:spcPts val="0"/>
              </a:spcBef>
              <a:buNone/>
            </a:pPr>
            <a:r>
              <a:rPr lang="en-US" sz="2400" dirty="0"/>
              <a:t> </a:t>
            </a:r>
            <a:r>
              <a:rPr lang="en-US" sz="2400" dirty="0" smtClean="0"/>
              <a:t>     handling activities</a:t>
            </a:r>
            <a:endParaRPr lang="en-US" sz="2400" dirty="0"/>
          </a:p>
        </p:txBody>
      </p:sp>
    </p:spTree>
    <p:extLst>
      <p:ext uri="{BB962C8B-B14F-4D97-AF65-F5344CB8AC3E}">
        <p14:creationId xmlns:p14="http://schemas.microsoft.com/office/powerpoint/2010/main" val="1991799529"/>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Enclosed cabs (170.607(e))</a:t>
            </a:r>
          </a:p>
        </p:txBody>
      </p:sp>
      <p:sp>
        <p:nvSpPr>
          <p:cNvPr id="3" name="Content Placeholder 2"/>
          <p:cNvSpPr>
            <a:spLocks noGrp="1"/>
          </p:cNvSpPr>
          <p:nvPr>
            <p:ph idx="1"/>
          </p:nvPr>
        </p:nvSpPr>
        <p:spPr/>
        <p:txBody>
          <a:bodyPr/>
          <a:lstStyle/>
          <a:p>
            <a:pPr marL="0" indent="0">
              <a:buNone/>
            </a:pPr>
            <a:r>
              <a:rPr lang="en-US" sz="2400" dirty="0" smtClean="0"/>
              <a:t>• EPA </a:t>
            </a:r>
            <a:r>
              <a:rPr lang="en-US" sz="2400" dirty="0"/>
              <a:t>has retained other existing PPE requirements for handlers using enclosed </a:t>
            </a:r>
            <a:endParaRPr lang="en-US" sz="2400" dirty="0" smtClean="0"/>
          </a:p>
          <a:p>
            <a:pPr marL="0" indent="0">
              <a:buNone/>
            </a:pPr>
            <a:r>
              <a:rPr lang="en-US" sz="2400" dirty="0"/>
              <a:t> </a:t>
            </a:r>
            <a:r>
              <a:rPr lang="en-US" sz="2400" dirty="0" smtClean="0"/>
              <a:t> cabs</a:t>
            </a:r>
            <a:r>
              <a:rPr lang="en-US" sz="2400" dirty="0"/>
              <a:t>:</a:t>
            </a:r>
          </a:p>
          <a:p>
            <a:pPr marL="0" indent="0">
              <a:buNone/>
            </a:pPr>
            <a:r>
              <a:rPr lang="en-US" sz="2400" dirty="0" smtClean="0"/>
              <a:t>  – All </a:t>
            </a:r>
            <a:r>
              <a:rPr lang="en-US" sz="2400" dirty="0"/>
              <a:t>of the PPE required by the pesticide product labeling for applicators must be </a:t>
            </a:r>
            <a:endParaRPr lang="en-US" sz="2400" dirty="0" smtClean="0"/>
          </a:p>
          <a:p>
            <a:pPr marL="0" indent="0">
              <a:spcBef>
                <a:spcPts val="0"/>
              </a:spcBef>
              <a:buNone/>
            </a:pPr>
            <a:r>
              <a:rPr lang="en-US" sz="2400" dirty="0"/>
              <a:t> </a:t>
            </a:r>
            <a:r>
              <a:rPr lang="en-US" sz="2400" dirty="0" smtClean="0"/>
              <a:t>    immediately </a:t>
            </a:r>
            <a:r>
              <a:rPr lang="en-US" sz="2400" dirty="0"/>
              <a:t>available to handlers in an enclosed cab and be stored in a sealed </a:t>
            </a:r>
            <a:endParaRPr lang="en-US" sz="2400" dirty="0" smtClean="0"/>
          </a:p>
          <a:p>
            <a:pPr marL="0" indent="0">
              <a:spcBef>
                <a:spcPts val="0"/>
              </a:spcBef>
              <a:spcAft>
                <a:spcPts val="1200"/>
              </a:spcAft>
              <a:buNone/>
            </a:pPr>
            <a:r>
              <a:rPr lang="en-US" sz="2400" dirty="0"/>
              <a:t> </a:t>
            </a:r>
            <a:r>
              <a:rPr lang="en-US" sz="2400" dirty="0" smtClean="0"/>
              <a:t>    container </a:t>
            </a:r>
            <a:r>
              <a:rPr lang="en-US" sz="2400" dirty="0"/>
              <a:t>to prevent contamination</a:t>
            </a:r>
          </a:p>
          <a:p>
            <a:pPr marL="0" indent="0">
              <a:buNone/>
            </a:pPr>
            <a:r>
              <a:rPr lang="en-US" sz="2400" dirty="0" smtClean="0"/>
              <a:t>  – Handlers </a:t>
            </a:r>
            <a:r>
              <a:rPr lang="en-US" sz="2400" dirty="0"/>
              <a:t>must wear the applicator PPE if they exit the cab within a treated area </a:t>
            </a:r>
            <a:endParaRPr lang="en-US" sz="2400" dirty="0" smtClean="0"/>
          </a:p>
          <a:p>
            <a:pPr marL="0" indent="0">
              <a:spcBef>
                <a:spcPts val="0"/>
              </a:spcBef>
              <a:spcAft>
                <a:spcPts val="1200"/>
              </a:spcAft>
              <a:buNone/>
            </a:pPr>
            <a:r>
              <a:rPr lang="en-US" sz="2400" dirty="0"/>
              <a:t> </a:t>
            </a:r>
            <a:r>
              <a:rPr lang="en-US" sz="2400" dirty="0" smtClean="0"/>
              <a:t>    during </a:t>
            </a:r>
            <a:r>
              <a:rPr lang="en-US" sz="2400" dirty="0"/>
              <a:t>application or when a REI is in effect</a:t>
            </a:r>
          </a:p>
          <a:p>
            <a:pPr marL="0" indent="0">
              <a:buNone/>
            </a:pPr>
            <a:r>
              <a:rPr lang="en-US" sz="2400" dirty="0" smtClean="0"/>
              <a:t>  – Once </a:t>
            </a:r>
            <a:r>
              <a:rPr lang="en-US" sz="2400" dirty="0"/>
              <a:t>PPE has been worn in a treated area, handlers must remove it before </a:t>
            </a:r>
            <a:endParaRPr lang="en-US" sz="2400" dirty="0" smtClean="0"/>
          </a:p>
          <a:p>
            <a:pPr marL="0" indent="0">
              <a:spcBef>
                <a:spcPts val="0"/>
              </a:spcBef>
              <a:buNone/>
            </a:pPr>
            <a:r>
              <a:rPr lang="en-US" sz="2400" dirty="0"/>
              <a:t> </a:t>
            </a:r>
            <a:r>
              <a:rPr lang="en-US" sz="2400" dirty="0" smtClean="0"/>
              <a:t>    reentering </a:t>
            </a:r>
            <a:r>
              <a:rPr lang="en-US" sz="2400" dirty="0"/>
              <a:t>the cab to prevent contamination of the cab</a:t>
            </a:r>
          </a:p>
        </p:txBody>
      </p:sp>
    </p:spTree>
    <p:extLst>
      <p:ext uri="{BB962C8B-B14F-4D97-AF65-F5344CB8AC3E}">
        <p14:creationId xmlns:p14="http://schemas.microsoft.com/office/powerpoint/2010/main" val="2488650221"/>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Aerial applications (170.607(f))</a:t>
            </a:r>
          </a:p>
        </p:txBody>
      </p:sp>
      <p:sp>
        <p:nvSpPr>
          <p:cNvPr id="3" name="Content Placeholder 2"/>
          <p:cNvSpPr>
            <a:spLocks noGrp="1"/>
          </p:cNvSpPr>
          <p:nvPr>
            <p:ph idx="1"/>
          </p:nvPr>
        </p:nvSpPr>
        <p:spPr/>
        <p:txBody>
          <a:bodyPr/>
          <a:lstStyle/>
          <a:p>
            <a:pPr marL="0" indent="0">
              <a:buNone/>
            </a:pPr>
            <a:r>
              <a:rPr lang="en-US" sz="2400" dirty="0" smtClean="0"/>
              <a:t>     Enclosed </a:t>
            </a:r>
            <a:r>
              <a:rPr lang="en-US" sz="2400" dirty="0"/>
              <a:t>Cockpits</a:t>
            </a:r>
          </a:p>
          <a:p>
            <a:pPr marL="0" indent="0">
              <a:buNone/>
            </a:pPr>
            <a:r>
              <a:rPr lang="en-US" sz="2400" dirty="0" smtClean="0"/>
              <a:t>       (</a:t>
            </a:r>
            <a:r>
              <a:rPr lang="en-US" sz="2400" dirty="0"/>
              <a:t>170.607(f)(3</a:t>
            </a:r>
            <a:r>
              <a:rPr lang="en-US" sz="2400" dirty="0" smtClean="0"/>
              <a:t>)</a:t>
            </a:r>
          </a:p>
          <a:p>
            <a:pPr marL="0" indent="0">
              <a:buNone/>
            </a:pPr>
            <a:endParaRPr lang="en-US" sz="2400" dirty="0" smtClean="0"/>
          </a:p>
          <a:p>
            <a:pPr marL="0" indent="0">
              <a:buNone/>
            </a:pPr>
            <a:endParaRPr lang="en-US" sz="2400" dirty="0"/>
          </a:p>
          <a:p>
            <a:r>
              <a:rPr lang="en-US" sz="2400" dirty="0"/>
              <a:t>Persons occupying an enclosed cockpit may substitute a long-sleeved shirt, long pants, shoes, and socks for labeling-specified personal protective equipment.</a:t>
            </a:r>
          </a:p>
        </p:txBody>
      </p:sp>
      <p:pic>
        <p:nvPicPr>
          <p:cNvPr id="4" name="Picture 3"/>
          <p:cNvPicPr>
            <a:picLocks noChangeAspect="1"/>
          </p:cNvPicPr>
          <p:nvPr/>
        </p:nvPicPr>
        <p:blipFill>
          <a:blip r:embed="rId2"/>
          <a:stretch>
            <a:fillRect/>
          </a:stretch>
        </p:blipFill>
        <p:spPr>
          <a:xfrm>
            <a:off x="6645539" y="2080953"/>
            <a:ext cx="1777125" cy="1066800"/>
          </a:xfrm>
          <a:prstGeom prst="rect">
            <a:avLst/>
          </a:prstGeom>
        </p:spPr>
      </p:pic>
    </p:spTree>
    <p:extLst>
      <p:ext uri="{BB962C8B-B14F-4D97-AF65-F5344CB8AC3E}">
        <p14:creationId xmlns:p14="http://schemas.microsoft.com/office/powerpoint/2010/main" val="2970021624"/>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Aerial applications (170.607(f))</a:t>
            </a:r>
          </a:p>
        </p:txBody>
      </p:sp>
      <p:sp>
        <p:nvSpPr>
          <p:cNvPr id="3" name="Content Placeholder 2"/>
          <p:cNvSpPr>
            <a:spLocks noGrp="1"/>
          </p:cNvSpPr>
          <p:nvPr>
            <p:ph idx="1"/>
          </p:nvPr>
        </p:nvSpPr>
        <p:spPr/>
        <p:txBody>
          <a:bodyPr/>
          <a:lstStyle/>
          <a:p>
            <a:pPr marL="0" indent="0">
              <a:spcAft>
                <a:spcPts val="1200"/>
              </a:spcAft>
              <a:buNone/>
            </a:pPr>
            <a:r>
              <a:rPr lang="en-US" sz="2800" dirty="0" smtClean="0"/>
              <a:t>• Eyewear </a:t>
            </a:r>
            <a:r>
              <a:rPr lang="en-US" sz="2800" dirty="0"/>
              <a:t>Protection for Open Cockpits</a:t>
            </a:r>
          </a:p>
          <a:p>
            <a:pPr marL="0" indent="0">
              <a:buNone/>
            </a:pPr>
            <a:r>
              <a:rPr lang="en-US" sz="2800" dirty="0" smtClean="0"/>
              <a:t>   – </a:t>
            </a:r>
            <a:r>
              <a:rPr lang="en-US" sz="2400" dirty="0" smtClean="0"/>
              <a:t>In </a:t>
            </a:r>
            <a:r>
              <a:rPr lang="en-US" sz="2400" dirty="0"/>
              <a:t>the final rule, EPA has removed the term “visor” from the </a:t>
            </a:r>
            <a:endParaRPr lang="en-US" sz="2400" dirty="0" smtClean="0"/>
          </a:p>
          <a:p>
            <a:pPr marL="0" indent="0">
              <a:spcBef>
                <a:spcPts val="0"/>
              </a:spcBef>
              <a:spcAft>
                <a:spcPts val="1200"/>
              </a:spcAft>
              <a:buNone/>
            </a:pPr>
            <a:r>
              <a:rPr lang="en-US" sz="2400" dirty="0"/>
              <a:t> </a:t>
            </a:r>
            <a:r>
              <a:rPr lang="en-US" sz="2400" dirty="0" smtClean="0"/>
              <a:t>      allowable </a:t>
            </a:r>
            <a:r>
              <a:rPr lang="en-US" sz="2400" dirty="0"/>
              <a:t>types of eyewear</a:t>
            </a:r>
          </a:p>
          <a:p>
            <a:pPr marL="0" indent="0">
              <a:buNone/>
            </a:pPr>
            <a:r>
              <a:rPr lang="en-US" sz="2400" dirty="0" smtClean="0"/>
              <a:t>   – The </a:t>
            </a:r>
            <a:r>
              <a:rPr lang="en-US" sz="2400" dirty="0"/>
              <a:t>final rule allows the substitution of a helmet with face shield </a:t>
            </a:r>
            <a:endParaRPr lang="en-US" sz="2400" dirty="0" smtClean="0"/>
          </a:p>
          <a:p>
            <a:pPr marL="0" indent="0">
              <a:spcBef>
                <a:spcPts val="0"/>
              </a:spcBef>
              <a:buNone/>
            </a:pPr>
            <a:r>
              <a:rPr lang="en-US" sz="2400" dirty="0"/>
              <a:t> </a:t>
            </a:r>
            <a:r>
              <a:rPr lang="en-US" sz="2400" dirty="0" smtClean="0"/>
              <a:t>     lowered </a:t>
            </a:r>
            <a:r>
              <a:rPr lang="en-US" sz="2400" dirty="0"/>
              <a:t>for labeled protective eyewear for aerial applicators in </a:t>
            </a:r>
            <a:endParaRPr lang="en-US" sz="2400" dirty="0" smtClean="0"/>
          </a:p>
          <a:p>
            <a:pPr marL="0" indent="0">
              <a:spcBef>
                <a:spcPts val="0"/>
              </a:spcBef>
              <a:buNone/>
            </a:pPr>
            <a:r>
              <a:rPr lang="en-US" sz="2400" dirty="0"/>
              <a:t> </a:t>
            </a:r>
            <a:r>
              <a:rPr lang="en-US" sz="2400" dirty="0" smtClean="0"/>
              <a:t>     aircraft </a:t>
            </a:r>
            <a:r>
              <a:rPr lang="en-US" sz="2400" dirty="0"/>
              <a:t>with open cockpits</a:t>
            </a:r>
          </a:p>
        </p:txBody>
      </p:sp>
    </p:spTree>
    <p:extLst>
      <p:ext uri="{BB962C8B-B14F-4D97-AF65-F5344CB8AC3E}">
        <p14:creationId xmlns:p14="http://schemas.microsoft.com/office/powerpoint/2010/main" val="2212748151"/>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Aerial applications (170.607(f))</a:t>
            </a:r>
          </a:p>
        </p:txBody>
      </p:sp>
      <p:sp>
        <p:nvSpPr>
          <p:cNvPr id="3" name="Content Placeholder 2"/>
          <p:cNvSpPr>
            <a:spLocks noGrp="1"/>
          </p:cNvSpPr>
          <p:nvPr>
            <p:ph idx="1"/>
          </p:nvPr>
        </p:nvSpPr>
        <p:spPr/>
        <p:txBody>
          <a:bodyPr/>
          <a:lstStyle/>
          <a:p>
            <a:pPr marL="0" indent="0">
              <a:spcAft>
                <a:spcPts val="1800"/>
              </a:spcAft>
              <a:buNone/>
            </a:pPr>
            <a:r>
              <a:rPr lang="en-US" sz="2400" dirty="0" smtClean="0"/>
              <a:t>• </a:t>
            </a:r>
            <a:r>
              <a:rPr lang="en-US" sz="2800" dirty="0" smtClean="0"/>
              <a:t>Use </a:t>
            </a:r>
            <a:r>
              <a:rPr lang="en-US" sz="2800" dirty="0"/>
              <a:t>of Gloves</a:t>
            </a:r>
          </a:p>
          <a:p>
            <a:pPr marL="0" indent="0">
              <a:buNone/>
            </a:pPr>
            <a:r>
              <a:rPr lang="en-US" sz="2400" dirty="0" smtClean="0"/>
              <a:t>   – In </a:t>
            </a:r>
            <a:r>
              <a:rPr lang="en-US" sz="2400" dirty="0"/>
              <a:t>the final rule EPA retained the exception in the existing WPS that offers </a:t>
            </a:r>
            <a:r>
              <a:rPr lang="en-US" sz="2400" dirty="0" smtClean="0"/>
              <a:t> </a:t>
            </a:r>
          </a:p>
          <a:p>
            <a:pPr marL="0" indent="0">
              <a:spcBef>
                <a:spcPts val="0"/>
              </a:spcBef>
              <a:buNone/>
            </a:pPr>
            <a:r>
              <a:rPr lang="en-US" sz="2400" dirty="0"/>
              <a:t> </a:t>
            </a:r>
            <a:r>
              <a:rPr lang="en-US" sz="2400" dirty="0" smtClean="0"/>
              <a:t>     aerial </a:t>
            </a:r>
            <a:r>
              <a:rPr lang="en-US" sz="2400" dirty="0"/>
              <a:t>applicators the option of wearing chemical-resistant gloves when </a:t>
            </a:r>
            <a:endParaRPr lang="en-US" sz="2400" dirty="0" smtClean="0"/>
          </a:p>
          <a:p>
            <a:pPr marL="0" indent="0">
              <a:spcBef>
                <a:spcPts val="0"/>
              </a:spcBef>
              <a:buNone/>
            </a:pPr>
            <a:r>
              <a:rPr lang="en-US" sz="2400" dirty="0"/>
              <a:t> </a:t>
            </a:r>
            <a:r>
              <a:rPr lang="en-US" sz="2400" dirty="0" smtClean="0"/>
              <a:t>     entering </a:t>
            </a:r>
            <a:r>
              <a:rPr lang="en-US" sz="2400" dirty="0"/>
              <a:t>and exiting the aircraft, except when the product labeling requires that </a:t>
            </a:r>
            <a:r>
              <a:rPr lang="en-US" sz="2400" dirty="0" smtClean="0"/>
              <a:t> </a:t>
            </a:r>
          </a:p>
          <a:p>
            <a:pPr marL="0" indent="0">
              <a:spcBef>
                <a:spcPts val="0"/>
              </a:spcBef>
              <a:buNone/>
            </a:pPr>
            <a:r>
              <a:rPr lang="en-US" sz="2400" dirty="0"/>
              <a:t> </a:t>
            </a:r>
            <a:r>
              <a:rPr lang="en-US" sz="2400" dirty="0" smtClean="0"/>
              <a:t>     chemical-resistant </a:t>
            </a:r>
            <a:r>
              <a:rPr lang="en-US" sz="2400" dirty="0"/>
              <a:t>gloves be worn when entering and exiting the aircraft</a:t>
            </a:r>
          </a:p>
        </p:txBody>
      </p:sp>
    </p:spTree>
    <p:extLst>
      <p:ext uri="{BB962C8B-B14F-4D97-AF65-F5344CB8AC3E}">
        <p14:creationId xmlns:p14="http://schemas.microsoft.com/office/powerpoint/2010/main" val="226597956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1117" y="1754747"/>
            <a:ext cx="10363200" cy="2327856"/>
          </a:xfrm>
        </p:spPr>
        <p:txBody>
          <a:bodyPr/>
          <a:lstStyle/>
          <a:p>
            <a:r>
              <a:rPr lang="en-US" b="1" dirty="0"/>
              <a:t>WPS 101:</a:t>
            </a:r>
            <a:br>
              <a:rPr lang="en-US" b="1" dirty="0"/>
            </a:br>
            <a:r>
              <a:rPr lang="en-US" b="1" dirty="0"/>
              <a:t>Background and WPS Basics</a:t>
            </a:r>
            <a:endParaRPr lang="en-US" dirty="0"/>
          </a:p>
        </p:txBody>
      </p:sp>
    </p:spTree>
    <p:extLst>
      <p:ext uri="{BB962C8B-B14F-4D97-AF65-F5344CB8AC3E}">
        <p14:creationId xmlns:p14="http://schemas.microsoft.com/office/powerpoint/2010/main" val="986290901"/>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Crop Advisors (170.607(g))</a:t>
            </a:r>
          </a:p>
        </p:txBody>
      </p:sp>
      <p:sp>
        <p:nvSpPr>
          <p:cNvPr id="3" name="Content Placeholder 2"/>
          <p:cNvSpPr>
            <a:spLocks noGrp="1"/>
          </p:cNvSpPr>
          <p:nvPr>
            <p:ph idx="1"/>
          </p:nvPr>
        </p:nvSpPr>
        <p:spPr/>
        <p:txBody>
          <a:bodyPr/>
          <a:lstStyle/>
          <a:p>
            <a:pPr marL="0" indent="0">
              <a:buNone/>
            </a:pPr>
            <a:r>
              <a:rPr lang="en-US" sz="2400" dirty="0" smtClean="0"/>
              <a:t>• EPA </a:t>
            </a:r>
            <a:r>
              <a:rPr lang="en-US" sz="2400" dirty="0"/>
              <a:t>has included in the final rule added flexibility in the PPE requirements for </a:t>
            </a:r>
            <a:endParaRPr lang="en-US" sz="2400" dirty="0" smtClean="0"/>
          </a:p>
          <a:p>
            <a:pPr marL="0" indent="0">
              <a:spcBef>
                <a:spcPts val="0"/>
              </a:spcBef>
              <a:spcAft>
                <a:spcPts val="1800"/>
              </a:spcAft>
              <a:buNone/>
            </a:pPr>
            <a:r>
              <a:rPr lang="en-US" sz="2400" dirty="0"/>
              <a:t> </a:t>
            </a:r>
            <a:r>
              <a:rPr lang="en-US" sz="2400" dirty="0" smtClean="0"/>
              <a:t> crop </a:t>
            </a:r>
            <a:r>
              <a:rPr lang="en-US" sz="2400" dirty="0"/>
              <a:t>advisors and their employees</a:t>
            </a:r>
          </a:p>
          <a:p>
            <a:pPr marL="0" indent="0">
              <a:buNone/>
            </a:pPr>
            <a:r>
              <a:rPr lang="en-US" sz="2400" dirty="0" smtClean="0"/>
              <a:t>• Crop </a:t>
            </a:r>
            <a:r>
              <a:rPr lang="en-US" sz="2400" dirty="0"/>
              <a:t>advisors and their employees who perform crop advising tasks during the </a:t>
            </a:r>
            <a:endParaRPr lang="en-US" sz="2400" dirty="0" smtClean="0"/>
          </a:p>
          <a:p>
            <a:pPr marL="0" indent="0">
              <a:spcBef>
                <a:spcPts val="0"/>
              </a:spcBef>
              <a:spcAft>
                <a:spcPts val="1800"/>
              </a:spcAft>
              <a:buNone/>
            </a:pPr>
            <a:r>
              <a:rPr lang="en-US" sz="2400" dirty="0"/>
              <a:t> </a:t>
            </a:r>
            <a:r>
              <a:rPr lang="en-US" sz="2400" dirty="0" smtClean="0"/>
              <a:t>  REI </a:t>
            </a:r>
            <a:r>
              <a:rPr lang="en-US" sz="2400" dirty="0"/>
              <a:t>may substitute the label-required handler PPE with either:</a:t>
            </a:r>
          </a:p>
          <a:p>
            <a:pPr marL="0" indent="0">
              <a:spcBef>
                <a:spcPts val="0"/>
              </a:spcBef>
              <a:spcAft>
                <a:spcPts val="600"/>
              </a:spcAft>
              <a:buNone/>
            </a:pPr>
            <a:r>
              <a:rPr lang="en-US" sz="2400" dirty="0" smtClean="0"/>
              <a:t>   – The </a:t>
            </a:r>
            <a:r>
              <a:rPr lang="en-US" sz="2400" dirty="0"/>
              <a:t>label-required PPE for early-entry activities; or</a:t>
            </a:r>
          </a:p>
          <a:p>
            <a:pPr marL="0" indent="0">
              <a:spcBef>
                <a:spcPts val="0"/>
              </a:spcBef>
              <a:buNone/>
            </a:pPr>
            <a:r>
              <a:rPr lang="en-US" sz="2400" dirty="0" smtClean="0"/>
              <a:t>   – A </a:t>
            </a:r>
            <a:r>
              <a:rPr lang="en-US" sz="2400" dirty="0"/>
              <a:t>“universal” set of crop advisor PPE that may be worn in any situation</a:t>
            </a:r>
          </a:p>
        </p:txBody>
      </p:sp>
    </p:spTree>
    <p:extLst>
      <p:ext uri="{BB962C8B-B14F-4D97-AF65-F5344CB8AC3E}">
        <p14:creationId xmlns:p14="http://schemas.microsoft.com/office/powerpoint/2010/main" val="1486150794"/>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Crop Advisors (170.607(g))</a:t>
            </a:r>
          </a:p>
        </p:txBody>
      </p:sp>
      <p:sp>
        <p:nvSpPr>
          <p:cNvPr id="3" name="Content Placeholder 2"/>
          <p:cNvSpPr>
            <a:spLocks noGrp="1"/>
          </p:cNvSpPr>
          <p:nvPr>
            <p:ph idx="1"/>
          </p:nvPr>
        </p:nvSpPr>
        <p:spPr/>
        <p:txBody>
          <a:bodyPr/>
          <a:lstStyle/>
          <a:p>
            <a:r>
              <a:rPr lang="en-US" sz="2400" dirty="0"/>
              <a:t>The “universal” set of PPE for crop advising tasks included in the final rule consists of coveralls, shoes plus socks, chemical-resistant gloves made of any waterproof material and eye protection if the labeling of the pesticide product applied requires protective eyewear for handlers</a:t>
            </a:r>
          </a:p>
        </p:txBody>
      </p:sp>
    </p:spTree>
    <p:extLst>
      <p:ext uri="{BB962C8B-B14F-4D97-AF65-F5344CB8AC3E}">
        <p14:creationId xmlns:p14="http://schemas.microsoft.com/office/powerpoint/2010/main" val="4258224400"/>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Early Entry Exceptions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07833232"/>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Entry Exceptions (170.603)</a:t>
            </a:r>
          </a:p>
        </p:txBody>
      </p:sp>
      <p:sp>
        <p:nvSpPr>
          <p:cNvPr id="3" name="Content Placeholder 2"/>
          <p:cNvSpPr>
            <a:spLocks noGrp="1"/>
          </p:cNvSpPr>
          <p:nvPr>
            <p:ph idx="1"/>
          </p:nvPr>
        </p:nvSpPr>
        <p:spPr/>
        <p:txBody>
          <a:bodyPr/>
          <a:lstStyle/>
          <a:p>
            <a:pPr marL="0" indent="0">
              <a:buNone/>
            </a:pPr>
            <a:r>
              <a:rPr lang="en-US" sz="2400" dirty="0" smtClean="0"/>
              <a:t>• Exception </a:t>
            </a:r>
            <a:r>
              <a:rPr lang="en-US" sz="2400" dirty="0"/>
              <a:t>for activities with no contact(170.603(a))</a:t>
            </a:r>
          </a:p>
          <a:p>
            <a:pPr marL="0" indent="0">
              <a:buNone/>
            </a:pPr>
            <a:r>
              <a:rPr lang="en-US" sz="2400" dirty="0" smtClean="0"/>
              <a:t>• Exception </a:t>
            </a:r>
            <a:r>
              <a:rPr lang="en-US" sz="2400" dirty="0"/>
              <a:t>for short-term activities(170.603(b))</a:t>
            </a:r>
          </a:p>
          <a:p>
            <a:pPr marL="0" indent="0">
              <a:buNone/>
            </a:pPr>
            <a:r>
              <a:rPr lang="en-US" sz="2400" dirty="0" smtClean="0"/>
              <a:t>• Exception </a:t>
            </a:r>
            <a:r>
              <a:rPr lang="en-US" sz="2400" dirty="0"/>
              <a:t>for an agricultural emergency(170.603(c))</a:t>
            </a:r>
          </a:p>
          <a:p>
            <a:pPr marL="0" indent="0">
              <a:buNone/>
            </a:pPr>
            <a:r>
              <a:rPr lang="en-US" sz="2400" dirty="0" smtClean="0"/>
              <a:t>• Exceptions </a:t>
            </a:r>
            <a:r>
              <a:rPr lang="en-US" sz="2400" dirty="0"/>
              <a:t>for limited contact and irrigation activities (170.603(d))</a:t>
            </a:r>
          </a:p>
        </p:txBody>
      </p:sp>
    </p:spTree>
    <p:extLst>
      <p:ext uri="{BB962C8B-B14F-4D97-AF65-F5344CB8AC3E}">
        <p14:creationId xmlns:p14="http://schemas.microsoft.com/office/powerpoint/2010/main" val="3339833906"/>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Entry Exceptions (170.603)</a:t>
            </a:r>
          </a:p>
        </p:txBody>
      </p:sp>
      <p:sp>
        <p:nvSpPr>
          <p:cNvPr id="3" name="Content Placeholder 2"/>
          <p:cNvSpPr>
            <a:spLocks noGrp="1"/>
          </p:cNvSpPr>
          <p:nvPr>
            <p:ph idx="1"/>
          </p:nvPr>
        </p:nvSpPr>
        <p:spPr/>
        <p:txBody>
          <a:bodyPr/>
          <a:lstStyle/>
          <a:p>
            <a:pPr marL="0" indent="0">
              <a:spcAft>
                <a:spcPts val="600"/>
              </a:spcAft>
              <a:buNone/>
            </a:pPr>
            <a:r>
              <a:rPr lang="en-US" sz="2400" dirty="0" smtClean="0"/>
              <a:t>• Key </a:t>
            </a:r>
            <a:r>
              <a:rPr lang="en-US" sz="2400" dirty="0"/>
              <a:t>Changes</a:t>
            </a:r>
            <a:r>
              <a:rPr lang="en-US" sz="2400" dirty="0" smtClean="0"/>
              <a:t>:</a:t>
            </a:r>
          </a:p>
          <a:p>
            <a:pPr marL="0" indent="0">
              <a:spcAft>
                <a:spcPts val="600"/>
              </a:spcAft>
              <a:buNone/>
            </a:pPr>
            <a:r>
              <a:rPr lang="en-US" sz="2400" dirty="0" smtClean="0"/>
              <a:t>   – Eliminated </a:t>
            </a:r>
            <a:r>
              <a:rPr lang="en-US" sz="2400" dirty="0"/>
              <a:t>administrative exception provisions</a:t>
            </a:r>
          </a:p>
          <a:p>
            <a:pPr marL="0" indent="0">
              <a:spcAft>
                <a:spcPts val="600"/>
              </a:spcAft>
              <a:buNone/>
            </a:pPr>
            <a:r>
              <a:rPr lang="en-US" sz="2400" dirty="0" smtClean="0"/>
              <a:t>   – Clarified </a:t>
            </a:r>
            <a:r>
              <a:rPr lang="en-US" sz="2400" dirty="0"/>
              <a:t>no contact exception condition</a:t>
            </a:r>
          </a:p>
          <a:p>
            <a:pPr marL="0" indent="0">
              <a:spcAft>
                <a:spcPts val="600"/>
              </a:spcAft>
              <a:buNone/>
            </a:pPr>
            <a:r>
              <a:rPr lang="en-US" sz="2400" dirty="0" smtClean="0"/>
              <a:t>   – Revised </a:t>
            </a:r>
            <a:r>
              <a:rPr lang="en-US" sz="2400" dirty="0"/>
              <a:t>process for </a:t>
            </a:r>
            <a:r>
              <a:rPr lang="en-US" sz="2400" dirty="0" smtClean="0"/>
              <a:t>declaration </a:t>
            </a:r>
            <a:r>
              <a:rPr lang="en-US" sz="2400" dirty="0"/>
              <a:t>of agricultural </a:t>
            </a:r>
            <a:r>
              <a:rPr lang="en-US" sz="2400" dirty="0" smtClean="0"/>
              <a:t>emergencies</a:t>
            </a:r>
          </a:p>
          <a:p>
            <a:pPr marL="0" indent="0">
              <a:buNone/>
            </a:pPr>
            <a:r>
              <a:rPr lang="en-US" sz="2400" dirty="0" smtClean="0"/>
              <a:t>   – Added </a:t>
            </a:r>
            <a:r>
              <a:rPr lang="en-US" sz="2400" dirty="0"/>
              <a:t>a time limit on time allowed for early entry under the agricultural </a:t>
            </a:r>
            <a:endParaRPr lang="en-US" sz="2400" dirty="0" smtClean="0"/>
          </a:p>
          <a:p>
            <a:pPr marL="0" indent="0">
              <a:spcBef>
                <a:spcPts val="0"/>
              </a:spcBef>
              <a:spcAft>
                <a:spcPts val="600"/>
              </a:spcAft>
              <a:buNone/>
            </a:pPr>
            <a:r>
              <a:rPr lang="en-US" sz="2400" dirty="0"/>
              <a:t> </a:t>
            </a:r>
            <a:r>
              <a:rPr lang="en-US" sz="2400" dirty="0" smtClean="0"/>
              <a:t>     emergency </a:t>
            </a:r>
            <a:r>
              <a:rPr lang="en-US" sz="2400" dirty="0"/>
              <a:t>exception for cases where a double notification product is used</a:t>
            </a:r>
          </a:p>
          <a:p>
            <a:pPr marL="0" indent="0">
              <a:buNone/>
            </a:pPr>
            <a:r>
              <a:rPr lang="en-US" sz="2400" dirty="0" smtClean="0"/>
              <a:t>   – Codified </a:t>
            </a:r>
            <a:r>
              <a:rPr lang="en-US" sz="2400" dirty="0"/>
              <a:t>previously approved administrative exceptions (i.e., limited contact </a:t>
            </a:r>
            <a:endParaRPr lang="en-US" sz="2400" dirty="0" smtClean="0"/>
          </a:p>
          <a:p>
            <a:pPr marL="0" indent="0">
              <a:spcBef>
                <a:spcPts val="0"/>
              </a:spcBef>
              <a:buNone/>
            </a:pPr>
            <a:r>
              <a:rPr lang="en-US" sz="2400" dirty="0"/>
              <a:t> </a:t>
            </a:r>
            <a:r>
              <a:rPr lang="en-US" sz="2400" dirty="0" smtClean="0"/>
              <a:t>     and </a:t>
            </a:r>
            <a:r>
              <a:rPr lang="en-US" sz="2400" dirty="0"/>
              <a:t>irrigation exceptions), but removed “unforeseen” stipulation from the </a:t>
            </a:r>
            <a:r>
              <a:rPr lang="en-US" sz="2400" dirty="0" smtClean="0"/>
              <a:t>  </a:t>
            </a:r>
          </a:p>
          <a:p>
            <a:pPr marL="0" indent="0">
              <a:spcBef>
                <a:spcPts val="0"/>
              </a:spcBef>
              <a:buNone/>
            </a:pPr>
            <a:r>
              <a:rPr lang="en-US" sz="2400" dirty="0"/>
              <a:t> </a:t>
            </a:r>
            <a:r>
              <a:rPr lang="en-US" sz="2400" dirty="0" smtClean="0"/>
              <a:t>     requirement </a:t>
            </a:r>
            <a:r>
              <a:rPr lang="en-US" sz="2400" dirty="0"/>
              <a:t>for irrigation exception</a:t>
            </a:r>
          </a:p>
        </p:txBody>
      </p:sp>
    </p:spTree>
    <p:extLst>
      <p:ext uri="{BB962C8B-B14F-4D97-AF65-F5344CB8AC3E}">
        <p14:creationId xmlns:p14="http://schemas.microsoft.com/office/powerpoint/2010/main" val="3661447642"/>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67" y="369917"/>
            <a:ext cx="10363200" cy="1143000"/>
          </a:xfrm>
        </p:spPr>
        <p:txBody>
          <a:bodyPr/>
          <a:lstStyle/>
          <a:p>
            <a:r>
              <a:rPr lang="en-US" dirty="0"/>
              <a:t>Early Entry Exceptions (170.603)</a:t>
            </a:r>
          </a:p>
        </p:txBody>
      </p:sp>
      <p:sp>
        <p:nvSpPr>
          <p:cNvPr id="3" name="Content Placeholder 2"/>
          <p:cNvSpPr>
            <a:spLocks noGrp="1"/>
          </p:cNvSpPr>
          <p:nvPr>
            <p:ph idx="1"/>
          </p:nvPr>
        </p:nvSpPr>
        <p:spPr>
          <a:xfrm>
            <a:off x="541867" y="1512916"/>
            <a:ext cx="10363200" cy="5112327"/>
          </a:xfrm>
        </p:spPr>
        <p:txBody>
          <a:bodyPr/>
          <a:lstStyle/>
          <a:p>
            <a:pPr marL="0" indent="0">
              <a:buNone/>
            </a:pPr>
            <a:r>
              <a:rPr lang="en-US" sz="2800" dirty="0" smtClean="0"/>
              <a:t>• Key </a:t>
            </a:r>
            <a:r>
              <a:rPr lang="en-US" sz="2800" dirty="0"/>
              <a:t>Elements:</a:t>
            </a:r>
          </a:p>
          <a:p>
            <a:pPr marL="0" indent="0">
              <a:buNone/>
            </a:pPr>
            <a:r>
              <a:rPr lang="en-US" sz="2400" dirty="0" smtClean="0"/>
              <a:t>   – No </a:t>
            </a:r>
            <a:r>
              <a:rPr lang="en-US" sz="2400" dirty="0"/>
              <a:t>hand labor is allowed during early entry exceptions except for “no contact” </a:t>
            </a:r>
            <a:endParaRPr lang="en-US" sz="2400" dirty="0" smtClean="0"/>
          </a:p>
          <a:p>
            <a:pPr marL="0" indent="0">
              <a:spcBef>
                <a:spcPts val="0"/>
              </a:spcBef>
              <a:buNone/>
            </a:pPr>
            <a:r>
              <a:rPr lang="en-US" sz="2400" dirty="0"/>
              <a:t> </a:t>
            </a:r>
            <a:r>
              <a:rPr lang="en-US" sz="2400" dirty="0" smtClean="0"/>
              <a:t>     and </a:t>
            </a:r>
            <a:r>
              <a:rPr lang="en-US" sz="2400" dirty="0"/>
              <a:t>“agricultural emergency”</a:t>
            </a:r>
          </a:p>
          <a:p>
            <a:pPr marL="0" indent="0">
              <a:buNone/>
            </a:pPr>
            <a:r>
              <a:rPr lang="en-US" sz="2400" dirty="0" smtClean="0"/>
              <a:t>      </a:t>
            </a:r>
            <a:r>
              <a:rPr lang="en-US" sz="2200" dirty="0" smtClean="0"/>
              <a:t>• Moving </a:t>
            </a:r>
            <a:r>
              <a:rPr lang="en-US" sz="2200" dirty="0"/>
              <a:t>irrigation equipment is not considered hand labor</a:t>
            </a:r>
          </a:p>
          <a:p>
            <a:pPr marL="0" indent="0">
              <a:buNone/>
            </a:pPr>
            <a:r>
              <a:rPr lang="en-US" sz="2400" dirty="0" smtClean="0"/>
              <a:t>   – All </a:t>
            </a:r>
            <a:r>
              <a:rPr lang="en-US" sz="2400" dirty="0"/>
              <a:t>exceptions are time-limited except for “no contact” </a:t>
            </a:r>
            <a:r>
              <a:rPr lang="en-US" sz="2400" dirty="0" smtClean="0"/>
              <a:t>and “</a:t>
            </a:r>
            <a:r>
              <a:rPr lang="en-US" sz="2400" dirty="0"/>
              <a:t>agricultural </a:t>
            </a:r>
            <a:r>
              <a:rPr lang="en-US" sz="2400" dirty="0" smtClean="0"/>
              <a:t> </a:t>
            </a:r>
          </a:p>
          <a:p>
            <a:pPr marL="0" indent="0">
              <a:spcBef>
                <a:spcPts val="0"/>
              </a:spcBef>
              <a:buNone/>
            </a:pPr>
            <a:r>
              <a:rPr lang="en-US" sz="2400" dirty="0"/>
              <a:t> </a:t>
            </a:r>
            <a:r>
              <a:rPr lang="en-US" sz="2400" dirty="0" smtClean="0"/>
              <a:t>     emergency</a:t>
            </a:r>
            <a:r>
              <a:rPr lang="en-US" sz="2400" dirty="0"/>
              <a:t>” (ag emergency exception is time-limited if a “double notification” </a:t>
            </a:r>
            <a:r>
              <a:rPr lang="en-US" sz="2400" dirty="0" smtClean="0"/>
              <a:t> </a:t>
            </a:r>
          </a:p>
          <a:p>
            <a:pPr marL="0" indent="0">
              <a:spcBef>
                <a:spcPts val="0"/>
              </a:spcBef>
              <a:buNone/>
            </a:pPr>
            <a:r>
              <a:rPr lang="en-US" sz="2400" dirty="0"/>
              <a:t> </a:t>
            </a:r>
            <a:r>
              <a:rPr lang="en-US" sz="2400" dirty="0" smtClean="0"/>
              <a:t>     product </a:t>
            </a:r>
            <a:r>
              <a:rPr lang="en-US" sz="2400" dirty="0"/>
              <a:t>was used)</a:t>
            </a:r>
          </a:p>
          <a:p>
            <a:pPr marL="0" indent="0">
              <a:buNone/>
            </a:pPr>
            <a:r>
              <a:rPr lang="en-US" sz="2400" dirty="0" smtClean="0"/>
              <a:t>      • </a:t>
            </a:r>
            <a:r>
              <a:rPr lang="en-US" sz="2200" dirty="0" smtClean="0"/>
              <a:t>Short </a:t>
            </a:r>
            <a:r>
              <a:rPr lang="en-US" sz="2200" dirty="0"/>
              <a:t>term exception – 1 hour in 24 hours</a:t>
            </a:r>
          </a:p>
          <a:p>
            <a:pPr marL="0" indent="0">
              <a:buNone/>
            </a:pPr>
            <a:r>
              <a:rPr lang="en-US" sz="2200" dirty="0" smtClean="0"/>
              <a:t>      • Limited </a:t>
            </a:r>
            <a:r>
              <a:rPr lang="en-US" sz="2200" dirty="0"/>
              <a:t>contact and irrigation exceptions – 8 hours in 24 hours</a:t>
            </a:r>
          </a:p>
          <a:p>
            <a:pPr marL="0" indent="0">
              <a:buNone/>
            </a:pPr>
            <a:r>
              <a:rPr lang="en-US" sz="2200" dirty="0" smtClean="0"/>
              <a:t>      • Ag </a:t>
            </a:r>
            <a:r>
              <a:rPr lang="en-US" sz="2200" dirty="0"/>
              <a:t>emergency exception  - 4 hours in 24 hours (if double notification </a:t>
            </a:r>
            <a:r>
              <a:rPr lang="en-US" sz="2200" dirty="0" smtClean="0"/>
              <a:t>required</a:t>
            </a:r>
            <a:r>
              <a:rPr lang="en-US" sz="2200" dirty="0"/>
              <a:t>)</a:t>
            </a:r>
          </a:p>
          <a:p>
            <a:pPr marL="0" indent="0">
              <a:buNone/>
            </a:pPr>
            <a:r>
              <a:rPr lang="en-US" sz="2400" dirty="0" smtClean="0"/>
              <a:t>   – The </a:t>
            </a:r>
            <a:r>
              <a:rPr lang="en-US" sz="2400" dirty="0"/>
              <a:t>“Limited Contact” and “Irrigation” exceptions are not allowed to be used if </a:t>
            </a:r>
            <a:endParaRPr lang="en-US" sz="2400" dirty="0" smtClean="0"/>
          </a:p>
          <a:p>
            <a:pPr marL="0" indent="0">
              <a:spcBef>
                <a:spcPts val="0"/>
              </a:spcBef>
              <a:buNone/>
            </a:pPr>
            <a:r>
              <a:rPr lang="en-US" sz="2400" dirty="0"/>
              <a:t> </a:t>
            </a:r>
            <a:r>
              <a:rPr lang="en-US" sz="2400" dirty="0" smtClean="0"/>
              <a:t>     a </a:t>
            </a:r>
            <a:r>
              <a:rPr lang="en-US" sz="2400" dirty="0"/>
              <a:t>double notification product was applied</a:t>
            </a:r>
          </a:p>
        </p:txBody>
      </p:sp>
    </p:spTree>
    <p:extLst>
      <p:ext uri="{BB962C8B-B14F-4D97-AF65-F5344CB8AC3E}">
        <p14:creationId xmlns:p14="http://schemas.microsoft.com/office/powerpoint/2010/main" val="3599375465"/>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Protections for Early Entry Workers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794683605"/>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Protections for Early Entry Workers </a:t>
            </a:r>
            <a:r>
              <a:rPr lang="en-US" sz="4000" b="1" dirty="0"/>
              <a:t>(170.605)</a:t>
            </a:r>
            <a:endParaRPr lang="en-US" sz="4000" dirty="0"/>
          </a:p>
        </p:txBody>
      </p:sp>
      <p:sp>
        <p:nvSpPr>
          <p:cNvPr id="3" name="Content Placeholder 2"/>
          <p:cNvSpPr>
            <a:spLocks noGrp="1"/>
          </p:cNvSpPr>
          <p:nvPr>
            <p:ph idx="1"/>
          </p:nvPr>
        </p:nvSpPr>
        <p:spPr/>
        <p:txBody>
          <a:bodyPr/>
          <a:lstStyle/>
          <a:p>
            <a:pPr marL="0" indent="0">
              <a:buNone/>
            </a:pPr>
            <a:r>
              <a:rPr lang="en-US" dirty="0"/>
              <a:t>• </a:t>
            </a:r>
            <a:r>
              <a:rPr lang="en-US" sz="2800" dirty="0"/>
              <a:t>Key changes</a:t>
            </a:r>
          </a:p>
          <a:p>
            <a:pPr marL="0" indent="0">
              <a:buNone/>
            </a:pPr>
            <a:r>
              <a:rPr lang="en-US" dirty="0" smtClean="0"/>
              <a:t>   – </a:t>
            </a:r>
            <a:r>
              <a:rPr lang="en-US" sz="2400" dirty="0"/>
              <a:t>Added oral notification requirements for early</a:t>
            </a:r>
          </a:p>
          <a:p>
            <a:pPr marL="0" indent="0">
              <a:buNone/>
            </a:pPr>
            <a:r>
              <a:rPr lang="en-US" sz="2400" dirty="0" smtClean="0"/>
              <a:t>      entry </a:t>
            </a:r>
            <a:r>
              <a:rPr lang="en-US" sz="2400" dirty="0"/>
              <a:t>workers, but eliminated requirement for</a:t>
            </a:r>
          </a:p>
          <a:p>
            <a:pPr marL="0" indent="0">
              <a:buNone/>
            </a:pPr>
            <a:r>
              <a:rPr lang="en-US" sz="2400" dirty="0" smtClean="0"/>
              <a:t>      recordkeeping </a:t>
            </a:r>
            <a:r>
              <a:rPr lang="en-US" sz="2400" dirty="0"/>
              <a:t>of completion of oral notification</a:t>
            </a:r>
          </a:p>
          <a:p>
            <a:pPr marL="0" indent="0">
              <a:buNone/>
            </a:pPr>
            <a:r>
              <a:rPr lang="en-US" sz="2400" dirty="0" smtClean="0"/>
              <a:t>      (</a:t>
            </a:r>
            <a:r>
              <a:rPr lang="en-US" sz="2400" dirty="0"/>
              <a:t>changed from proposal)</a:t>
            </a:r>
          </a:p>
          <a:p>
            <a:pPr marL="0" indent="0">
              <a:buNone/>
            </a:pPr>
            <a:r>
              <a:rPr lang="en-US" sz="2400" dirty="0" smtClean="0"/>
              <a:t>  – </a:t>
            </a:r>
            <a:r>
              <a:rPr lang="en-US" sz="2400" dirty="0"/>
              <a:t>Added a minimum age requirement</a:t>
            </a:r>
          </a:p>
        </p:txBody>
      </p:sp>
    </p:spTree>
    <p:extLst>
      <p:ext uri="{BB962C8B-B14F-4D97-AF65-F5344CB8AC3E}">
        <p14:creationId xmlns:p14="http://schemas.microsoft.com/office/powerpoint/2010/main" val="1169867324"/>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67" y="323193"/>
            <a:ext cx="10363200" cy="1143000"/>
          </a:xfrm>
        </p:spPr>
        <p:txBody>
          <a:bodyPr/>
          <a:lstStyle/>
          <a:p>
            <a:r>
              <a:rPr lang="en-US" b="1" dirty="0"/>
              <a:t>Protections for Early Entry Workers </a:t>
            </a:r>
            <a:r>
              <a:rPr lang="en-US" sz="4000" b="1" dirty="0"/>
              <a:t>(170.605)</a:t>
            </a:r>
            <a:endParaRPr lang="en-US" dirty="0"/>
          </a:p>
        </p:txBody>
      </p:sp>
      <p:sp>
        <p:nvSpPr>
          <p:cNvPr id="3" name="Content Placeholder 2"/>
          <p:cNvSpPr>
            <a:spLocks noGrp="1"/>
          </p:cNvSpPr>
          <p:nvPr>
            <p:ph idx="1"/>
          </p:nvPr>
        </p:nvSpPr>
        <p:spPr>
          <a:xfrm>
            <a:off x="541867" y="1671145"/>
            <a:ext cx="11124616" cy="5186855"/>
          </a:xfrm>
        </p:spPr>
        <p:txBody>
          <a:bodyPr/>
          <a:lstStyle/>
          <a:p>
            <a:pPr marL="0" indent="0">
              <a:buNone/>
            </a:pPr>
            <a:r>
              <a:rPr lang="en-US" sz="2400" dirty="0"/>
              <a:t>Prior to early entry, the agricultural employer must provide to each </a:t>
            </a:r>
            <a:r>
              <a:rPr lang="en-US" sz="2400" dirty="0" smtClean="0"/>
              <a:t>early entry</a:t>
            </a:r>
            <a:endParaRPr lang="en-US" sz="2400" dirty="0"/>
          </a:p>
          <a:p>
            <a:pPr marL="0" indent="0">
              <a:spcAft>
                <a:spcPts val="1200"/>
              </a:spcAft>
              <a:buNone/>
            </a:pPr>
            <a:r>
              <a:rPr lang="en-US" sz="2400" dirty="0"/>
              <a:t>worker the following information orally in a manner that the </a:t>
            </a:r>
            <a:r>
              <a:rPr lang="en-US" sz="2400" dirty="0" smtClean="0"/>
              <a:t>worker can </a:t>
            </a:r>
            <a:r>
              <a:rPr lang="en-US" sz="2400" dirty="0"/>
              <a:t>understand:</a:t>
            </a:r>
          </a:p>
          <a:p>
            <a:pPr marL="0" indent="0">
              <a:spcBef>
                <a:spcPts val="0"/>
              </a:spcBef>
              <a:buNone/>
            </a:pPr>
            <a:r>
              <a:rPr lang="en-US" sz="2400" dirty="0"/>
              <a:t>• The location of early-entry area where work activities are to </a:t>
            </a:r>
            <a:r>
              <a:rPr lang="en-US" sz="2400" dirty="0" smtClean="0"/>
              <a:t>be performed</a:t>
            </a:r>
            <a:endParaRPr lang="en-US" sz="2400" dirty="0"/>
          </a:p>
          <a:p>
            <a:pPr marL="0" indent="0">
              <a:spcBef>
                <a:spcPts val="0"/>
              </a:spcBef>
              <a:buNone/>
            </a:pPr>
            <a:r>
              <a:rPr lang="en-US" sz="2400" dirty="0"/>
              <a:t>• The pesticide(s) applied</a:t>
            </a:r>
          </a:p>
          <a:p>
            <a:pPr marL="0" indent="0">
              <a:spcBef>
                <a:spcPts val="0"/>
              </a:spcBef>
              <a:buNone/>
            </a:pPr>
            <a:r>
              <a:rPr lang="en-US" sz="2400" dirty="0"/>
              <a:t>• The dates and times that the restricted entry interval begins and ends</a:t>
            </a:r>
          </a:p>
          <a:p>
            <a:pPr marL="0" indent="0">
              <a:spcBef>
                <a:spcPts val="0"/>
              </a:spcBef>
              <a:buNone/>
            </a:pPr>
            <a:r>
              <a:rPr lang="en-US" sz="2400" dirty="0"/>
              <a:t>• Which exception is the basis for the early entry, and a description of</a:t>
            </a:r>
          </a:p>
          <a:p>
            <a:pPr marL="0" indent="0">
              <a:spcBef>
                <a:spcPts val="0"/>
              </a:spcBef>
              <a:buNone/>
            </a:pPr>
            <a:r>
              <a:rPr lang="en-US" sz="2400" dirty="0" smtClean="0"/>
              <a:t>    tasks </a:t>
            </a:r>
            <a:r>
              <a:rPr lang="en-US" sz="2400" dirty="0"/>
              <a:t>that may be performed under the exception</a:t>
            </a:r>
          </a:p>
          <a:p>
            <a:pPr marL="0" indent="0">
              <a:spcBef>
                <a:spcPts val="0"/>
              </a:spcBef>
              <a:buNone/>
            </a:pPr>
            <a:r>
              <a:rPr lang="en-US" sz="2400" dirty="0"/>
              <a:t>• Whether contact with treated surfaces is permitted under the exception</a:t>
            </a:r>
          </a:p>
          <a:p>
            <a:pPr marL="0" indent="0">
              <a:spcBef>
                <a:spcPts val="0"/>
              </a:spcBef>
              <a:buNone/>
            </a:pPr>
            <a:r>
              <a:rPr lang="en-US" sz="2400" dirty="0"/>
              <a:t>• The amount of time the worker is allowed to remain in the treated area</a:t>
            </a:r>
          </a:p>
          <a:p>
            <a:pPr marL="0" indent="0">
              <a:spcBef>
                <a:spcPts val="0"/>
              </a:spcBef>
              <a:buNone/>
            </a:pPr>
            <a:r>
              <a:rPr lang="en-US" sz="2400" dirty="0"/>
              <a:t>• The personal protective equipment required by the pesticide </a:t>
            </a:r>
            <a:r>
              <a:rPr lang="en-US" sz="2400" dirty="0" smtClean="0"/>
              <a:t>product labeling </a:t>
            </a:r>
            <a:r>
              <a:rPr lang="en-US" sz="2400" dirty="0"/>
              <a:t>for early </a:t>
            </a:r>
            <a:r>
              <a:rPr lang="en-US" sz="2400" dirty="0" smtClean="0"/>
              <a:t>   </a:t>
            </a:r>
          </a:p>
          <a:p>
            <a:pPr marL="0" indent="0">
              <a:spcBef>
                <a:spcPts val="0"/>
              </a:spcBef>
              <a:buNone/>
            </a:pPr>
            <a:r>
              <a:rPr lang="en-US" sz="2400" dirty="0"/>
              <a:t> </a:t>
            </a:r>
            <a:r>
              <a:rPr lang="en-US" sz="2400" dirty="0" smtClean="0"/>
              <a:t>  entry</a:t>
            </a:r>
            <a:endParaRPr lang="en-US" sz="2400" dirty="0"/>
          </a:p>
          <a:p>
            <a:pPr marL="0" indent="0">
              <a:spcBef>
                <a:spcPts val="0"/>
              </a:spcBef>
              <a:buNone/>
            </a:pPr>
            <a:r>
              <a:rPr lang="en-US" sz="2400" dirty="0"/>
              <a:t>• The location of the pesticide safety information and </a:t>
            </a:r>
            <a:r>
              <a:rPr lang="en-US" sz="2400" dirty="0" smtClean="0"/>
              <a:t>the decontamination </a:t>
            </a:r>
            <a:r>
              <a:rPr lang="en-US" sz="2400" dirty="0"/>
              <a:t>supplies</a:t>
            </a:r>
          </a:p>
        </p:txBody>
      </p:sp>
    </p:spTree>
    <p:extLst>
      <p:ext uri="{BB962C8B-B14F-4D97-AF65-F5344CB8AC3E}">
        <p14:creationId xmlns:p14="http://schemas.microsoft.com/office/powerpoint/2010/main" val="804020833"/>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endParaRPr lang="en-US" dirty="0"/>
          </a:p>
        </p:txBody>
      </p:sp>
      <p:sp>
        <p:nvSpPr>
          <p:cNvPr id="3" name="Content Placeholder 2"/>
          <p:cNvSpPr>
            <a:spLocks noGrp="1"/>
          </p:cNvSpPr>
          <p:nvPr>
            <p:ph idx="1"/>
          </p:nvPr>
        </p:nvSpPr>
        <p:spPr/>
        <p:txBody>
          <a:bodyPr/>
          <a:lstStyle/>
          <a:p>
            <a:pPr marL="0" indent="0">
              <a:buNone/>
            </a:pPr>
            <a:r>
              <a:rPr lang="en-US" sz="2400" dirty="0"/>
              <a:t>• Email questions to prep.sla@wsu.edu</a:t>
            </a:r>
          </a:p>
          <a:p>
            <a:pPr marL="0" indent="0">
              <a:buNone/>
            </a:pPr>
            <a:r>
              <a:rPr lang="en-US" sz="2400" dirty="0"/>
              <a:t>• Subject line of email: WPS webinar question</a:t>
            </a:r>
          </a:p>
          <a:p>
            <a:pPr marL="0" indent="0">
              <a:buNone/>
            </a:pPr>
            <a:r>
              <a:rPr lang="en-US" sz="2400" dirty="0"/>
              <a:t>• Identify which course you are attending</a:t>
            </a:r>
          </a:p>
          <a:p>
            <a:pPr marL="0" indent="0">
              <a:buNone/>
            </a:pPr>
            <a:r>
              <a:rPr lang="en-US" sz="2400" dirty="0" smtClean="0"/>
              <a:t>   – </a:t>
            </a:r>
            <a:r>
              <a:rPr lang="en-US" sz="2400" dirty="0"/>
              <a:t>WPS PIRT</a:t>
            </a:r>
          </a:p>
          <a:p>
            <a:pPr marL="0" indent="0">
              <a:buNone/>
            </a:pPr>
            <a:r>
              <a:rPr lang="en-US" sz="2400" dirty="0" smtClean="0"/>
              <a:t>   – </a:t>
            </a:r>
            <a:r>
              <a:rPr lang="en-US" sz="2400" dirty="0"/>
              <a:t>Compliance and Enforcement PREP</a:t>
            </a:r>
          </a:p>
          <a:p>
            <a:pPr marL="0" indent="0">
              <a:buNone/>
            </a:pPr>
            <a:r>
              <a:rPr lang="en-US" sz="2400" dirty="0" smtClean="0"/>
              <a:t>   – </a:t>
            </a:r>
            <a:r>
              <a:rPr lang="en-US" sz="2400" dirty="0"/>
              <a:t>WPS Implementation PREP</a:t>
            </a:r>
          </a:p>
          <a:p>
            <a:pPr marL="0" indent="0">
              <a:buNone/>
            </a:pPr>
            <a:r>
              <a:rPr lang="en-US" sz="2400" dirty="0"/>
              <a:t>• If possible, note the WPS subject area</a:t>
            </a:r>
          </a:p>
          <a:p>
            <a:pPr marL="0" indent="0">
              <a:buNone/>
            </a:pPr>
            <a:r>
              <a:rPr lang="en-US" sz="2400" dirty="0"/>
              <a:t>• Submit question(s)</a:t>
            </a:r>
          </a:p>
        </p:txBody>
      </p:sp>
    </p:spTree>
    <p:extLst>
      <p:ext uri="{BB962C8B-B14F-4D97-AF65-F5344CB8AC3E}">
        <p14:creationId xmlns:p14="http://schemas.microsoft.com/office/powerpoint/2010/main" val="16235722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WPS Framework</a:t>
            </a:r>
            <a:endParaRPr lang="en-US" dirty="0"/>
          </a:p>
        </p:txBody>
      </p:sp>
      <p:sp>
        <p:nvSpPr>
          <p:cNvPr id="3" name="Content Placeholder 2"/>
          <p:cNvSpPr>
            <a:spLocks noGrp="1"/>
          </p:cNvSpPr>
          <p:nvPr>
            <p:ph idx="1"/>
          </p:nvPr>
        </p:nvSpPr>
        <p:spPr/>
        <p:txBody>
          <a:bodyPr/>
          <a:lstStyle/>
          <a:p>
            <a:pPr marL="0" indent="0" algn="ctr">
              <a:buNone/>
            </a:pPr>
            <a:r>
              <a:rPr lang="en-US" dirty="0"/>
              <a:t>• </a:t>
            </a:r>
            <a:r>
              <a:rPr lang="en-US" sz="2400" dirty="0"/>
              <a:t>Inform</a:t>
            </a:r>
          </a:p>
          <a:p>
            <a:pPr marL="0" indent="0" algn="ctr">
              <a:buNone/>
            </a:pPr>
            <a:r>
              <a:rPr lang="en-US" sz="2400" dirty="0"/>
              <a:t>• Protect</a:t>
            </a:r>
          </a:p>
          <a:p>
            <a:pPr marL="0" indent="0" algn="ctr">
              <a:buNone/>
            </a:pPr>
            <a:r>
              <a:rPr lang="en-US" sz="2400" dirty="0"/>
              <a:t>• Mitigate</a:t>
            </a:r>
          </a:p>
        </p:txBody>
      </p:sp>
    </p:spTree>
    <p:extLst>
      <p:ext uri="{BB962C8B-B14F-4D97-AF65-F5344CB8AC3E}">
        <p14:creationId xmlns:p14="http://schemas.microsoft.com/office/powerpoint/2010/main" val="324547558"/>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 Additional Information</a:t>
            </a:r>
            <a:endParaRPr lang="en-US" dirty="0"/>
          </a:p>
        </p:txBody>
      </p:sp>
      <p:sp>
        <p:nvSpPr>
          <p:cNvPr id="3" name="Content Placeholder 2"/>
          <p:cNvSpPr>
            <a:spLocks noGrp="1"/>
          </p:cNvSpPr>
          <p:nvPr>
            <p:ph idx="1"/>
          </p:nvPr>
        </p:nvSpPr>
        <p:spPr/>
        <p:txBody>
          <a:bodyPr/>
          <a:lstStyle/>
          <a:p>
            <a:pPr marL="0" indent="0">
              <a:buNone/>
            </a:pPr>
            <a:r>
              <a:rPr lang="en-US" dirty="0"/>
              <a:t>• </a:t>
            </a:r>
            <a:r>
              <a:rPr lang="en-US" sz="2400" dirty="0"/>
              <a:t>Web site: http://www2.epa.gov/pesticideworker-</a:t>
            </a:r>
          </a:p>
          <a:p>
            <a:pPr marL="0" indent="0">
              <a:buNone/>
            </a:pPr>
            <a:r>
              <a:rPr lang="en-US" sz="2400" dirty="0" smtClean="0"/>
              <a:t>    safety</a:t>
            </a:r>
            <a:endParaRPr lang="en-US" sz="2400" dirty="0"/>
          </a:p>
          <a:p>
            <a:pPr marL="0" indent="0">
              <a:buNone/>
            </a:pPr>
            <a:r>
              <a:rPr lang="en-US" sz="2400" dirty="0"/>
              <a:t>• Richard Pont, pont.richard@epa.gov</a:t>
            </a:r>
          </a:p>
          <a:p>
            <a:pPr marL="0" indent="0">
              <a:buNone/>
            </a:pPr>
            <a:r>
              <a:rPr lang="en-US" sz="2400" dirty="0" smtClean="0"/>
              <a:t>   – </a:t>
            </a:r>
            <a:r>
              <a:rPr lang="en-US" sz="2400" dirty="0"/>
              <a:t>703-305-6448</a:t>
            </a:r>
          </a:p>
          <a:p>
            <a:pPr marL="0" indent="0">
              <a:buNone/>
            </a:pPr>
            <a:r>
              <a:rPr lang="en-US" sz="2400" dirty="0"/>
              <a:t>• Nancy Fitz, fitz.nancy@epa.gov</a:t>
            </a:r>
          </a:p>
          <a:p>
            <a:pPr marL="0" indent="0">
              <a:buNone/>
            </a:pPr>
            <a:r>
              <a:rPr lang="en-US" sz="2400" dirty="0" smtClean="0"/>
              <a:t>   – </a:t>
            </a:r>
            <a:r>
              <a:rPr lang="en-US" sz="2400" dirty="0"/>
              <a:t>703-305-7385</a:t>
            </a:r>
          </a:p>
        </p:txBody>
      </p:sp>
    </p:spTree>
    <p:extLst>
      <p:ext uri="{BB962C8B-B14F-4D97-AF65-F5344CB8AC3E}">
        <p14:creationId xmlns:p14="http://schemas.microsoft.com/office/powerpoint/2010/main" val="372229920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WPS Framework</a:t>
            </a:r>
            <a:endParaRPr lang="en-US" dirty="0"/>
          </a:p>
        </p:txBody>
      </p:sp>
      <p:sp>
        <p:nvSpPr>
          <p:cNvPr id="5" name="Content Placeholder 4"/>
          <p:cNvSpPr>
            <a:spLocks noGrp="1"/>
          </p:cNvSpPr>
          <p:nvPr>
            <p:ph idx="1"/>
          </p:nvPr>
        </p:nvSpPr>
        <p:spPr>
          <a:xfrm>
            <a:off x="541867" y="1828800"/>
            <a:ext cx="10363200" cy="4391696"/>
          </a:xfrm>
        </p:spPr>
        <p:txBody>
          <a:bodyPr/>
          <a:lstStyle/>
          <a:p>
            <a:pPr marL="0" indent="0">
              <a:buNone/>
            </a:pPr>
            <a:r>
              <a:rPr lang="en-US" dirty="0"/>
              <a:t>• </a:t>
            </a:r>
            <a:r>
              <a:rPr lang="en-US" sz="2400" dirty="0"/>
              <a:t>Inform</a:t>
            </a:r>
          </a:p>
          <a:p>
            <a:pPr marL="0" indent="0">
              <a:buNone/>
            </a:pPr>
            <a:r>
              <a:rPr lang="en-US" sz="2400" dirty="0" smtClean="0"/>
              <a:t>   – </a:t>
            </a:r>
            <a:r>
              <a:rPr lang="en-US" sz="2400" dirty="0"/>
              <a:t>Training</a:t>
            </a:r>
          </a:p>
          <a:p>
            <a:pPr marL="0" indent="0">
              <a:buNone/>
            </a:pPr>
            <a:r>
              <a:rPr lang="en-US" sz="2400" dirty="0" smtClean="0"/>
              <a:t>   – </a:t>
            </a:r>
            <a:r>
              <a:rPr lang="en-US" sz="2400" dirty="0"/>
              <a:t>Pesticide safety information</a:t>
            </a:r>
          </a:p>
          <a:p>
            <a:pPr marL="0" indent="0">
              <a:buNone/>
            </a:pPr>
            <a:r>
              <a:rPr lang="en-US" sz="2400" dirty="0" smtClean="0"/>
              <a:t>   – </a:t>
            </a:r>
            <a:r>
              <a:rPr lang="en-US" sz="2400" dirty="0"/>
              <a:t>Notification</a:t>
            </a:r>
          </a:p>
          <a:p>
            <a:pPr marL="0" indent="0">
              <a:buNone/>
            </a:pPr>
            <a:r>
              <a:rPr lang="en-US" sz="2400" dirty="0" smtClean="0"/>
              <a:t>   – </a:t>
            </a:r>
            <a:r>
              <a:rPr lang="en-US" sz="2400" dirty="0"/>
              <a:t>Information exchange</a:t>
            </a:r>
          </a:p>
        </p:txBody>
      </p:sp>
      <p:pic>
        <p:nvPicPr>
          <p:cNvPr id="6" name="Picture 5"/>
          <p:cNvPicPr>
            <a:picLocks noChangeAspect="1"/>
          </p:cNvPicPr>
          <p:nvPr/>
        </p:nvPicPr>
        <p:blipFill>
          <a:blip r:embed="rId2"/>
          <a:stretch>
            <a:fillRect/>
          </a:stretch>
        </p:blipFill>
        <p:spPr>
          <a:xfrm>
            <a:off x="8510496" y="2032716"/>
            <a:ext cx="1827900" cy="2857500"/>
          </a:xfrm>
          <a:prstGeom prst="rect">
            <a:avLst/>
          </a:prstGeom>
        </p:spPr>
      </p:pic>
      <p:pic>
        <p:nvPicPr>
          <p:cNvPr id="7" name="Picture 6"/>
          <p:cNvPicPr>
            <a:picLocks noChangeAspect="1"/>
          </p:cNvPicPr>
          <p:nvPr/>
        </p:nvPicPr>
        <p:blipFill>
          <a:blip r:embed="rId3"/>
          <a:stretch>
            <a:fillRect/>
          </a:stretch>
        </p:blipFill>
        <p:spPr>
          <a:xfrm>
            <a:off x="5393882" y="4601246"/>
            <a:ext cx="1827900" cy="1384300"/>
          </a:xfrm>
          <a:prstGeom prst="rect">
            <a:avLst/>
          </a:prstGeom>
        </p:spPr>
      </p:pic>
      <p:pic>
        <p:nvPicPr>
          <p:cNvPr id="8" name="Picture 7"/>
          <p:cNvPicPr>
            <a:picLocks noChangeAspect="1"/>
          </p:cNvPicPr>
          <p:nvPr/>
        </p:nvPicPr>
        <p:blipFill>
          <a:blip r:embed="rId4"/>
          <a:stretch>
            <a:fillRect/>
          </a:stretch>
        </p:blipFill>
        <p:spPr>
          <a:xfrm>
            <a:off x="745872" y="4366296"/>
            <a:ext cx="2792625" cy="1854200"/>
          </a:xfrm>
          <a:prstGeom prst="rect">
            <a:avLst/>
          </a:prstGeom>
        </p:spPr>
      </p:pic>
    </p:spTree>
    <p:extLst>
      <p:ext uri="{BB962C8B-B14F-4D97-AF65-F5344CB8AC3E}">
        <p14:creationId xmlns:p14="http://schemas.microsoft.com/office/powerpoint/2010/main" val="23104089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WPS Framework</a:t>
            </a:r>
            <a:endParaRPr lang="en-US" dirty="0"/>
          </a:p>
        </p:txBody>
      </p:sp>
      <p:sp>
        <p:nvSpPr>
          <p:cNvPr id="3" name="Content Placeholder 2"/>
          <p:cNvSpPr>
            <a:spLocks noGrp="1"/>
          </p:cNvSpPr>
          <p:nvPr>
            <p:ph idx="1"/>
          </p:nvPr>
        </p:nvSpPr>
        <p:spPr/>
        <p:txBody>
          <a:bodyPr/>
          <a:lstStyle/>
          <a:p>
            <a:pPr marL="0" indent="0">
              <a:buNone/>
            </a:pPr>
            <a:r>
              <a:rPr lang="en-US" dirty="0"/>
              <a:t>• </a:t>
            </a:r>
            <a:r>
              <a:rPr lang="en-US" sz="2400" dirty="0"/>
              <a:t>Protect</a:t>
            </a:r>
          </a:p>
          <a:p>
            <a:pPr marL="0" indent="0">
              <a:buNone/>
            </a:pPr>
            <a:r>
              <a:rPr lang="en-US" sz="2400" dirty="0" smtClean="0"/>
              <a:t>   – </a:t>
            </a:r>
            <a:r>
              <a:rPr lang="en-US" sz="2400" dirty="0"/>
              <a:t>Restricted entry intervals (REIs)</a:t>
            </a:r>
          </a:p>
          <a:p>
            <a:pPr marL="0" indent="0">
              <a:buNone/>
            </a:pPr>
            <a:r>
              <a:rPr lang="en-US" sz="2400" dirty="0" smtClean="0"/>
              <a:t>   – </a:t>
            </a:r>
            <a:r>
              <a:rPr lang="en-US" sz="2400" dirty="0"/>
              <a:t>Personal protective equipment (PPE)</a:t>
            </a:r>
          </a:p>
          <a:p>
            <a:pPr marL="0" indent="0">
              <a:buNone/>
            </a:pPr>
            <a:r>
              <a:rPr lang="en-US" sz="2400" dirty="0" smtClean="0"/>
              <a:t>   – </a:t>
            </a:r>
            <a:r>
              <a:rPr lang="en-US" sz="2400" dirty="0"/>
              <a:t>Application exclusion zones (AEZs)</a:t>
            </a:r>
          </a:p>
          <a:p>
            <a:pPr marL="0" indent="0">
              <a:buNone/>
            </a:pPr>
            <a:r>
              <a:rPr lang="en-US" sz="2400" dirty="0" smtClean="0"/>
              <a:t>   – </a:t>
            </a:r>
            <a:r>
              <a:rPr lang="en-US" sz="2400" dirty="0"/>
              <a:t>Suspend applications</a:t>
            </a:r>
          </a:p>
        </p:txBody>
      </p:sp>
      <p:pic>
        <p:nvPicPr>
          <p:cNvPr id="4" name="Picture 3"/>
          <p:cNvPicPr>
            <a:picLocks noChangeAspect="1"/>
          </p:cNvPicPr>
          <p:nvPr/>
        </p:nvPicPr>
        <p:blipFill>
          <a:blip r:embed="rId2"/>
          <a:stretch>
            <a:fillRect/>
          </a:stretch>
        </p:blipFill>
        <p:spPr>
          <a:xfrm>
            <a:off x="9167477" y="2208637"/>
            <a:ext cx="1827900" cy="1358900"/>
          </a:xfrm>
          <a:prstGeom prst="rect">
            <a:avLst/>
          </a:prstGeom>
        </p:spPr>
      </p:pic>
      <p:pic>
        <p:nvPicPr>
          <p:cNvPr id="5" name="Picture 4"/>
          <p:cNvPicPr>
            <a:picLocks noChangeAspect="1"/>
          </p:cNvPicPr>
          <p:nvPr/>
        </p:nvPicPr>
        <p:blipFill>
          <a:blip r:embed="rId3"/>
          <a:stretch>
            <a:fillRect/>
          </a:stretch>
        </p:blipFill>
        <p:spPr>
          <a:xfrm>
            <a:off x="6230792" y="4381500"/>
            <a:ext cx="2589525" cy="1714500"/>
          </a:xfrm>
          <a:prstGeom prst="rect">
            <a:avLst/>
          </a:prstGeom>
        </p:spPr>
      </p:pic>
      <p:pic>
        <p:nvPicPr>
          <p:cNvPr id="6" name="Picture 5"/>
          <p:cNvPicPr>
            <a:picLocks noChangeAspect="1"/>
          </p:cNvPicPr>
          <p:nvPr/>
        </p:nvPicPr>
        <p:blipFill>
          <a:blip r:embed="rId4"/>
          <a:stretch>
            <a:fillRect/>
          </a:stretch>
        </p:blipFill>
        <p:spPr>
          <a:xfrm>
            <a:off x="1050153" y="4521200"/>
            <a:ext cx="2132550" cy="1574800"/>
          </a:xfrm>
          <a:prstGeom prst="rect">
            <a:avLst/>
          </a:prstGeom>
        </p:spPr>
      </p:pic>
    </p:spTree>
    <p:extLst>
      <p:ext uri="{BB962C8B-B14F-4D97-AF65-F5344CB8AC3E}">
        <p14:creationId xmlns:p14="http://schemas.microsoft.com/office/powerpoint/2010/main" val="23447044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WPS Framework</a:t>
            </a:r>
            <a:endParaRPr lang="en-US" dirty="0"/>
          </a:p>
        </p:txBody>
      </p:sp>
      <p:sp>
        <p:nvSpPr>
          <p:cNvPr id="3" name="Content Placeholder 2"/>
          <p:cNvSpPr>
            <a:spLocks noGrp="1"/>
          </p:cNvSpPr>
          <p:nvPr>
            <p:ph idx="1"/>
          </p:nvPr>
        </p:nvSpPr>
        <p:spPr/>
        <p:txBody>
          <a:bodyPr/>
          <a:lstStyle/>
          <a:p>
            <a:pPr marL="0" indent="0">
              <a:buNone/>
            </a:pPr>
            <a:r>
              <a:rPr lang="en-US" dirty="0"/>
              <a:t>• </a:t>
            </a:r>
            <a:r>
              <a:rPr lang="en-US" sz="2400" dirty="0"/>
              <a:t>Mitigate</a:t>
            </a:r>
          </a:p>
          <a:p>
            <a:pPr marL="0" indent="0">
              <a:buNone/>
            </a:pPr>
            <a:r>
              <a:rPr lang="en-US" sz="2400" dirty="0" smtClean="0"/>
              <a:t>   – </a:t>
            </a:r>
            <a:r>
              <a:rPr lang="en-US" sz="2400" dirty="0"/>
              <a:t>Routine decontamination supplies</a:t>
            </a:r>
          </a:p>
          <a:p>
            <a:pPr marL="0" indent="0">
              <a:buNone/>
            </a:pPr>
            <a:r>
              <a:rPr lang="en-US" sz="2400" dirty="0" smtClean="0"/>
              <a:t>   – </a:t>
            </a:r>
            <a:r>
              <a:rPr lang="en-US" sz="2400" dirty="0"/>
              <a:t>Emergency eyewash</a:t>
            </a:r>
          </a:p>
          <a:p>
            <a:pPr marL="0" indent="0">
              <a:buNone/>
            </a:pPr>
            <a:r>
              <a:rPr lang="en-US" sz="2400" dirty="0" smtClean="0"/>
              <a:t>   – </a:t>
            </a:r>
            <a:r>
              <a:rPr lang="en-US" sz="2400" dirty="0"/>
              <a:t>Emergency assistance</a:t>
            </a:r>
          </a:p>
        </p:txBody>
      </p:sp>
      <p:pic>
        <p:nvPicPr>
          <p:cNvPr id="4" name="Picture 3"/>
          <p:cNvPicPr>
            <a:picLocks noChangeAspect="1"/>
          </p:cNvPicPr>
          <p:nvPr/>
        </p:nvPicPr>
        <p:blipFill>
          <a:blip r:embed="rId2"/>
          <a:stretch>
            <a:fillRect/>
          </a:stretch>
        </p:blipFill>
        <p:spPr>
          <a:xfrm>
            <a:off x="8517228" y="2139145"/>
            <a:ext cx="2081775" cy="1549400"/>
          </a:xfrm>
          <a:prstGeom prst="rect">
            <a:avLst/>
          </a:prstGeom>
        </p:spPr>
      </p:pic>
      <p:pic>
        <p:nvPicPr>
          <p:cNvPr id="5" name="Picture 4"/>
          <p:cNvPicPr>
            <a:picLocks noChangeAspect="1"/>
          </p:cNvPicPr>
          <p:nvPr/>
        </p:nvPicPr>
        <p:blipFill>
          <a:blip r:embed="rId3"/>
          <a:stretch>
            <a:fillRect/>
          </a:stretch>
        </p:blipFill>
        <p:spPr>
          <a:xfrm>
            <a:off x="6943203" y="4127500"/>
            <a:ext cx="3148051" cy="1943100"/>
          </a:xfrm>
          <a:prstGeom prst="rect">
            <a:avLst/>
          </a:prstGeom>
        </p:spPr>
      </p:pic>
      <p:pic>
        <p:nvPicPr>
          <p:cNvPr id="6" name="Picture 5"/>
          <p:cNvPicPr>
            <a:picLocks noChangeAspect="1"/>
          </p:cNvPicPr>
          <p:nvPr/>
        </p:nvPicPr>
        <p:blipFill>
          <a:blip r:embed="rId4"/>
          <a:stretch>
            <a:fillRect/>
          </a:stretch>
        </p:blipFill>
        <p:spPr>
          <a:xfrm>
            <a:off x="1051460" y="4267200"/>
            <a:ext cx="2691075" cy="1828800"/>
          </a:xfrm>
          <a:prstGeom prst="rect">
            <a:avLst/>
          </a:prstGeom>
        </p:spPr>
      </p:pic>
    </p:spTree>
    <p:extLst>
      <p:ext uri="{BB962C8B-B14F-4D97-AF65-F5344CB8AC3E}">
        <p14:creationId xmlns:p14="http://schemas.microsoft.com/office/powerpoint/2010/main" val="345389123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WPS 101: Background and Basics</a:t>
            </a:r>
            <a:endParaRPr lang="en-US" dirty="0"/>
          </a:p>
        </p:txBody>
      </p:sp>
      <p:sp>
        <p:nvSpPr>
          <p:cNvPr id="3" name="Content Placeholder 2"/>
          <p:cNvSpPr>
            <a:spLocks noGrp="1"/>
          </p:cNvSpPr>
          <p:nvPr>
            <p:ph idx="1"/>
          </p:nvPr>
        </p:nvSpPr>
        <p:spPr/>
        <p:txBody>
          <a:bodyPr/>
          <a:lstStyle/>
          <a:p>
            <a:pPr marL="0" indent="0">
              <a:spcAft>
                <a:spcPts val="1800"/>
              </a:spcAft>
              <a:buNone/>
            </a:pPr>
            <a:r>
              <a:rPr lang="en-US" sz="2400" dirty="0"/>
              <a:t>• Relationship Between Pesticide Labeling &amp; WPS</a:t>
            </a:r>
          </a:p>
          <a:p>
            <a:pPr marL="0" indent="0">
              <a:buNone/>
            </a:pPr>
            <a:r>
              <a:rPr lang="en-US" sz="2400" dirty="0" smtClean="0"/>
              <a:t>   – </a:t>
            </a:r>
            <a:r>
              <a:rPr lang="en-US" sz="2400" dirty="0"/>
              <a:t>WPS requirements incorporated onto labeling by WPS</a:t>
            </a:r>
          </a:p>
          <a:p>
            <a:pPr marL="0" indent="0">
              <a:buNone/>
            </a:pPr>
            <a:r>
              <a:rPr lang="en-US" sz="2400" dirty="0" smtClean="0"/>
              <a:t>       reference </a:t>
            </a:r>
            <a:r>
              <a:rPr lang="en-US" sz="2400" dirty="0"/>
              <a:t>statement contained in the “</a:t>
            </a:r>
            <a:r>
              <a:rPr lang="en-US" sz="2400" dirty="0" smtClean="0"/>
              <a:t>Agricultural Use</a:t>
            </a:r>
          </a:p>
          <a:p>
            <a:pPr marL="0" indent="0">
              <a:buNone/>
            </a:pPr>
            <a:r>
              <a:rPr lang="en-US" sz="2400" dirty="0" smtClean="0"/>
              <a:t>       Requirements” box</a:t>
            </a:r>
            <a:endParaRPr lang="en-US" sz="2400" dirty="0"/>
          </a:p>
        </p:txBody>
      </p:sp>
      <p:pic>
        <p:nvPicPr>
          <p:cNvPr id="4" name="Picture 3"/>
          <p:cNvPicPr>
            <a:picLocks noChangeAspect="1"/>
          </p:cNvPicPr>
          <p:nvPr/>
        </p:nvPicPr>
        <p:blipFill>
          <a:blip r:embed="rId2"/>
          <a:stretch>
            <a:fillRect/>
          </a:stretch>
        </p:blipFill>
        <p:spPr>
          <a:xfrm>
            <a:off x="4358251" y="4038600"/>
            <a:ext cx="3655801" cy="2527300"/>
          </a:xfrm>
          <a:prstGeom prst="rect">
            <a:avLst/>
          </a:prstGeom>
        </p:spPr>
      </p:pic>
    </p:spTree>
    <p:extLst>
      <p:ext uri="{BB962C8B-B14F-4D97-AF65-F5344CB8AC3E}">
        <p14:creationId xmlns:p14="http://schemas.microsoft.com/office/powerpoint/2010/main" val="89355147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177" y="389586"/>
            <a:ext cx="10363200" cy="1143000"/>
          </a:xfrm>
        </p:spPr>
        <p:txBody>
          <a:bodyPr/>
          <a:lstStyle/>
          <a:p>
            <a:r>
              <a:rPr lang="en-US" b="1" dirty="0"/>
              <a:t>WPS 101: Background and Basics</a:t>
            </a:r>
            <a:endParaRPr lang="en-US" dirty="0"/>
          </a:p>
        </p:txBody>
      </p:sp>
      <p:sp>
        <p:nvSpPr>
          <p:cNvPr id="3" name="Content Placeholder 2"/>
          <p:cNvSpPr>
            <a:spLocks noGrp="1"/>
          </p:cNvSpPr>
          <p:nvPr>
            <p:ph idx="1"/>
          </p:nvPr>
        </p:nvSpPr>
        <p:spPr>
          <a:xfrm>
            <a:off x="503230" y="1704632"/>
            <a:ext cx="10363200" cy="4850713"/>
          </a:xfrm>
        </p:spPr>
        <p:txBody>
          <a:bodyPr/>
          <a:lstStyle/>
          <a:p>
            <a:pPr marL="0" indent="0">
              <a:buNone/>
            </a:pPr>
            <a:r>
              <a:rPr lang="en-US" sz="2800" dirty="0"/>
              <a:t>Relationship Between Pesticide Labeling &amp; </a:t>
            </a:r>
            <a:r>
              <a:rPr lang="en-US" sz="2800" dirty="0" smtClean="0"/>
              <a:t>WPS</a:t>
            </a:r>
          </a:p>
          <a:p>
            <a:r>
              <a:rPr lang="en-US" sz="2400" dirty="0" smtClean="0"/>
              <a:t>The </a:t>
            </a:r>
            <a:r>
              <a:rPr lang="en-US" sz="2400" dirty="0"/>
              <a:t>labeling has product-specific requirements to protect workers</a:t>
            </a:r>
          </a:p>
          <a:p>
            <a:pPr marL="0" indent="0">
              <a:buNone/>
            </a:pPr>
            <a:r>
              <a:rPr lang="en-US" sz="2400" dirty="0" smtClean="0"/>
              <a:t>    and </a:t>
            </a:r>
            <a:r>
              <a:rPr lang="en-US" sz="2400" dirty="0"/>
              <a:t>handlers</a:t>
            </a:r>
          </a:p>
          <a:p>
            <a:r>
              <a:rPr lang="en-US" sz="2400" dirty="0" smtClean="0"/>
              <a:t>WPS </a:t>
            </a:r>
            <a:r>
              <a:rPr lang="en-US" sz="2400" dirty="0"/>
              <a:t>has instructions on how to implement the requirements</a:t>
            </a:r>
          </a:p>
          <a:p>
            <a:r>
              <a:rPr lang="en-US" sz="2400" dirty="0" smtClean="0"/>
              <a:t>WPS </a:t>
            </a:r>
            <a:r>
              <a:rPr lang="en-US" sz="2400" dirty="0"/>
              <a:t>requirements are too lengthy to place on every label, e.g.,</a:t>
            </a:r>
          </a:p>
          <a:p>
            <a:pPr marL="0" indent="0">
              <a:buNone/>
            </a:pPr>
            <a:r>
              <a:rPr lang="en-US" sz="2400" dirty="0"/>
              <a:t> </a:t>
            </a:r>
            <a:r>
              <a:rPr lang="en-US" sz="2400" dirty="0" smtClean="0"/>
              <a:t>    requirements </a:t>
            </a:r>
            <a:r>
              <a:rPr lang="en-US" sz="2400" dirty="0"/>
              <a:t>for pesticide safety training, hazard communication,</a:t>
            </a:r>
          </a:p>
          <a:p>
            <a:pPr marL="0" indent="0">
              <a:buNone/>
            </a:pPr>
            <a:r>
              <a:rPr lang="en-US" sz="2400" dirty="0" smtClean="0"/>
              <a:t>     posting/notification, decontamination, and emergency assistance</a:t>
            </a:r>
            <a:endParaRPr lang="en-US" sz="2400" dirty="0"/>
          </a:p>
        </p:txBody>
      </p:sp>
      <p:sp>
        <p:nvSpPr>
          <p:cNvPr id="4" name="Rectangle 3"/>
          <p:cNvSpPr/>
          <p:nvPr/>
        </p:nvSpPr>
        <p:spPr>
          <a:xfrm>
            <a:off x="632177" y="5078017"/>
            <a:ext cx="6096000" cy="1200329"/>
          </a:xfrm>
          <a:prstGeom prst="rect">
            <a:avLst/>
          </a:prstGeom>
        </p:spPr>
        <p:txBody>
          <a:bodyPr>
            <a:spAutoFit/>
          </a:bodyPr>
          <a:lstStyle/>
          <a:p>
            <a:r>
              <a:rPr lang="en-US" b="0" i="0" u="sng" strike="noStrike" baseline="0" dirty="0" smtClean="0">
                <a:latin typeface="Arial" panose="020B0604020202020204" pitchFamily="34" charset="0"/>
              </a:rPr>
              <a:t>Pesticide Labeling</a:t>
            </a:r>
          </a:p>
          <a:p>
            <a:r>
              <a:rPr lang="en-US" b="0" i="0" u="none" strike="noStrike" baseline="0" dirty="0" smtClean="0">
                <a:latin typeface="Arial" panose="020B0604020202020204" pitchFamily="34" charset="0"/>
              </a:rPr>
              <a:t>• Length of the restricted</a:t>
            </a:r>
          </a:p>
          <a:p>
            <a:r>
              <a:rPr lang="en-US" b="0" i="0" u="none" strike="noStrike" baseline="0" dirty="0" smtClean="0">
                <a:latin typeface="Arial" panose="020B0604020202020204" pitchFamily="34" charset="0"/>
              </a:rPr>
              <a:t>   entry interval (REI)</a:t>
            </a:r>
          </a:p>
          <a:p>
            <a:r>
              <a:rPr lang="en-US" b="0" i="0" u="none" strike="noStrike" baseline="0" dirty="0" smtClean="0">
                <a:latin typeface="Arial" panose="020B0604020202020204" pitchFamily="34" charset="0"/>
              </a:rPr>
              <a:t>• What PPE must be worn</a:t>
            </a:r>
            <a:endParaRPr lang="en-US" dirty="0"/>
          </a:p>
        </p:txBody>
      </p:sp>
      <p:sp>
        <p:nvSpPr>
          <p:cNvPr id="5" name="Rectangle 4"/>
          <p:cNvSpPr/>
          <p:nvPr/>
        </p:nvSpPr>
        <p:spPr>
          <a:xfrm>
            <a:off x="4899377" y="5078018"/>
            <a:ext cx="6096000" cy="1477328"/>
          </a:xfrm>
          <a:prstGeom prst="rect">
            <a:avLst/>
          </a:prstGeom>
        </p:spPr>
        <p:txBody>
          <a:bodyPr>
            <a:spAutoFit/>
          </a:bodyPr>
          <a:lstStyle/>
          <a:p>
            <a:r>
              <a:rPr lang="en-US" b="0" i="0" u="sng" strike="noStrike" baseline="0" dirty="0" smtClean="0">
                <a:latin typeface="Arial" panose="020B0604020202020204" pitchFamily="34" charset="0"/>
              </a:rPr>
              <a:t>WPS</a:t>
            </a:r>
          </a:p>
          <a:p>
            <a:r>
              <a:rPr lang="en-US" b="0" i="0" u="none" strike="noStrike" baseline="0" dirty="0" smtClean="0">
                <a:latin typeface="Arial" panose="020B0604020202020204" pitchFamily="34" charset="0"/>
              </a:rPr>
              <a:t>• How to notify workers about the</a:t>
            </a:r>
          </a:p>
          <a:p>
            <a:r>
              <a:rPr lang="en-US" b="0" i="0" u="none" strike="noStrike" baseline="0" dirty="0" smtClean="0">
                <a:latin typeface="Arial" panose="020B0604020202020204" pitchFamily="34" charset="0"/>
              </a:rPr>
              <a:t>  REI (oral or field posting)</a:t>
            </a:r>
          </a:p>
          <a:p>
            <a:r>
              <a:rPr lang="en-US" b="0" i="0" u="none" strike="noStrike" baseline="0" dirty="0" smtClean="0">
                <a:latin typeface="Arial" panose="020B0604020202020204" pitchFamily="34" charset="0"/>
              </a:rPr>
              <a:t>• Providing, maintaining, and</a:t>
            </a:r>
          </a:p>
          <a:p>
            <a:r>
              <a:rPr lang="en-US" b="0" i="0" u="none" strike="noStrike" baseline="0" dirty="0" smtClean="0">
                <a:latin typeface="Arial" panose="020B0604020202020204" pitchFamily="34" charset="0"/>
              </a:rPr>
              <a:t>   ensuring proper fit of PPE</a:t>
            </a:r>
            <a:endParaRPr lang="en-US" dirty="0"/>
          </a:p>
        </p:txBody>
      </p:sp>
    </p:spTree>
    <p:extLst>
      <p:ext uri="{BB962C8B-B14F-4D97-AF65-F5344CB8AC3E}">
        <p14:creationId xmlns:p14="http://schemas.microsoft.com/office/powerpoint/2010/main" val="402511428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WPS 101: Background and Basics</a:t>
            </a:r>
            <a:endParaRPr lang="en-US" dirty="0"/>
          </a:p>
        </p:txBody>
      </p:sp>
      <p:sp>
        <p:nvSpPr>
          <p:cNvPr id="6" name="Content Placeholder 5"/>
          <p:cNvSpPr>
            <a:spLocks noGrp="1"/>
          </p:cNvSpPr>
          <p:nvPr>
            <p:ph idx="1"/>
          </p:nvPr>
        </p:nvSpPr>
        <p:spPr/>
        <p:txBody>
          <a:bodyPr/>
          <a:lstStyle/>
          <a:p>
            <a:pPr marL="0" indent="0">
              <a:spcAft>
                <a:spcPts val="1200"/>
              </a:spcAft>
              <a:buNone/>
            </a:pPr>
            <a:r>
              <a:rPr lang="en-US" sz="2800" dirty="0"/>
              <a:t>• </a:t>
            </a:r>
            <a:r>
              <a:rPr lang="en-US" sz="2800" dirty="0" smtClean="0"/>
              <a:t>Relationship </a:t>
            </a:r>
            <a:r>
              <a:rPr lang="en-US" sz="2800" dirty="0"/>
              <a:t>Between Pesticide Labeling &amp; </a:t>
            </a:r>
            <a:r>
              <a:rPr lang="en-US" sz="2800" dirty="0" smtClean="0"/>
              <a:t>WPS</a:t>
            </a:r>
          </a:p>
          <a:p>
            <a:pPr marL="0" indent="0">
              <a:spcBef>
                <a:spcPts val="600"/>
              </a:spcBef>
              <a:buNone/>
            </a:pPr>
            <a:r>
              <a:rPr lang="en-US" sz="2400" dirty="0" smtClean="0"/>
              <a:t>   – </a:t>
            </a:r>
            <a:r>
              <a:rPr lang="en-US" sz="2400" dirty="0"/>
              <a:t>Under FIFRA section 12(a)(2)(G), it is unlawful for any</a:t>
            </a:r>
          </a:p>
          <a:p>
            <a:pPr marL="0" indent="0">
              <a:buNone/>
            </a:pPr>
            <a:r>
              <a:rPr lang="en-US" sz="2400" dirty="0" smtClean="0"/>
              <a:t>      person </a:t>
            </a:r>
            <a:r>
              <a:rPr lang="en-US" sz="2400" dirty="0"/>
              <a:t>‘‘to use any registered pesticide in a manner</a:t>
            </a:r>
          </a:p>
          <a:p>
            <a:pPr marL="0" indent="0">
              <a:spcAft>
                <a:spcPts val="1200"/>
              </a:spcAft>
              <a:buNone/>
            </a:pPr>
            <a:r>
              <a:rPr lang="en-US" sz="2400" dirty="0" smtClean="0"/>
              <a:t>      inconsistent </a:t>
            </a:r>
            <a:r>
              <a:rPr lang="en-US" sz="2400" dirty="0"/>
              <a:t>with its labeling’’</a:t>
            </a:r>
          </a:p>
          <a:p>
            <a:pPr marL="0" indent="0">
              <a:buNone/>
            </a:pPr>
            <a:r>
              <a:rPr lang="en-US" sz="2400" dirty="0" smtClean="0"/>
              <a:t>  – </a:t>
            </a:r>
            <a:r>
              <a:rPr lang="en-US" sz="2400" dirty="0"/>
              <a:t>When this part is referenced on a label, users must</a:t>
            </a:r>
          </a:p>
          <a:p>
            <a:pPr marL="0" indent="0">
              <a:buNone/>
            </a:pPr>
            <a:r>
              <a:rPr lang="en-US" sz="2400" dirty="0" smtClean="0"/>
              <a:t>     comply </a:t>
            </a:r>
            <a:r>
              <a:rPr lang="en-US" sz="2400" dirty="0"/>
              <a:t>with all of its requirements, except those that</a:t>
            </a:r>
          </a:p>
          <a:p>
            <a:pPr marL="0" indent="0">
              <a:buNone/>
            </a:pPr>
            <a:r>
              <a:rPr lang="en-US" sz="2400" dirty="0" smtClean="0"/>
              <a:t>     are </a:t>
            </a:r>
            <a:r>
              <a:rPr lang="en-US" sz="2400" dirty="0"/>
              <a:t>inconsistent with product-specific instructions on</a:t>
            </a:r>
          </a:p>
          <a:p>
            <a:pPr marL="0" indent="0">
              <a:buNone/>
            </a:pPr>
            <a:r>
              <a:rPr lang="en-US" sz="2400" dirty="0" smtClean="0"/>
              <a:t>     the </a:t>
            </a:r>
            <a:r>
              <a:rPr lang="en-US" sz="2400" dirty="0"/>
              <a:t>pesticide product labeling</a:t>
            </a:r>
          </a:p>
        </p:txBody>
      </p:sp>
    </p:spTree>
    <p:extLst>
      <p:ext uri="{BB962C8B-B14F-4D97-AF65-F5344CB8AC3E}">
        <p14:creationId xmlns:p14="http://schemas.microsoft.com/office/powerpoint/2010/main" val="416657203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WPS 101: Background and Basics</a:t>
            </a:r>
            <a:endParaRPr lang="en-US" dirty="0"/>
          </a:p>
        </p:txBody>
      </p:sp>
      <p:sp>
        <p:nvSpPr>
          <p:cNvPr id="3" name="Content Placeholder 2"/>
          <p:cNvSpPr>
            <a:spLocks noGrp="1"/>
          </p:cNvSpPr>
          <p:nvPr>
            <p:ph idx="1"/>
          </p:nvPr>
        </p:nvSpPr>
        <p:spPr/>
        <p:txBody>
          <a:bodyPr/>
          <a:lstStyle/>
          <a:p>
            <a:pPr marL="0" indent="0">
              <a:spcAft>
                <a:spcPts val="1200"/>
              </a:spcAft>
              <a:buNone/>
            </a:pPr>
            <a:r>
              <a:rPr lang="en-US" sz="2800" dirty="0"/>
              <a:t>• Relationship Between Pesticide Labeling &amp; </a:t>
            </a:r>
            <a:r>
              <a:rPr lang="en-US" sz="2800" dirty="0" smtClean="0"/>
              <a:t>WPS</a:t>
            </a:r>
          </a:p>
          <a:p>
            <a:pPr marL="0" indent="0">
              <a:buNone/>
            </a:pPr>
            <a:r>
              <a:rPr lang="en-US" sz="2400" dirty="0" smtClean="0"/>
              <a:t>   – </a:t>
            </a:r>
            <a:r>
              <a:rPr lang="en-US" sz="2400" dirty="0"/>
              <a:t>Part 156 Subpart K - Worker Protection Statements</a:t>
            </a:r>
          </a:p>
          <a:p>
            <a:pPr marL="0" indent="0">
              <a:spcAft>
                <a:spcPts val="1200"/>
              </a:spcAft>
              <a:buNone/>
            </a:pPr>
            <a:r>
              <a:rPr lang="en-US" sz="2400" dirty="0" smtClean="0"/>
              <a:t>      establishes </a:t>
            </a:r>
            <a:r>
              <a:rPr lang="en-US" sz="2400" dirty="0"/>
              <a:t>WPS labeling requirements</a:t>
            </a:r>
          </a:p>
          <a:p>
            <a:pPr marL="0" indent="0">
              <a:buNone/>
            </a:pPr>
            <a:r>
              <a:rPr lang="en-US" sz="2400" dirty="0" smtClean="0"/>
              <a:t>   – </a:t>
            </a:r>
            <a:r>
              <a:rPr lang="en-US" sz="2400" dirty="0"/>
              <a:t>Product specific labeling requirements (handler PPE,</a:t>
            </a:r>
          </a:p>
          <a:p>
            <a:pPr marL="0" indent="0">
              <a:buNone/>
            </a:pPr>
            <a:r>
              <a:rPr lang="en-US" sz="2400" dirty="0" smtClean="0"/>
              <a:t>      REIs</a:t>
            </a:r>
            <a:r>
              <a:rPr lang="en-US" sz="2400" dirty="0"/>
              <a:t>, early entry PPE, etc.) have been established</a:t>
            </a:r>
          </a:p>
          <a:p>
            <a:pPr marL="0" indent="0">
              <a:buNone/>
            </a:pPr>
            <a:r>
              <a:rPr lang="en-US" sz="2400" dirty="0" smtClean="0"/>
              <a:t>      through </a:t>
            </a:r>
            <a:r>
              <a:rPr lang="en-US" sz="2400" dirty="0"/>
              <a:t>OPP’s risk assessment process in</a:t>
            </a:r>
          </a:p>
          <a:p>
            <a:pPr marL="0" indent="0">
              <a:buNone/>
            </a:pPr>
            <a:r>
              <a:rPr lang="en-US" sz="2400" dirty="0" smtClean="0"/>
              <a:t>      combination </a:t>
            </a:r>
            <a:r>
              <a:rPr lang="en-US" sz="2400" dirty="0"/>
              <a:t>with EPA’s Label Review Manual (LRM)</a:t>
            </a:r>
          </a:p>
        </p:txBody>
      </p:sp>
    </p:spTree>
    <p:extLst>
      <p:ext uri="{BB962C8B-B14F-4D97-AF65-F5344CB8AC3E}">
        <p14:creationId xmlns:p14="http://schemas.microsoft.com/office/powerpoint/2010/main" val="128410664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endParaRPr lang="en-US" dirty="0"/>
          </a:p>
        </p:txBody>
      </p:sp>
      <p:sp>
        <p:nvSpPr>
          <p:cNvPr id="3" name="Content Placeholder 2"/>
          <p:cNvSpPr>
            <a:spLocks noGrp="1"/>
          </p:cNvSpPr>
          <p:nvPr>
            <p:ph idx="1"/>
          </p:nvPr>
        </p:nvSpPr>
        <p:spPr/>
        <p:txBody>
          <a:bodyPr/>
          <a:lstStyle/>
          <a:p>
            <a:r>
              <a:rPr lang="en-US" sz="2400" b="1" dirty="0"/>
              <a:t>WPS 101</a:t>
            </a:r>
          </a:p>
          <a:p>
            <a:r>
              <a:rPr lang="en-US" sz="2400" dirty="0" smtClean="0"/>
              <a:t>Relationship </a:t>
            </a:r>
            <a:r>
              <a:rPr lang="en-US" sz="2400" dirty="0"/>
              <a:t>between WPS &amp; OSHA </a:t>
            </a:r>
            <a:r>
              <a:rPr lang="en-US" sz="2400" dirty="0" err="1"/>
              <a:t>regs</a:t>
            </a:r>
            <a:endParaRPr lang="en-US" sz="2400" dirty="0"/>
          </a:p>
          <a:p>
            <a:r>
              <a:rPr lang="en-US" sz="2400" dirty="0" smtClean="0"/>
              <a:t>WPS </a:t>
            </a:r>
            <a:r>
              <a:rPr lang="en-US" sz="2400" dirty="0"/>
              <a:t>framework</a:t>
            </a:r>
          </a:p>
          <a:p>
            <a:r>
              <a:rPr lang="en-US" sz="2400" dirty="0" smtClean="0"/>
              <a:t>Background </a:t>
            </a:r>
            <a:r>
              <a:rPr lang="en-US" sz="2400" dirty="0"/>
              <a:t>and basics</a:t>
            </a:r>
          </a:p>
          <a:p>
            <a:r>
              <a:rPr lang="en-US" sz="2400" b="1" dirty="0"/>
              <a:t>Revised WPS</a:t>
            </a:r>
          </a:p>
          <a:p>
            <a:r>
              <a:rPr lang="en-US" sz="2400" dirty="0" smtClean="0"/>
              <a:t>General</a:t>
            </a:r>
            <a:r>
              <a:rPr lang="en-US" sz="2400" dirty="0"/>
              <a:t>: Changes to rule structure, implementation</a:t>
            </a:r>
          </a:p>
          <a:p>
            <a:pPr marL="0" indent="0">
              <a:buNone/>
            </a:pPr>
            <a:r>
              <a:rPr lang="en-US" sz="2400" dirty="0" smtClean="0"/>
              <a:t>   dates</a:t>
            </a:r>
            <a:endParaRPr lang="en-US" sz="2400" dirty="0"/>
          </a:p>
          <a:p>
            <a:r>
              <a:rPr lang="en-US" sz="2400" dirty="0" smtClean="0"/>
              <a:t>Scope </a:t>
            </a:r>
            <a:r>
              <a:rPr lang="en-US" sz="2400" dirty="0"/>
              <a:t>and Applicability: Including exceptions to</a:t>
            </a:r>
          </a:p>
          <a:p>
            <a:pPr marL="0" indent="0">
              <a:buNone/>
            </a:pPr>
            <a:r>
              <a:rPr lang="en-US" sz="2400" dirty="0" smtClean="0"/>
              <a:t>    applicability</a:t>
            </a:r>
            <a:endParaRPr lang="en-US" sz="2400" dirty="0"/>
          </a:p>
        </p:txBody>
      </p:sp>
    </p:spTree>
    <p:extLst>
      <p:ext uri="{BB962C8B-B14F-4D97-AF65-F5344CB8AC3E}">
        <p14:creationId xmlns:p14="http://schemas.microsoft.com/office/powerpoint/2010/main" val="390768793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WPS 101: Background and Basics</a:t>
            </a:r>
            <a:br>
              <a:rPr lang="en-US" dirty="0"/>
            </a:br>
            <a:endParaRPr lang="en-US" dirty="0"/>
          </a:p>
        </p:txBody>
      </p:sp>
      <p:sp>
        <p:nvSpPr>
          <p:cNvPr id="3" name="Content Placeholder 2"/>
          <p:cNvSpPr>
            <a:spLocks noGrp="1"/>
          </p:cNvSpPr>
          <p:nvPr>
            <p:ph idx="1"/>
          </p:nvPr>
        </p:nvSpPr>
        <p:spPr>
          <a:xfrm>
            <a:off x="541867" y="1442433"/>
            <a:ext cx="10363200" cy="5061397"/>
          </a:xfrm>
        </p:spPr>
        <p:txBody>
          <a:bodyPr/>
          <a:lstStyle/>
          <a:p>
            <a:pPr marL="0" indent="0">
              <a:buNone/>
            </a:pPr>
            <a:r>
              <a:rPr lang="en-US" sz="2800" dirty="0"/>
              <a:t>•  KEY POINT: There are no changes to Part 156</a:t>
            </a:r>
          </a:p>
          <a:p>
            <a:pPr marL="0" indent="0">
              <a:buNone/>
            </a:pPr>
            <a:r>
              <a:rPr lang="en-US" sz="2800" dirty="0" smtClean="0"/>
              <a:t>   Subpart </a:t>
            </a:r>
            <a:r>
              <a:rPr lang="en-US" sz="2800" dirty="0"/>
              <a:t>K, Worker Protection Statements</a:t>
            </a:r>
          </a:p>
          <a:p>
            <a:pPr marL="0" indent="0">
              <a:buNone/>
            </a:pPr>
            <a:r>
              <a:rPr lang="en-US" sz="2400" dirty="0" smtClean="0"/>
              <a:t>    – </a:t>
            </a:r>
            <a:r>
              <a:rPr lang="en-US" sz="2400" dirty="0"/>
              <a:t>No label changes needed to implement new WPS</a:t>
            </a:r>
          </a:p>
          <a:p>
            <a:pPr marL="0" indent="0">
              <a:buNone/>
            </a:pPr>
            <a:r>
              <a:rPr lang="en-US" sz="2400" dirty="0" smtClean="0"/>
              <a:t>       revisions</a:t>
            </a:r>
            <a:endParaRPr lang="en-US" sz="2400" dirty="0"/>
          </a:p>
          <a:p>
            <a:pPr marL="0" indent="0">
              <a:buNone/>
            </a:pPr>
            <a:r>
              <a:rPr lang="en-US" sz="2400" dirty="0" smtClean="0"/>
              <a:t>    – </a:t>
            </a:r>
            <a:r>
              <a:rPr lang="en-US" sz="2400" dirty="0"/>
              <a:t>No change in scope of products covered by the rule – only agricultural use </a:t>
            </a:r>
            <a:r>
              <a:rPr lang="en-US" sz="2400" dirty="0" smtClean="0"/>
              <a:t>   </a:t>
            </a:r>
          </a:p>
          <a:p>
            <a:pPr marL="0" indent="0">
              <a:buNone/>
            </a:pPr>
            <a:r>
              <a:rPr lang="en-US" sz="2400" dirty="0"/>
              <a:t> </a:t>
            </a:r>
            <a:r>
              <a:rPr lang="en-US" sz="2400" dirty="0" smtClean="0"/>
              <a:t>      pesticides </a:t>
            </a:r>
            <a:r>
              <a:rPr lang="en-US" sz="2400" dirty="0"/>
              <a:t>(for crop </a:t>
            </a:r>
            <a:r>
              <a:rPr lang="en-US" sz="2400" dirty="0" smtClean="0"/>
              <a:t>uses</a:t>
            </a:r>
            <a:r>
              <a:rPr lang="en-US" sz="2400" dirty="0"/>
              <a:t>) covered</a:t>
            </a:r>
          </a:p>
          <a:p>
            <a:pPr marL="0" indent="0">
              <a:buNone/>
            </a:pPr>
            <a:r>
              <a:rPr lang="en-US" sz="2400" dirty="0" smtClean="0"/>
              <a:t>    – </a:t>
            </a:r>
            <a:r>
              <a:rPr lang="en-US" sz="2400" dirty="0"/>
              <a:t>Current WPS labeling requirements remain the same</a:t>
            </a:r>
          </a:p>
          <a:p>
            <a:pPr marL="0" indent="0">
              <a:buNone/>
            </a:pPr>
            <a:r>
              <a:rPr lang="en-US" sz="2400" dirty="0" smtClean="0"/>
              <a:t>    – </a:t>
            </a:r>
            <a:r>
              <a:rPr lang="en-US" sz="2400" dirty="0"/>
              <a:t>WPS compliance monitoring focus should be on ag use inspections for WPS </a:t>
            </a:r>
            <a:r>
              <a:rPr lang="en-US" sz="2400" dirty="0" smtClean="0"/>
              <a:t>   </a:t>
            </a:r>
          </a:p>
          <a:p>
            <a:pPr marL="0" indent="0">
              <a:buNone/>
            </a:pPr>
            <a:r>
              <a:rPr lang="en-US" sz="2400" dirty="0"/>
              <a:t> </a:t>
            </a:r>
            <a:r>
              <a:rPr lang="en-US" sz="2400" dirty="0" smtClean="0"/>
              <a:t>       use </a:t>
            </a:r>
            <a:r>
              <a:rPr lang="en-US" sz="2400" dirty="0"/>
              <a:t>requirements rather </a:t>
            </a:r>
            <a:r>
              <a:rPr lang="en-US" sz="2400" dirty="0" smtClean="0"/>
              <a:t>than </a:t>
            </a:r>
            <a:r>
              <a:rPr lang="en-US" sz="2400" dirty="0"/>
              <a:t>marketplace or producer establishment </a:t>
            </a:r>
            <a:r>
              <a:rPr lang="en-US" sz="2400" dirty="0" smtClean="0"/>
              <a:t>  </a:t>
            </a:r>
          </a:p>
          <a:p>
            <a:pPr marL="0" indent="0">
              <a:buNone/>
            </a:pPr>
            <a:r>
              <a:rPr lang="en-US" sz="2400" dirty="0"/>
              <a:t> </a:t>
            </a:r>
            <a:r>
              <a:rPr lang="en-US" sz="2400" dirty="0" smtClean="0"/>
              <a:t>       inspections</a:t>
            </a:r>
            <a:endParaRPr lang="en-US" sz="2400" dirty="0"/>
          </a:p>
          <a:p>
            <a:endParaRPr lang="en-US" dirty="0"/>
          </a:p>
        </p:txBody>
      </p:sp>
    </p:spTree>
    <p:extLst>
      <p:ext uri="{BB962C8B-B14F-4D97-AF65-F5344CB8AC3E}">
        <p14:creationId xmlns:p14="http://schemas.microsoft.com/office/powerpoint/2010/main" val="116048331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Revised WPS – Part 1</a:t>
            </a:r>
            <a:endParaRPr lang="en-US" dirty="0"/>
          </a:p>
        </p:txBody>
      </p:sp>
      <p:sp>
        <p:nvSpPr>
          <p:cNvPr id="3" name="Content Placeholder 2"/>
          <p:cNvSpPr>
            <a:spLocks noGrp="1"/>
          </p:cNvSpPr>
          <p:nvPr>
            <p:ph idx="1"/>
          </p:nvPr>
        </p:nvSpPr>
        <p:spPr/>
        <p:txBody>
          <a:bodyPr/>
          <a:lstStyle/>
          <a:p>
            <a:pPr marL="0" indent="0">
              <a:buNone/>
            </a:pPr>
            <a:r>
              <a:rPr lang="en-US" sz="2800" b="1" dirty="0"/>
              <a:t>•  General</a:t>
            </a:r>
          </a:p>
          <a:p>
            <a:pPr marL="0" indent="0">
              <a:buNone/>
            </a:pPr>
            <a:r>
              <a:rPr lang="en-US" sz="2400" dirty="0" smtClean="0"/>
              <a:t>    – </a:t>
            </a:r>
            <a:r>
              <a:rPr lang="en-US" sz="2400" dirty="0"/>
              <a:t>Changes to rule structure</a:t>
            </a:r>
          </a:p>
          <a:p>
            <a:pPr marL="0" indent="0">
              <a:buNone/>
            </a:pPr>
            <a:r>
              <a:rPr lang="en-US" sz="2400" dirty="0" smtClean="0"/>
              <a:t>    – </a:t>
            </a:r>
            <a:r>
              <a:rPr lang="en-US" sz="2400" dirty="0"/>
              <a:t>Implementation dates</a:t>
            </a:r>
          </a:p>
          <a:p>
            <a:pPr marL="0" indent="0">
              <a:buNone/>
            </a:pPr>
            <a:r>
              <a:rPr lang="en-US" sz="2800" b="1" dirty="0"/>
              <a:t>•  Scope and applicability</a:t>
            </a:r>
          </a:p>
          <a:p>
            <a:pPr marL="0" indent="0">
              <a:buNone/>
            </a:pPr>
            <a:r>
              <a:rPr lang="en-US" sz="2400" dirty="0" smtClean="0"/>
              <a:t>     – </a:t>
            </a:r>
            <a:r>
              <a:rPr lang="en-US" sz="2400" dirty="0"/>
              <a:t>Including exceptions to applicability</a:t>
            </a:r>
          </a:p>
          <a:p>
            <a:pPr marL="0" indent="0">
              <a:buNone/>
            </a:pPr>
            <a:r>
              <a:rPr lang="en-US" sz="2800" b="1" dirty="0"/>
              <a:t>•  Definitions</a:t>
            </a:r>
          </a:p>
          <a:p>
            <a:endParaRPr lang="en-US" dirty="0"/>
          </a:p>
        </p:txBody>
      </p:sp>
    </p:spTree>
    <p:extLst>
      <p:ext uri="{BB962C8B-B14F-4D97-AF65-F5344CB8AC3E}">
        <p14:creationId xmlns:p14="http://schemas.microsoft.com/office/powerpoint/2010/main" val="84052496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6419" y="1819140"/>
            <a:ext cx="10363200" cy="2843011"/>
          </a:xfrm>
        </p:spPr>
        <p:txBody>
          <a:bodyPr/>
          <a:lstStyle/>
          <a:p>
            <a:r>
              <a:rPr lang="en-US" b="1" dirty="0"/>
              <a:t>Changes to WPS Rule Structure</a:t>
            </a:r>
            <a:br>
              <a:rPr lang="en-US" b="1" dirty="0"/>
            </a:br>
            <a:r>
              <a:rPr lang="en-US" b="1" dirty="0"/>
              <a:t>(40 CFR 170)</a:t>
            </a:r>
            <a:endParaRPr lang="en-US" dirty="0"/>
          </a:p>
        </p:txBody>
      </p:sp>
    </p:spTree>
    <p:extLst>
      <p:ext uri="{BB962C8B-B14F-4D97-AF65-F5344CB8AC3E}">
        <p14:creationId xmlns:p14="http://schemas.microsoft.com/office/powerpoint/2010/main" val="282393554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67" y="325192"/>
            <a:ext cx="10363200" cy="1143000"/>
          </a:xfrm>
        </p:spPr>
        <p:txBody>
          <a:bodyPr/>
          <a:lstStyle/>
          <a:p>
            <a:r>
              <a:rPr lang="en-US" dirty="0"/>
              <a:t>Current WPS Rule Structure</a:t>
            </a:r>
            <a:br>
              <a:rPr lang="en-US" dirty="0"/>
            </a:br>
            <a:endParaRPr lang="en-US" dirty="0"/>
          </a:p>
        </p:txBody>
      </p:sp>
      <p:sp>
        <p:nvSpPr>
          <p:cNvPr id="3" name="Content Placeholder 2"/>
          <p:cNvSpPr>
            <a:spLocks noGrp="1"/>
          </p:cNvSpPr>
          <p:nvPr>
            <p:ph idx="1"/>
          </p:nvPr>
        </p:nvSpPr>
        <p:spPr>
          <a:xfrm>
            <a:off x="541867" y="1584101"/>
            <a:ext cx="10363200" cy="5074276"/>
          </a:xfrm>
        </p:spPr>
        <p:txBody>
          <a:bodyPr/>
          <a:lstStyle/>
          <a:p>
            <a:pPr marL="0" indent="0">
              <a:buNone/>
            </a:pPr>
            <a:r>
              <a:rPr lang="en-US" sz="2700" b="1" dirty="0" smtClean="0"/>
              <a:t>Description</a:t>
            </a:r>
            <a:r>
              <a:rPr lang="en-US" sz="2700" dirty="0" smtClean="0"/>
              <a:t>                                                               </a:t>
            </a:r>
            <a:r>
              <a:rPr lang="en-US" sz="2700" b="1" dirty="0" smtClean="0"/>
              <a:t>Citation</a:t>
            </a:r>
            <a:endParaRPr lang="en-US" sz="2700" b="1" dirty="0"/>
          </a:p>
          <a:p>
            <a:pPr marL="0" indent="0">
              <a:buNone/>
            </a:pPr>
            <a:r>
              <a:rPr lang="en-US" sz="2700" b="1" u="sng" dirty="0"/>
              <a:t>Subpart A: General Provisions                              </a:t>
            </a:r>
            <a:r>
              <a:rPr lang="en-US" sz="2700" u="sng" dirty="0" smtClean="0"/>
              <a:t>170.1-170.9</a:t>
            </a:r>
            <a:endParaRPr lang="en-US" sz="2700" u="sng" dirty="0"/>
          </a:p>
          <a:p>
            <a:pPr marL="0" indent="0">
              <a:buNone/>
            </a:pPr>
            <a:r>
              <a:rPr lang="en-US" sz="2000" dirty="0"/>
              <a:t>Scope &amp; purpose; definitions; compliance dates;</a:t>
            </a:r>
          </a:p>
          <a:p>
            <a:pPr marL="0" indent="0">
              <a:buNone/>
            </a:pPr>
            <a:r>
              <a:rPr lang="en-US" sz="2000" dirty="0"/>
              <a:t>general duties &amp; prohibited actions; violations</a:t>
            </a:r>
          </a:p>
          <a:p>
            <a:pPr marL="0" indent="0">
              <a:buNone/>
            </a:pPr>
            <a:r>
              <a:rPr lang="en-US" sz="2700" b="1" u="sng" dirty="0"/>
              <a:t>Subpart B: Standard for Workers                         </a:t>
            </a:r>
            <a:r>
              <a:rPr lang="en-US" sz="2700" u="sng" dirty="0" smtClean="0"/>
              <a:t>170.102-170.160</a:t>
            </a:r>
            <a:endParaRPr lang="en-US" sz="2700" u="sng" dirty="0"/>
          </a:p>
          <a:p>
            <a:pPr marL="0" indent="0">
              <a:buNone/>
            </a:pPr>
            <a:r>
              <a:rPr lang="en-US" sz="2000" dirty="0"/>
              <a:t>Applicability, exceptions &amp; exemptions; restrictions during </a:t>
            </a:r>
            <a:r>
              <a:rPr lang="en-US" sz="2000" dirty="0" smtClean="0"/>
              <a:t>                                                              &amp; </a:t>
            </a:r>
            <a:r>
              <a:rPr lang="en-US" sz="2000" dirty="0"/>
              <a:t>after application; notification; </a:t>
            </a:r>
            <a:r>
              <a:rPr lang="en-US" sz="2000" dirty="0" smtClean="0"/>
              <a:t>training; </a:t>
            </a:r>
            <a:r>
              <a:rPr lang="en-US" sz="2000" dirty="0"/>
              <a:t>post pesticide </a:t>
            </a:r>
            <a:r>
              <a:rPr lang="en-US" sz="2000" dirty="0" smtClean="0"/>
              <a:t>safety </a:t>
            </a:r>
            <a:r>
              <a:rPr lang="en-US" sz="2000" dirty="0"/>
              <a:t>&amp; </a:t>
            </a:r>
            <a:r>
              <a:rPr lang="en-US" sz="2000" dirty="0" smtClean="0"/>
              <a:t>                                           pesticide </a:t>
            </a:r>
            <a:r>
              <a:rPr lang="en-US" sz="2000" dirty="0"/>
              <a:t>application info; decontamination</a:t>
            </a:r>
            <a:r>
              <a:rPr lang="en-US" sz="2000" dirty="0" smtClean="0"/>
              <a:t>; emergency assistance</a:t>
            </a:r>
            <a:endParaRPr lang="en-US" sz="2000" dirty="0"/>
          </a:p>
          <a:p>
            <a:pPr marL="0" indent="0">
              <a:buNone/>
            </a:pPr>
            <a:r>
              <a:rPr lang="en-US" sz="2700" b="1" u="sng" dirty="0"/>
              <a:t>Subpart C: Standard for Handlers                        </a:t>
            </a:r>
            <a:r>
              <a:rPr lang="en-US" sz="2700" u="sng" dirty="0" smtClean="0"/>
              <a:t>170.202-170.260</a:t>
            </a:r>
            <a:endParaRPr lang="en-US" sz="2700" u="sng" dirty="0"/>
          </a:p>
          <a:p>
            <a:pPr marL="0" indent="0">
              <a:buNone/>
            </a:pPr>
            <a:r>
              <a:rPr lang="en-US" sz="2000" dirty="0"/>
              <a:t>Applicability, exceptions &amp; exemptions; restrictions </a:t>
            </a:r>
            <a:r>
              <a:rPr lang="en-US" sz="2000" dirty="0" smtClean="0"/>
              <a:t>during                                                application</a:t>
            </a:r>
            <a:r>
              <a:rPr lang="en-US" sz="2000" dirty="0"/>
              <a:t>; info exchange; training; </a:t>
            </a:r>
            <a:r>
              <a:rPr lang="en-US" sz="2000" dirty="0" smtClean="0"/>
              <a:t>knowledge </a:t>
            </a:r>
            <a:r>
              <a:rPr lang="en-US" sz="2000" dirty="0"/>
              <a:t>of labeling </a:t>
            </a:r>
            <a:r>
              <a:rPr lang="en-US" sz="2000" dirty="0" smtClean="0"/>
              <a:t>&amp; </a:t>
            </a:r>
            <a:r>
              <a:rPr lang="en-US" sz="2000" dirty="0"/>
              <a:t>site-specific info; post pesticide safety info; PPE; </a:t>
            </a:r>
            <a:r>
              <a:rPr lang="en-US" sz="2000" dirty="0" smtClean="0"/>
              <a:t>decontamination</a:t>
            </a:r>
            <a:r>
              <a:rPr lang="en-US" sz="2000" dirty="0"/>
              <a:t>; </a:t>
            </a:r>
            <a:r>
              <a:rPr lang="en-US" sz="2000" dirty="0" smtClean="0"/>
              <a:t>emergency </a:t>
            </a:r>
            <a:r>
              <a:rPr lang="en-US" sz="2000" dirty="0"/>
              <a:t>assistance</a:t>
            </a:r>
          </a:p>
        </p:txBody>
      </p:sp>
    </p:spTree>
    <p:extLst>
      <p:ext uri="{BB962C8B-B14F-4D97-AF65-F5344CB8AC3E}">
        <p14:creationId xmlns:p14="http://schemas.microsoft.com/office/powerpoint/2010/main" val="13749889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67" y="119129"/>
            <a:ext cx="10363200" cy="756634"/>
          </a:xfrm>
        </p:spPr>
        <p:txBody>
          <a:bodyPr/>
          <a:lstStyle/>
          <a:p>
            <a:r>
              <a:rPr lang="en-US" sz="4200" b="1" dirty="0"/>
              <a:t>Revised WPS Rule Structure</a:t>
            </a:r>
            <a:endParaRPr lang="en-US" sz="4200" dirty="0"/>
          </a:p>
        </p:txBody>
      </p:sp>
      <p:sp>
        <p:nvSpPr>
          <p:cNvPr id="3" name="Content Placeholder 2"/>
          <p:cNvSpPr>
            <a:spLocks noGrp="1"/>
          </p:cNvSpPr>
          <p:nvPr>
            <p:ph idx="1"/>
          </p:nvPr>
        </p:nvSpPr>
        <p:spPr>
          <a:xfrm>
            <a:off x="541867" y="1107582"/>
            <a:ext cx="10363200" cy="5563673"/>
          </a:xfrm>
        </p:spPr>
        <p:txBody>
          <a:bodyPr/>
          <a:lstStyle/>
          <a:p>
            <a:pPr marL="0" indent="0">
              <a:buNone/>
            </a:pPr>
            <a:r>
              <a:rPr lang="en-US" sz="2500" b="1" dirty="0" smtClean="0"/>
              <a:t>Description                                                                 Citation</a:t>
            </a:r>
            <a:endParaRPr lang="en-US" sz="2500" b="1" dirty="0"/>
          </a:p>
          <a:p>
            <a:pPr marL="0" indent="0">
              <a:buNone/>
            </a:pPr>
            <a:r>
              <a:rPr lang="en-US" sz="2500" u="sng" dirty="0"/>
              <a:t>Subpart D: General Provisions </a:t>
            </a:r>
            <a:r>
              <a:rPr lang="en-US" sz="2500" u="sng" dirty="0" smtClean="0"/>
              <a:t>                                   170.301-170.317</a:t>
            </a:r>
            <a:endParaRPr lang="en-US" sz="2500" u="sng" dirty="0"/>
          </a:p>
          <a:p>
            <a:pPr marL="0" indent="0">
              <a:buNone/>
            </a:pPr>
            <a:r>
              <a:rPr lang="en-US" sz="1900" dirty="0"/>
              <a:t>Scope &amp; purpose; applicability; definitions; employer duties</a:t>
            </a:r>
          </a:p>
          <a:p>
            <a:pPr marL="0" indent="0">
              <a:buNone/>
            </a:pPr>
            <a:r>
              <a:rPr lang="en-US" sz="1900" dirty="0"/>
              <a:t>(including emergency assistance); display pesticide safety,</a:t>
            </a:r>
          </a:p>
          <a:p>
            <a:pPr marL="0" indent="0">
              <a:buNone/>
            </a:pPr>
            <a:r>
              <a:rPr lang="en-US" sz="1900" dirty="0"/>
              <a:t>application &amp; hazard info; prohibited actions; violations</a:t>
            </a:r>
          </a:p>
          <a:p>
            <a:pPr marL="0" indent="0">
              <a:buNone/>
            </a:pPr>
            <a:r>
              <a:rPr lang="en-US" sz="2500" u="sng" dirty="0"/>
              <a:t>Subpart E: Requirements to Protect Workers </a:t>
            </a:r>
            <a:r>
              <a:rPr lang="en-US" sz="2500" u="sng" dirty="0" smtClean="0"/>
              <a:t>             170.401-170.411</a:t>
            </a:r>
            <a:endParaRPr lang="en-US" sz="2500" u="sng" dirty="0"/>
          </a:p>
          <a:p>
            <a:pPr marL="0" indent="0">
              <a:buNone/>
            </a:pPr>
            <a:r>
              <a:rPr lang="en-US" sz="1900" dirty="0"/>
              <a:t>Training; establishment-specific info; restrictions during &amp;</a:t>
            </a:r>
          </a:p>
          <a:p>
            <a:pPr marL="0" indent="0">
              <a:buNone/>
            </a:pPr>
            <a:r>
              <a:rPr lang="en-US" sz="1900" dirty="0"/>
              <a:t>after application; notification; decontamination</a:t>
            </a:r>
          </a:p>
          <a:p>
            <a:pPr marL="0" indent="0">
              <a:buNone/>
            </a:pPr>
            <a:r>
              <a:rPr lang="en-US" sz="2500" u="sng" dirty="0"/>
              <a:t>Subpart F: Requirements to Protect Handlers </a:t>
            </a:r>
            <a:r>
              <a:rPr lang="en-US" sz="2500" u="sng" dirty="0" smtClean="0"/>
              <a:t>             170.501-170.509</a:t>
            </a:r>
            <a:endParaRPr lang="en-US" sz="2500" u="sng" dirty="0"/>
          </a:p>
          <a:p>
            <a:pPr marL="0" indent="0">
              <a:buNone/>
            </a:pPr>
            <a:r>
              <a:rPr lang="en-US" sz="1900" dirty="0"/>
              <a:t>Training; knowledge of labeling &amp; establishment-specific </a:t>
            </a:r>
            <a:r>
              <a:rPr lang="en-US" sz="1900" dirty="0" smtClean="0"/>
              <a:t>                                                             info; requirements </a:t>
            </a:r>
            <a:r>
              <a:rPr lang="en-US" sz="1900" dirty="0"/>
              <a:t>during applications; PPE; decontamination </a:t>
            </a:r>
            <a:r>
              <a:rPr lang="en-US" sz="1900" dirty="0" smtClean="0"/>
              <a:t>                                                           &amp; eye </a:t>
            </a:r>
            <a:r>
              <a:rPr lang="en-US" sz="1900" dirty="0"/>
              <a:t>flushing supplies</a:t>
            </a:r>
          </a:p>
          <a:p>
            <a:pPr marL="0" indent="0">
              <a:buNone/>
            </a:pPr>
            <a:r>
              <a:rPr lang="en-US" sz="2500" u="sng" dirty="0"/>
              <a:t>Subpart G: Exemptions, Exceptions &amp; Equivalency </a:t>
            </a:r>
            <a:r>
              <a:rPr lang="en-US" sz="2500" u="sng" dirty="0" smtClean="0"/>
              <a:t>   170.601-170.609</a:t>
            </a:r>
            <a:endParaRPr lang="en-US" sz="2500" u="sng" dirty="0"/>
          </a:p>
          <a:p>
            <a:pPr marL="0" indent="0">
              <a:buNone/>
            </a:pPr>
            <a:r>
              <a:rPr lang="en-US" sz="1900" dirty="0"/>
              <a:t>Exemptions; early-entry exceptions; exceptions to PPE;</a:t>
            </a:r>
          </a:p>
          <a:p>
            <a:pPr marL="0" indent="0">
              <a:buNone/>
            </a:pPr>
            <a:r>
              <a:rPr lang="en-US" sz="1900" dirty="0"/>
              <a:t>equivalency requests</a:t>
            </a:r>
          </a:p>
        </p:txBody>
      </p:sp>
    </p:spTree>
    <p:extLst>
      <p:ext uri="{BB962C8B-B14F-4D97-AF65-F5344CB8AC3E}">
        <p14:creationId xmlns:p14="http://schemas.microsoft.com/office/powerpoint/2010/main" val="270150789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8087" y="2231265"/>
            <a:ext cx="10363200" cy="1143000"/>
          </a:xfrm>
        </p:spPr>
        <p:txBody>
          <a:bodyPr/>
          <a:lstStyle/>
          <a:p>
            <a:r>
              <a:rPr lang="en-US" b="1" dirty="0"/>
              <a:t>Implementation Dates</a:t>
            </a:r>
            <a:endParaRPr lang="en-US" dirty="0"/>
          </a:p>
        </p:txBody>
      </p:sp>
    </p:spTree>
    <p:extLst>
      <p:ext uri="{BB962C8B-B14F-4D97-AF65-F5344CB8AC3E}">
        <p14:creationId xmlns:p14="http://schemas.microsoft.com/office/powerpoint/2010/main" val="306729907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67" y="350949"/>
            <a:ext cx="10363200" cy="1143000"/>
          </a:xfrm>
        </p:spPr>
        <p:txBody>
          <a:bodyPr/>
          <a:lstStyle/>
          <a:p>
            <a:r>
              <a:rPr lang="en-US" b="1" dirty="0"/>
              <a:t>Implementation Dates: 2017</a:t>
            </a:r>
            <a:endParaRPr lang="en-US" dirty="0"/>
          </a:p>
        </p:txBody>
      </p:sp>
      <p:sp>
        <p:nvSpPr>
          <p:cNvPr id="3" name="Content Placeholder 2"/>
          <p:cNvSpPr>
            <a:spLocks noGrp="1"/>
          </p:cNvSpPr>
          <p:nvPr>
            <p:ph idx="1"/>
          </p:nvPr>
        </p:nvSpPr>
        <p:spPr>
          <a:xfrm>
            <a:off x="541867" y="1646348"/>
            <a:ext cx="10363200" cy="4664300"/>
          </a:xfrm>
        </p:spPr>
        <p:txBody>
          <a:bodyPr/>
          <a:lstStyle/>
          <a:p>
            <a:pPr marL="0" indent="0">
              <a:buNone/>
            </a:pPr>
            <a:r>
              <a:rPr lang="en-US" sz="2800" dirty="0"/>
              <a:t>• </a:t>
            </a:r>
            <a:r>
              <a:rPr lang="en-US" sz="2800" b="1" dirty="0"/>
              <a:t>170.2 Implementation and expiration dates.</a:t>
            </a:r>
          </a:p>
          <a:p>
            <a:pPr marL="0" indent="0">
              <a:buNone/>
            </a:pPr>
            <a:r>
              <a:rPr lang="en-US" b="1" dirty="0" smtClean="0"/>
              <a:t>   </a:t>
            </a:r>
            <a:r>
              <a:rPr lang="en-US" sz="2800" b="1" dirty="0" smtClean="0"/>
              <a:t>(</a:t>
            </a:r>
            <a:r>
              <a:rPr lang="en-US" sz="2800" b="1" dirty="0"/>
              <a:t>a) </a:t>
            </a:r>
            <a:r>
              <a:rPr lang="en-US" sz="2800" b="1" i="1" dirty="0"/>
              <a:t>Implementation date. </a:t>
            </a:r>
            <a:r>
              <a:rPr lang="en-US" sz="2400" dirty="0"/>
              <a:t>Beginning January 2, 2017, the</a:t>
            </a:r>
          </a:p>
          <a:p>
            <a:pPr marL="0" indent="0">
              <a:buNone/>
            </a:pPr>
            <a:r>
              <a:rPr lang="en-US" sz="2400" dirty="0" smtClean="0"/>
              <a:t>    requirements </a:t>
            </a:r>
            <a:r>
              <a:rPr lang="en-US" sz="2400" dirty="0"/>
              <a:t>of §170.301 through §170.609 of this part</a:t>
            </a:r>
          </a:p>
          <a:p>
            <a:pPr marL="0" indent="0">
              <a:buNone/>
            </a:pPr>
            <a:r>
              <a:rPr lang="en-US" sz="2400" dirty="0" smtClean="0"/>
              <a:t>    shall </a:t>
            </a:r>
            <a:r>
              <a:rPr lang="en-US" sz="2400" dirty="0"/>
              <a:t>apply to any pesticide product that bears the</a:t>
            </a:r>
          </a:p>
          <a:p>
            <a:pPr marL="0" indent="0">
              <a:buNone/>
            </a:pPr>
            <a:r>
              <a:rPr lang="en-US" sz="2400" dirty="0" smtClean="0"/>
              <a:t>    statement </a:t>
            </a:r>
            <a:r>
              <a:rPr lang="en-US" sz="2400" dirty="0"/>
              <a:t>‘‘Use this product only in accordance with </a:t>
            </a:r>
            <a:r>
              <a:rPr lang="en-US" sz="2400" dirty="0" smtClean="0"/>
              <a:t>its    </a:t>
            </a:r>
          </a:p>
          <a:p>
            <a:pPr marL="0" indent="0">
              <a:buNone/>
            </a:pPr>
            <a:r>
              <a:rPr lang="en-US" sz="2400" dirty="0"/>
              <a:t> </a:t>
            </a:r>
            <a:r>
              <a:rPr lang="en-US" sz="2400" dirty="0" smtClean="0"/>
              <a:t>   labeling </a:t>
            </a:r>
            <a:r>
              <a:rPr lang="en-US" sz="2400" dirty="0"/>
              <a:t>and with the Worker Protection Standard, 40</a:t>
            </a:r>
          </a:p>
          <a:p>
            <a:pPr marL="0" indent="0">
              <a:buNone/>
            </a:pPr>
            <a:r>
              <a:rPr lang="en-US" sz="2400" dirty="0" smtClean="0"/>
              <a:t>    CFR </a:t>
            </a:r>
            <a:r>
              <a:rPr lang="en-US" sz="2400" dirty="0"/>
              <a:t>part 170’’.</a:t>
            </a:r>
          </a:p>
          <a:p>
            <a:pPr marL="0" indent="0">
              <a:buNone/>
            </a:pPr>
            <a:r>
              <a:rPr lang="en-US" sz="2400" b="1" dirty="0" smtClean="0"/>
              <a:t>    </a:t>
            </a:r>
            <a:r>
              <a:rPr lang="en-US" sz="2800" b="1" dirty="0" smtClean="0"/>
              <a:t>(</a:t>
            </a:r>
            <a:r>
              <a:rPr lang="en-US" sz="2800" b="1" dirty="0"/>
              <a:t>b) </a:t>
            </a:r>
            <a:r>
              <a:rPr lang="en-US" sz="2800" b="1" i="1" dirty="0"/>
              <a:t>Expiration date. </a:t>
            </a:r>
            <a:r>
              <a:rPr lang="en-US" sz="2400" dirty="0"/>
              <a:t>Sections 170.1 through 170.260 of</a:t>
            </a:r>
          </a:p>
          <a:p>
            <a:pPr marL="0" indent="0">
              <a:buNone/>
            </a:pPr>
            <a:r>
              <a:rPr lang="en-US" sz="2400" dirty="0" smtClean="0"/>
              <a:t>    this </a:t>
            </a:r>
            <a:r>
              <a:rPr lang="en-US" sz="2400" dirty="0"/>
              <a:t>part shall expire on, and will no longer be effective</a:t>
            </a:r>
          </a:p>
          <a:p>
            <a:pPr marL="0" indent="0">
              <a:buNone/>
            </a:pPr>
            <a:r>
              <a:rPr lang="en-US" sz="2400" dirty="0" smtClean="0"/>
              <a:t>    after </a:t>
            </a:r>
            <a:r>
              <a:rPr lang="en-US" sz="2400" dirty="0"/>
              <a:t>January 2, 2017.</a:t>
            </a:r>
          </a:p>
        </p:txBody>
      </p:sp>
    </p:spTree>
    <p:extLst>
      <p:ext uri="{BB962C8B-B14F-4D97-AF65-F5344CB8AC3E}">
        <p14:creationId xmlns:p14="http://schemas.microsoft.com/office/powerpoint/2010/main" val="97231705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67" y="260797"/>
            <a:ext cx="10363200" cy="1143000"/>
          </a:xfrm>
        </p:spPr>
        <p:txBody>
          <a:bodyPr/>
          <a:lstStyle/>
          <a:p>
            <a:r>
              <a:rPr lang="en-US" b="1" dirty="0"/>
              <a:t>Implementation Dates: 2018</a:t>
            </a:r>
            <a:endParaRPr lang="en-US" dirty="0"/>
          </a:p>
        </p:txBody>
      </p:sp>
      <p:sp>
        <p:nvSpPr>
          <p:cNvPr id="3" name="Content Placeholder 2"/>
          <p:cNvSpPr>
            <a:spLocks noGrp="1"/>
          </p:cNvSpPr>
          <p:nvPr>
            <p:ph idx="1"/>
          </p:nvPr>
        </p:nvSpPr>
        <p:spPr>
          <a:xfrm>
            <a:off x="541867" y="1403797"/>
            <a:ext cx="10363200" cy="5074276"/>
          </a:xfrm>
        </p:spPr>
        <p:txBody>
          <a:bodyPr/>
          <a:lstStyle/>
          <a:p>
            <a:pPr marL="0" indent="0">
              <a:buNone/>
            </a:pPr>
            <a:r>
              <a:rPr lang="en-US" sz="2800" b="1" dirty="0"/>
              <a:t>• Sections 170.311(a)(3), 170.401(c)(3),</a:t>
            </a:r>
          </a:p>
          <a:p>
            <a:pPr marL="0" indent="0">
              <a:buNone/>
            </a:pPr>
            <a:r>
              <a:rPr lang="en-US" sz="2800" b="1" dirty="0" smtClean="0"/>
              <a:t>  170.501(c</a:t>
            </a:r>
            <a:r>
              <a:rPr lang="en-US" sz="2800" b="1" dirty="0"/>
              <a:t>)(3), and 170.505(b):</a:t>
            </a:r>
          </a:p>
          <a:p>
            <a:pPr marL="0" indent="0">
              <a:buNone/>
            </a:pPr>
            <a:r>
              <a:rPr lang="en-US" sz="2400" dirty="0" smtClean="0"/>
              <a:t>   – </a:t>
            </a:r>
            <a:r>
              <a:rPr lang="en-US" sz="2400" dirty="0"/>
              <a:t>The implementation date for these provisions is</a:t>
            </a:r>
          </a:p>
          <a:p>
            <a:pPr marL="0" indent="0">
              <a:buNone/>
            </a:pPr>
            <a:r>
              <a:rPr lang="en-US" sz="2400" dirty="0" smtClean="0"/>
              <a:t>      delayed </a:t>
            </a:r>
            <a:r>
              <a:rPr lang="en-US" sz="2400" dirty="0"/>
              <a:t>until January 2, 2018</a:t>
            </a:r>
          </a:p>
          <a:p>
            <a:pPr marL="0" indent="0">
              <a:buNone/>
            </a:pPr>
            <a:r>
              <a:rPr lang="en-US" sz="2400" dirty="0" smtClean="0"/>
              <a:t>   – </a:t>
            </a:r>
            <a:r>
              <a:rPr lang="en-US" sz="2400" dirty="0"/>
              <a:t>The implementation date for ALL other WPS</a:t>
            </a:r>
          </a:p>
          <a:p>
            <a:pPr marL="0" indent="0">
              <a:buNone/>
            </a:pPr>
            <a:r>
              <a:rPr lang="en-US" sz="2400" dirty="0" smtClean="0"/>
              <a:t>       requirements </a:t>
            </a:r>
            <a:r>
              <a:rPr lang="en-US" sz="2400" dirty="0"/>
              <a:t>is January 2, 2017</a:t>
            </a:r>
          </a:p>
          <a:p>
            <a:pPr marL="0" indent="0">
              <a:buNone/>
            </a:pPr>
            <a:r>
              <a:rPr lang="en-US" sz="2800" b="1" dirty="0"/>
              <a:t>• Requirements in listed sections:</a:t>
            </a:r>
          </a:p>
          <a:p>
            <a:pPr marL="0" indent="0">
              <a:buNone/>
            </a:pPr>
            <a:r>
              <a:rPr lang="en-US" sz="2400" dirty="0" smtClean="0"/>
              <a:t>   – </a:t>
            </a:r>
            <a:r>
              <a:rPr lang="en-US" sz="2400" dirty="0"/>
              <a:t>Revised content of pesticide safety information</a:t>
            </a:r>
          </a:p>
          <a:p>
            <a:pPr marL="0" indent="0">
              <a:buNone/>
            </a:pPr>
            <a:r>
              <a:rPr lang="en-US" sz="2400" dirty="0" smtClean="0"/>
              <a:t>   – </a:t>
            </a:r>
            <a:r>
              <a:rPr lang="en-US" sz="2400" dirty="0"/>
              <a:t>New content for worker &amp; handler training</a:t>
            </a:r>
          </a:p>
          <a:p>
            <a:pPr marL="0" indent="0">
              <a:buNone/>
            </a:pPr>
            <a:r>
              <a:rPr lang="en-US" sz="2400" dirty="0" smtClean="0"/>
              <a:t>   – </a:t>
            </a:r>
            <a:r>
              <a:rPr lang="en-US" sz="2400" dirty="0"/>
              <a:t>Handler must suspend application if worker or</a:t>
            </a:r>
          </a:p>
          <a:p>
            <a:pPr marL="0" indent="0">
              <a:buNone/>
            </a:pPr>
            <a:r>
              <a:rPr lang="en-US" sz="2400" dirty="0" smtClean="0"/>
              <a:t>      other </a:t>
            </a:r>
            <a:r>
              <a:rPr lang="en-US" sz="2400" dirty="0"/>
              <a:t>person is in application exclusion zone</a:t>
            </a:r>
          </a:p>
        </p:txBody>
      </p:sp>
    </p:spTree>
    <p:extLst>
      <p:ext uri="{BB962C8B-B14F-4D97-AF65-F5344CB8AC3E}">
        <p14:creationId xmlns:p14="http://schemas.microsoft.com/office/powerpoint/2010/main" val="180866941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2481" y="2102476"/>
            <a:ext cx="10363200" cy="1143000"/>
          </a:xfrm>
        </p:spPr>
        <p:txBody>
          <a:bodyPr/>
          <a:lstStyle/>
          <a:p>
            <a:r>
              <a:rPr lang="en-US" b="1" dirty="0"/>
              <a:t>Scope and Applicability</a:t>
            </a:r>
            <a:endParaRPr lang="en-US" dirty="0"/>
          </a:p>
        </p:txBody>
      </p:sp>
    </p:spTree>
    <p:extLst>
      <p:ext uri="{BB962C8B-B14F-4D97-AF65-F5344CB8AC3E}">
        <p14:creationId xmlns:p14="http://schemas.microsoft.com/office/powerpoint/2010/main" val="53461533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67" y="247919"/>
            <a:ext cx="10363200" cy="1143000"/>
          </a:xfrm>
        </p:spPr>
        <p:txBody>
          <a:bodyPr/>
          <a:lstStyle/>
          <a:p>
            <a:r>
              <a:rPr lang="en-US" b="1" dirty="0"/>
              <a:t>WPS 101: Scope and Applicability</a:t>
            </a:r>
            <a:endParaRPr lang="en-US" dirty="0"/>
          </a:p>
        </p:txBody>
      </p:sp>
      <p:sp>
        <p:nvSpPr>
          <p:cNvPr id="3" name="Content Placeholder 2"/>
          <p:cNvSpPr>
            <a:spLocks noGrp="1"/>
          </p:cNvSpPr>
          <p:nvPr>
            <p:ph idx="1"/>
          </p:nvPr>
        </p:nvSpPr>
        <p:spPr>
          <a:xfrm>
            <a:off x="541867" y="1390919"/>
            <a:ext cx="10363200" cy="5087154"/>
          </a:xfrm>
        </p:spPr>
        <p:txBody>
          <a:bodyPr/>
          <a:lstStyle/>
          <a:p>
            <a:pPr marL="0" indent="0">
              <a:buNone/>
            </a:pPr>
            <a:r>
              <a:rPr lang="en-US" sz="2400" b="1" dirty="0"/>
              <a:t>• Who is responsible for providing WPS protections?</a:t>
            </a:r>
          </a:p>
          <a:p>
            <a:pPr marL="0" indent="0">
              <a:buNone/>
            </a:pPr>
            <a:r>
              <a:rPr lang="en-US" sz="2400" dirty="0" smtClean="0"/>
              <a:t>    – </a:t>
            </a:r>
            <a:r>
              <a:rPr lang="en-US" sz="2400" dirty="0"/>
              <a:t>Agricultural employers on crop-producing agricultural</a:t>
            </a:r>
          </a:p>
          <a:p>
            <a:pPr marL="0" indent="0">
              <a:buNone/>
            </a:pPr>
            <a:r>
              <a:rPr lang="en-US" sz="2400" dirty="0" smtClean="0"/>
              <a:t>       establishments</a:t>
            </a:r>
            <a:endParaRPr lang="en-US" sz="2400" dirty="0"/>
          </a:p>
          <a:p>
            <a:pPr marL="0" indent="0">
              <a:buNone/>
            </a:pPr>
            <a:r>
              <a:rPr lang="en-US" sz="2400" dirty="0" smtClean="0"/>
              <a:t>    – </a:t>
            </a:r>
            <a:r>
              <a:rPr lang="en-US" sz="2400" dirty="0"/>
              <a:t>Commercial pesticide handling establishment employers</a:t>
            </a:r>
          </a:p>
          <a:p>
            <a:pPr marL="0" indent="0">
              <a:buNone/>
            </a:pPr>
            <a:r>
              <a:rPr lang="en-US" sz="2400" b="1" dirty="0" smtClean="0"/>
              <a:t>• </a:t>
            </a:r>
            <a:r>
              <a:rPr lang="en-US" sz="2400" b="1" dirty="0"/>
              <a:t>Who is protected?</a:t>
            </a:r>
          </a:p>
          <a:p>
            <a:pPr marL="0" indent="0">
              <a:buNone/>
            </a:pPr>
            <a:r>
              <a:rPr lang="en-US" sz="2400" dirty="0" smtClean="0"/>
              <a:t>    – </a:t>
            </a:r>
            <a:r>
              <a:rPr lang="en-US" sz="2400" dirty="0"/>
              <a:t>Workers – people employed to perform work activities</a:t>
            </a:r>
          </a:p>
          <a:p>
            <a:pPr marL="0" indent="0">
              <a:buNone/>
            </a:pPr>
            <a:r>
              <a:rPr lang="en-US" sz="2400" dirty="0" smtClean="0"/>
              <a:t>        related </a:t>
            </a:r>
            <a:r>
              <a:rPr lang="en-US" sz="2400" dirty="0"/>
              <a:t>to production of agricultural plants</a:t>
            </a:r>
          </a:p>
          <a:p>
            <a:pPr marL="0" indent="0">
              <a:buNone/>
            </a:pPr>
            <a:r>
              <a:rPr lang="en-US" sz="2400" dirty="0" smtClean="0"/>
              <a:t>    – </a:t>
            </a:r>
            <a:r>
              <a:rPr lang="en-US" sz="2400" dirty="0"/>
              <a:t>Pesticide handlers – people employed to mix, load or apply</a:t>
            </a:r>
          </a:p>
          <a:p>
            <a:pPr marL="0" indent="0">
              <a:buNone/>
            </a:pPr>
            <a:r>
              <a:rPr lang="en-US" sz="2400" dirty="0" smtClean="0"/>
              <a:t>       pesticides </a:t>
            </a:r>
            <a:r>
              <a:rPr lang="en-US" sz="2400" dirty="0"/>
              <a:t>for use on agricultural establishments in the</a:t>
            </a:r>
          </a:p>
          <a:p>
            <a:pPr marL="0" indent="0">
              <a:buNone/>
            </a:pPr>
            <a:r>
              <a:rPr lang="en-US" sz="2400" dirty="0" smtClean="0"/>
              <a:t>       production </a:t>
            </a:r>
            <a:r>
              <a:rPr lang="en-US" sz="2400" dirty="0"/>
              <a:t>of agricultural plants</a:t>
            </a:r>
          </a:p>
          <a:p>
            <a:pPr marL="0" indent="0">
              <a:buNone/>
            </a:pPr>
            <a:r>
              <a:rPr lang="en-US" sz="2400" dirty="0" smtClean="0"/>
              <a:t>   – </a:t>
            </a:r>
            <a:r>
              <a:rPr lang="en-US" sz="2400" dirty="0"/>
              <a:t>Other persons during pesticide applications</a:t>
            </a:r>
          </a:p>
        </p:txBody>
      </p:sp>
    </p:spTree>
    <p:extLst>
      <p:ext uri="{BB962C8B-B14F-4D97-AF65-F5344CB8AC3E}">
        <p14:creationId xmlns:p14="http://schemas.microsoft.com/office/powerpoint/2010/main" val="263102445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endParaRPr lang="en-US" dirty="0"/>
          </a:p>
        </p:txBody>
      </p:sp>
      <p:sp>
        <p:nvSpPr>
          <p:cNvPr id="3" name="Content Placeholder 2"/>
          <p:cNvSpPr>
            <a:spLocks noGrp="1"/>
          </p:cNvSpPr>
          <p:nvPr>
            <p:ph idx="1"/>
          </p:nvPr>
        </p:nvSpPr>
        <p:spPr/>
        <p:txBody>
          <a:bodyPr/>
          <a:lstStyle/>
          <a:p>
            <a:r>
              <a:rPr lang="en-US" sz="2400" b="1" dirty="0"/>
              <a:t>Revised WPS (continued)</a:t>
            </a:r>
          </a:p>
          <a:p>
            <a:r>
              <a:rPr lang="en-US" sz="2400" dirty="0" smtClean="0"/>
              <a:t>Definitions</a:t>
            </a:r>
            <a:endParaRPr lang="en-US" sz="2400" dirty="0"/>
          </a:p>
          <a:p>
            <a:r>
              <a:rPr lang="en-US" sz="2400" dirty="0" smtClean="0"/>
              <a:t>Inform</a:t>
            </a:r>
            <a:r>
              <a:rPr lang="en-US" sz="2400" dirty="0"/>
              <a:t>: Training, establishment-specific info, knowledge</a:t>
            </a:r>
          </a:p>
          <a:p>
            <a:r>
              <a:rPr lang="en-US" sz="2400" dirty="0"/>
              <a:t>of labeling</a:t>
            </a:r>
          </a:p>
          <a:p>
            <a:r>
              <a:rPr lang="en-US" sz="2400" dirty="0" smtClean="0"/>
              <a:t>Mitigate</a:t>
            </a:r>
            <a:r>
              <a:rPr lang="en-US" sz="2400" dirty="0"/>
              <a:t>: Decontamination supplies, emergency</a:t>
            </a:r>
          </a:p>
          <a:p>
            <a:pPr marL="0" indent="0">
              <a:buNone/>
            </a:pPr>
            <a:r>
              <a:rPr lang="en-US" sz="2400" dirty="0" smtClean="0"/>
              <a:t>    assistance</a:t>
            </a:r>
            <a:endParaRPr lang="en-US" sz="2400" dirty="0"/>
          </a:p>
          <a:p>
            <a:r>
              <a:rPr lang="en-US" sz="2400" dirty="0" smtClean="0"/>
              <a:t>Protect</a:t>
            </a:r>
            <a:r>
              <a:rPr lang="en-US" sz="2400" dirty="0"/>
              <a:t>: Minimum age, PPE requirements</a:t>
            </a:r>
          </a:p>
          <a:p>
            <a:r>
              <a:rPr lang="en-US" sz="2400" dirty="0" smtClean="0"/>
              <a:t>Exemptions </a:t>
            </a:r>
            <a:r>
              <a:rPr lang="en-US" sz="2400" dirty="0"/>
              <a:t>&amp; exceptions: Exemptions, PPE</a:t>
            </a:r>
          </a:p>
          <a:p>
            <a:pPr marL="0" indent="0">
              <a:buNone/>
            </a:pPr>
            <a:r>
              <a:rPr lang="en-US" sz="2400" dirty="0" smtClean="0"/>
              <a:t>    exceptions</a:t>
            </a:r>
            <a:r>
              <a:rPr lang="en-US" sz="2400" dirty="0"/>
              <a:t>, early entry exemptions</a:t>
            </a:r>
          </a:p>
        </p:txBody>
      </p:sp>
    </p:spTree>
    <p:extLst>
      <p:ext uri="{BB962C8B-B14F-4D97-AF65-F5344CB8AC3E}">
        <p14:creationId xmlns:p14="http://schemas.microsoft.com/office/powerpoint/2010/main" val="50624475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177" y="363829"/>
            <a:ext cx="10363200" cy="1143000"/>
          </a:xfrm>
        </p:spPr>
        <p:txBody>
          <a:bodyPr/>
          <a:lstStyle/>
          <a:p>
            <a:r>
              <a:rPr lang="en-US" b="1" dirty="0"/>
              <a:t>WPS 101: Scope and Applicability</a:t>
            </a:r>
            <a:endParaRPr lang="en-US" dirty="0"/>
          </a:p>
        </p:txBody>
      </p:sp>
      <p:sp>
        <p:nvSpPr>
          <p:cNvPr id="3" name="Content Placeholder 2"/>
          <p:cNvSpPr>
            <a:spLocks noGrp="1"/>
          </p:cNvSpPr>
          <p:nvPr>
            <p:ph idx="1"/>
          </p:nvPr>
        </p:nvSpPr>
        <p:spPr>
          <a:xfrm>
            <a:off x="541867" y="1635617"/>
            <a:ext cx="10363200" cy="5048518"/>
          </a:xfrm>
        </p:spPr>
        <p:txBody>
          <a:bodyPr/>
          <a:lstStyle/>
          <a:p>
            <a:pPr marL="0" indent="0">
              <a:buNone/>
            </a:pPr>
            <a:r>
              <a:rPr lang="en-US" sz="2400" b="1" dirty="0"/>
              <a:t>• Scope: Who is covered?</a:t>
            </a:r>
          </a:p>
          <a:p>
            <a:pPr marL="0" indent="0">
              <a:buNone/>
            </a:pPr>
            <a:r>
              <a:rPr lang="en-US" sz="2400" dirty="0" smtClean="0"/>
              <a:t>   – </a:t>
            </a:r>
            <a:r>
              <a:rPr lang="en-US" sz="2400" dirty="0"/>
              <a:t>Approximately 890,000 agricultural</a:t>
            </a:r>
          </a:p>
          <a:p>
            <a:pPr marL="0" indent="0">
              <a:buNone/>
            </a:pPr>
            <a:r>
              <a:rPr lang="en-US" sz="2400" dirty="0" smtClean="0"/>
              <a:t>      establishments </a:t>
            </a:r>
            <a:r>
              <a:rPr lang="en-US" sz="2400" dirty="0"/>
              <a:t>(farms, forests, nurseries)</a:t>
            </a:r>
          </a:p>
          <a:p>
            <a:pPr marL="0" indent="0">
              <a:buNone/>
            </a:pPr>
            <a:r>
              <a:rPr lang="en-US" sz="2400" dirty="0" smtClean="0"/>
              <a:t>   – </a:t>
            </a:r>
            <a:r>
              <a:rPr lang="en-US" sz="2400" dirty="0"/>
              <a:t>Approximately 45,000 commercial pesticide</a:t>
            </a:r>
          </a:p>
          <a:p>
            <a:pPr marL="0" indent="0">
              <a:buNone/>
            </a:pPr>
            <a:r>
              <a:rPr lang="en-US" sz="2400" dirty="0" smtClean="0"/>
              <a:t>       handling </a:t>
            </a:r>
            <a:r>
              <a:rPr lang="en-US" sz="2400" dirty="0"/>
              <a:t>establishments (CPHEs)</a:t>
            </a:r>
          </a:p>
          <a:p>
            <a:pPr marL="0" indent="0">
              <a:buNone/>
            </a:pPr>
            <a:r>
              <a:rPr lang="en-US" sz="2400" b="1" dirty="0"/>
              <a:t>• No expansion of WPS scope with revisions</a:t>
            </a:r>
          </a:p>
          <a:p>
            <a:pPr marL="0" indent="0">
              <a:buNone/>
            </a:pPr>
            <a:r>
              <a:rPr lang="en-US" sz="2400" dirty="0" smtClean="0"/>
              <a:t>    – </a:t>
            </a:r>
            <a:r>
              <a:rPr lang="en-US" sz="2400" dirty="0"/>
              <a:t>No significant changes to excepted uses (i.e.,</a:t>
            </a:r>
          </a:p>
          <a:p>
            <a:pPr marL="0" indent="0">
              <a:buNone/>
            </a:pPr>
            <a:r>
              <a:rPr lang="en-US" sz="2400" dirty="0" smtClean="0"/>
              <a:t>       livestock-related </a:t>
            </a:r>
            <a:r>
              <a:rPr lang="en-US" sz="2400" dirty="0"/>
              <a:t>uses, post-harvest uses, lawn</a:t>
            </a:r>
          </a:p>
          <a:p>
            <a:pPr marL="0" indent="0">
              <a:buNone/>
            </a:pPr>
            <a:r>
              <a:rPr lang="en-US" sz="2400" dirty="0" smtClean="0"/>
              <a:t>       and </a:t>
            </a:r>
            <a:r>
              <a:rPr lang="en-US" sz="2400" dirty="0"/>
              <a:t>ornamental uses, etc.)</a:t>
            </a:r>
          </a:p>
        </p:txBody>
      </p:sp>
    </p:spTree>
    <p:extLst>
      <p:ext uri="{BB962C8B-B14F-4D97-AF65-F5344CB8AC3E}">
        <p14:creationId xmlns:p14="http://schemas.microsoft.com/office/powerpoint/2010/main" val="81806115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177" y="402465"/>
            <a:ext cx="10363200" cy="1143000"/>
          </a:xfrm>
        </p:spPr>
        <p:txBody>
          <a:bodyPr/>
          <a:lstStyle/>
          <a:p>
            <a:r>
              <a:rPr lang="en-US" b="1" dirty="0"/>
              <a:t>WPS 101: Scope and Applicability</a:t>
            </a:r>
            <a:endParaRPr lang="en-US" dirty="0"/>
          </a:p>
        </p:txBody>
      </p:sp>
      <p:sp>
        <p:nvSpPr>
          <p:cNvPr id="3" name="Content Placeholder 2"/>
          <p:cNvSpPr>
            <a:spLocks noGrp="1"/>
          </p:cNvSpPr>
          <p:nvPr>
            <p:ph idx="1"/>
          </p:nvPr>
        </p:nvSpPr>
        <p:spPr>
          <a:xfrm>
            <a:off x="632177" y="1815921"/>
            <a:ext cx="10363200" cy="4481847"/>
          </a:xfrm>
        </p:spPr>
        <p:txBody>
          <a:bodyPr/>
          <a:lstStyle/>
          <a:p>
            <a:pPr marL="0" indent="0">
              <a:spcAft>
                <a:spcPts val="1800"/>
              </a:spcAft>
              <a:buNone/>
            </a:pPr>
            <a:r>
              <a:rPr lang="en-US" sz="2800" b="1" dirty="0"/>
              <a:t>• Key </a:t>
            </a:r>
            <a:r>
              <a:rPr lang="en-US" sz="2800" b="1" dirty="0" smtClean="0"/>
              <a:t>Provision </a:t>
            </a:r>
            <a:r>
              <a:rPr lang="en-US" sz="2800" b="1" dirty="0"/>
              <a:t>– 170.303(a</a:t>
            </a:r>
            <a:r>
              <a:rPr lang="en-US" sz="2800" b="1" dirty="0" smtClean="0"/>
              <a:t>):</a:t>
            </a:r>
          </a:p>
          <a:p>
            <a:pPr marL="0" indent="0">
              <a:buNone/>
            </a:pPr>
            <a:r>
              <a:rPr lang="en-US" sz="2400" dirty="0"/>
              <a:t>This regulation applies whenever a pesticide</a:t>
            </a:r>
          </a:p>
          <a:p>
            <a:pPr marL="0" indent="0">
              <a:buNone/>
            </a:pPr>
            <a:r>
              <a:rPr lang="en-US" sz="2400" dirty="0"/>
              <a:t>product bearing a label requiring compliance</a:t>
            </a:r>
          </a:p>
          <a:p>
            <a:pPr marL="0" indent="0">
              <a:buNone/>
            </a:pPr>
            <a:r>
              <a:rPr lang="en-US" sz="2400" dirty="0"/>
              <a:t>with this part is used in the production of</a:t>
            </a:r>
          </a:p>
          <a:p>
            <a:pPr marL="0" indent="0">
              <a:buNone/>
            </a:pPr>
            <a:r>
              <a:rPr lang="en-US" sz="2400" dirty="0"/>
              <a:t>agricultural plants on an agricultural</a:t>
            </a:r>
          </a:p>
          <a:p>
            <a:pPr marL="0" indent="0">
              <a:buNone/>
            </a:pPr>
            <a:r>
              <a:rPr lang="en-US" sz="2400" dirty="0"/>
              <a:t>establishment, except as provided in</a:t>
            </a:r>
          </a:p>
          <a:p>
            <a:pPr marL="0" indent="0">
              <a:buNone/>
            </a:pPr>
            <a:r>
              <a:rPr lang="en-US" sz="2400" dirty="0"/>
              <a:t>paragraphs (b) and (c) of this section.</a:t>
            </a:r>
          </a:p>
        </p:txBody>
      </p:sp>
    </p:spTree>
    <p:extLst>
      <p:ext uri="{BB962C8B-B14F-4D97-AF65-F5344CB8AC3E}">
        <p14:creationId xmlns:p14="http://schemas.microsoft.com/office/powerpoint/2010/main" val="53181165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WPS 101: Scope and Applicability</a:t>
            </a:r>
            <a:endParaRPr lang="en-US" dirty="0"/>
          </a:p>
        </p:txBody>
      </p:sp>
      <p:sp>
        <p:nvSpPr>
          <p:cNvPr id="3" name="Content Placeholder 2"/>
          <p:cNvSpPr>
            <a:spLocks noGrp="1"/>
          </p:cNvSpPr>
          <p:nvPr>
            <p:ph idx="1"/>
          </p:nvPr>
        </p:nvSpPr>
        <p:spPr/>
        <p:txBody>
          <a:bodyPr/>
          <a:lstStyle/>
          <a:p>
            <a:pPr marL="0" indent="0">
              <a:buNone/>
            </a:pPr>
            <a:r>
              <a:rPr lang="en-US" sz="2800" b="1" dirty="0"/>
              <a:t>• Keys </a:t>
            </a:r>
            <a:r>
              <a:rPr lang="en-US" sz="2800" b="1" dirty="0" smtClean="0"/>
              <a:t>to </a:t>
            </a:r>
            <a:r>
              <a:rPr lang="en-US" sz="2800" b="1" dirty="0"/>
              <a:t>WPS applicability</a:t>
            </a:r>
            <a:r>
              <a:rPr lang="en-US" sz="2800" b="1" dirty="0" smtClean="0"/>
              <a:t>:</a:t>
            </a:r>
          </a:p>
          <a:p>
            <a:pPr marL="0" indent="0">
              <a:buNone/>
            </a:pPr>
            <a:endParaRPr lang="en-US" sz="1800" b="1" dirty="0"/>
          </a:p>
          <a:p>
            <a:pPr marL="0" indent="0">
              <a:buNone/>
            </a:pPr>
            <a:r>
              <a:rPr lang="en-US" sz="2400" dirty="0" smtClean="0"/>
              <a:t>   – </a:t>
            </a:r>
            <a:r>
              <a:rPr lang="en-US" sz="2400" dirty="0"/>
              <a:t>Use of a WPS-labeled pesticide product on an</a:t>
            </a:r>
          </a:p>
          <a:p>
            <a:pPr marL="0" indent="0">
              <a:buNone/>
            </a:pPr>
            <a:r>
              <a:rPr lang="en-US" sz="2400" dirty="0" smtClean="0"/>
              <a:t>      “</a:t>
            </a:r>
            <a:r>
              <a:rPr lang="en-US" sz="2400" dirty="0"/>
              <a:t>agricultural establishment” directly related to the production </a:t>
            </a:r>
            <a:r>
              <a:rPr lang="en-US" sz="2400" dirty="0" smtClean="0"/>
              <a:t>                               </a:t>
            </a:r>
          </a:p>
          <a:p>
            <a:pPr marL="0" indent="0">
              <a:buNone/>
            </a:pPr>
            <a:r>
              <a:rPr lang="en-US" sz="2400" dirty="0"/>
              <a:t> </a:t>
            </a:r>
            <a:r>
              <a:rPr lang="en-US" sz="2400" dirty="0" smtClean="0"/>
              <a:t>     of an “</a:t>
            </a:r>
            <a:r>
              <a:rPr lang="en-US" sz="2400" dirty="0"/>
              <a:t>agricultural plant”</a:t>
            </a:r>
          </a:p>
          <a:p>
            <a:pPr marL="0" indent="0">
              <a:buNone/>
            </a:pPr>
            <a:r>
              <a:rPr lang="en-US" sz="2400" dirty="0" smtClean="0"/>
              <a:t>    – </a:t>
            </a:r>
            <a:r>
              <a:rPr lang="en-US" sz="2400" dirty="0"/>
              <a:t>Employment of workers or handlers</a:t>
            </a:r>
          </a:p>
          <a:p>
            <a:pPr marL="0" indent="0">
              <a:buNone/>
            </a:pPr>
            <a:r>
              <a:rPr lang="en-US" sz="2400" dirty="0" smtClean="0"/>
              <a:t>    – </a:t>
            </a:r>
            <a:r>
              <a:rPr lang="en-US" sz="2400" dirty="0"/>
              <a:t>Definitions of “agricultural establishment,” “agricultural plant,” </a:t>
            </a:r>
            <a:r>
              <a:rPr lang="en-US" sz="2400" dirty="0" smtClean="0"/>
              <a:t>                   </a:t>
            </a:r>
          </a:p>
          <a:p>
            <a:pPr marL="0" indent="0">
              <a:buNone/>
            </a:pPr>
            <a:r>
              <a:rPr lang="en-US" sz="2400" dirty="0"/>
              <a:t> </a:t>
            </a:r>
            <a:r>
              <a:rPr lang="en-US" sz="2400" dirty="0" smtClean="0"/>
              <a:t>      and </a:t>
            </a:r>
            <a:r>
              <a:rPr lang="en-US" sz="2400" dirty="0"/>
              <a:t>“employ” </a:t>
            </a:r>
            <a:r>
              <a:rPr lang="en-US" sz="2400" dirty="0" smtClean="0"/>
              <a:t>are important definitions </a:t>
            </a:r>
            <a:r>
              <a:rPr lang="en-US" sz="2400" dirty="0"/>
              <a:t>to establishing the scope </a:t>
            </a:r>
            <a:r>
              <a:rPr lang="en-US" sz="2400" dirty="0" smtClean="0"/>
              <a:t>                      </a:t>
            </a:r>
          </a:p>
          <a:p>
            <a:pPr marL="0" indent="0">
              <a:buNone/>
            </a:pPr>
            <a:r>
              <a:rPr lang="en-US" sz="2400" dirty="0"/>
              <a:t> </a:t>
            </a:r>
            <a:r>
              <a:rPr lang="en-US" sz="2400" dirty="0" smtClean="0"/>
              <a:t>       of </a:t>
            </a:r>
            <a:r>
              <a:rPr lang="en-US" sz="2400" dirty="0"/>
              <a:t>rule</a:t>
            </a:r>
          </a:p>
          <a:p>
            <a:pPr marL="0" indent="0">
              <a:buNone/>
            </a:pPr>
            <a:endParaRPr lang="en-US" sz="2800" b="1" dirty="0"/>
          </a:p>
        </p:txBody>
      </p:sp>
    </p:spTree>
    <p:extLst>
      <p:ext uri="{BB962C8B-B14F-4D97-AF65-F5344CB8AC3E}">
        <p14:creationId xmlns:p14="http://schemas.microsoft.com/office/powerpoint/2010/main" val="97867782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67" y="157766"/>
            <a:ext cx="10363200" cy="1464972"/>
          </a:xfrm>
        </p:spPr>
        <p:txBody>
          <a:bodyPr/>
          <a:lstStyle/>
          <a:p>
            <a:r>
              <a:rPr lang="en-US" b="1" dirty="0"/>
              <a:t>WPS Exceptions to </a:t>
            </a:r>
            <a:r>
              <a:rPr lang="en-US" b="1" dirty="0" smtClean="0"/>
              <a:t>Applicability</a:t>
            </a:r>
            <a:br>
              <a:rPr lang="en-US" b="1" dirty="0" smtClean="0"/>
            </a:br>
            <a:r>
              <a:rPr lang="en-US" sz="2800" b="1" dirty="0"/>
              <a:t>170.303(b)</a:t>
            </a:r>
            <a:endParaRPr lang="en-US" sz="2800" dirty="0"/>
          </a:p>
        </p:txBody>
      </p:sp>
      <p:sp>
        <p:nvSpPr>
          <p:cNvPr id="3" name="Content Placeholder 2"/>
          <p:cNvSpPr>
            <a:spLocks noGrp="1"/>
          </p:cNvSpPr>
          <p:nvPr>
            <p:ph idx="1"/>
          </p:nvPr>
        </p:nvSpPr>
        <p:spPr>
          <a:xfrm>
            <a:off x="541867" y="1622737"/>
            <a:ext cx="10363200" cy="4881093"/>
          </a:xfrm>
        </p:spPr>
        <p:txBody>
          <a:bodyPr/>
          <a:lstStyle/>
          <a:p>
            <a:pPr marL="0" indent="0">
              <a:buNone/>
            </a:pPr>
            <a:r>
              <a:rPr lang="en-US" sz="2000" dirty="0"/>
              <a:t>• </a:t>
            </a:r>
            <a:r>
              <a:rPr lang="en-US" sz="2000" b="1" dirty="0"/>
              <a:t>The WPS does not apply on agricultural establishments when</a:t>
            </a:r>
          </a:p>
          <a:p>
            <a:pPr marL="0" indent="0">
              <a:buNone/>
            </a:pPr>
            <a:r>
              <a:rPr lang="en-US" sz="2000" b="1" dirty="0" smtClean="0"/>
              <a:t>   pesticides </a:t>
            </a:r>
            <a:r>
              <a:rPr lang="en-US" sz="2000" b="1" dirty="0"/>
              <a:t>are used as follows:</a:t>
            </a:r>
          </a:p>
          <a:p>
            <a:pPr marL="0" indent="0">
              <a:buNone/>
            </a:pPr>
            <a:r>
              <a:rPr lang="en-US" sz="2000" dirty="0" smtClean="0"/>
              <a:t>   – </a:t>
            </a:r>
            <a:r>
              <a:rPr lang="en-US" sz="2000" dirty="0"/>
              <a:t>As part of government-sponsored public pest control programs over</a:t>
            </a:r>
          </a:p>
          <a:p>
            <a:pPr marL="0" indent="0">
              <a:buNone/>
            </a:pPr>
            <a:r>
              <a:rPr lang="en-US" sz="2000" dirty="0" smtClean="0"/>
              <a:t>      which </a:t>
            </a:r>
            <a:r>
              <a:rPr lang="en-US" sz="2000" dirty="0"/>
              <a:t>the owner, agricultural employer and handler employer have no</a:t>
            </a:r>
          </a:p>
          <a:p>
            <a:pPr marL="0" indent="0">
              <a:buNone/>
            </a:pPr>
            <a:r>
              <a:rPr lang="en-US" sz="2000" dirty="0" smtClean="0"/>
              <a:t>       control </a:t>
            </a:r>
            <a:r>
              <a:rPr lang="en-US" sz="2000" dirty="0"/>
              <a:t>(e.g., mosquito abatement and Mediterranean fruit fly</a:t>
            </a:r>
          </a:p>
          <a:p>
            <a:pPr marL="0" indent="0">
              <a:buNone/>
            </a:pPr>
            <a:r>
              <a:rPr lang="en-US" sz="2000" dirty="0" smtClean="0"/>
              <a:t>       eradication </a:t>
            </a:r>
            <a:r>
              <a:rPr lang="en-US" sz="2000" dirty="0"/>
              <a:t>programs)</a:t>
            </a:r>
          </a:p>
          <a:p>
            <a:pPr marL="0" indent="0">
              <a:buNone/>
            </a:pPr>
            <a:r>
              <a:rPr lang="en-US" sz="2000" dirty="0" smtClean="0"/>
              <a:t>   – </a:t>
            </a:r>
            <a:r>
              <a:rPr lang="en-US" sz="2000" dirty="0"/>
              <a:t>On plants other than agricultural plants, which may include plants in</a:t>
            </a:r>
          </a:p>
          <a:p>
            <a:pPr marL="0" indent="0">
              <a:buNone/>
            </a:pPr>
            <a:r>
              <a:rPr lang="en-US" sz="2000" dirty="0" smtClean="0"/>
              <a:t>       home </a:t>
            </a:r>
            <a:r>
              <a:rPr lang="en-US" sz="2000" dirty="0"/>
              <a:t>fruit and vegetable gardens and home greenhouses, and</a:t>
            </a:r>
          </a:p>
          <a:p>
            <a:pPr marL="0" indent="0">
              <a:buNone/>
            </a:pPr>
            <a:r>
              <a:rPr lang="en-US" sz="2000" dirty="0" smtClean="0"/>
              <a:t>       permanent </a:t>
            </a:r>
            <a:r>
              <a:rPr lang="en-US" sz="2000" dirty="0"/>
              <a:t>plantings for ornamental purposes, such as plants that are</a:t>
            </a:r>
          </a:p>
          <a:p>
            <a:pPr marL="0" indent="0">
              <a:buNone/>
            </a:pPr>
            <a:r>
              <a:rPr lang="en-US" sz="2000" dirty="0" smtClean="0"/>
              <a:t>       in </a:t>
            </a:r>
            <a:r>
              <a:rPr lang="en-US" sz="2000" dirty="0"/>
              <a:t>ornamental gardens, parks, public or private landscaping, lawns or</a:t>
            </a:r>
          </a:p>
          <a:p>
            <a:pPr marL="0" indent="0">
              <a:buNone/>
            </a:pPr>
            <a:r>
              <a:rPr lang="en-US" sz="2000" dirty="0" smtClean="0"/>
              <a:t>       other </a:t>
            </a:r>
            <a:r>
              <a:rPr lang="en-US" sz="2000" dirty="0"/>
              <a:t>grounds that are intended only for aesthetic purposes</a:t>
            </a:r>
          </a:p>
          <a:p>
            <a:pPr marL="0" indent="0">
              <a:buNone/>
            </a:pPr>
            <a:r>
              <a:rPr lang="en-US" sz="2000" dirty="0" smtClean="0"/>
              <a:t>   – </a:t>
            </a:r>
            <a:r>
              <a:rPr lang="en-US" sz="2000" dirty="0"/>
              <a:t>For control of vertebrate pests, unless directly related to the production</a:t>
            </a:r>
          </a:p>
          <a:p>
            <a:pPr marL="0" indent="0">
              <a:buNone/>
            </a:pPr>
            <a:r>
              <a:rPr lang="en-US" sz="2000" dirty="0" smtClean="0"/>
              <a:t>    of </a:t>
            </a:r>
            <a:r>
              <a:rPr lang="en-US" sz="2000" dirty="0"/>
              <a:t>an agricultural plant</a:t>
            </a:r>
          </a:p>
        </p:txBody>
      </p:sp>
    </p:spTree>
    <p:extLst>
      <p:ext uri="{BB962C8B-B14F-4D97-AF65-F5344CB8AC3E}">
        <p14:creationId xmlns:p14="http://schemas.microsoft.com/office/powerpoint/2010/main" val="307868297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177" y="437882"/>
            <a:ext cx="10363200" cy="1378039"/>
          </a:xfrm>
        </p:spPr>
        <p:txBody>
          <a:bodyPr/>
          <a:lstStyle/>
          <a:p>
            <a:r>
              <a:rPr lang="en-US" dirty="0"/>
              <a:t>WPS Exceptions to Applicability</a:t>
            </a:r>
            <a:br>
              <a:rPr lang="en-US" dirty="0"/>
            </a:br>
            <a:r>
              <a:rPr lang="en-US" sz="3200" dirty="0"/>
              <a:t>170.303(b)</a:t>
            </a:r>
            <a:r>
              <a:rPr lang="en-US" dirty="0"/>
              <a:t/>
            </a:r>
            <a:br>
              <a:rPr lang="en-US" dirty="0"/>
            </a:br>
            <a:endParaRPr lang="en-US" dirty="0"/>
          </a:p>
        </p:txBody>
      </p:sp>
      <p:sp>
        <p:nvSpPr>
          <p:cNvPr id="3" name="Content Placeholder 2"/>
          <p:cNvSpPr>
            <a:spLocks noGrp="1"/>
          </p:cNvSpPr>
          <p:nvPr>
            <p:ph idx="1"/>
          </p:nvPr>
        </p:nvSpPr>
        <p:spPr>
          <a:xfrm>
            <a:off x="541867" y="1981200"/>
            <a:ext cx="10363200" cy="4599904"/>
          </a:xfrm>
        </p:spPr>
        <p:txBody>
          <a:bodyPr/>
          <a:lstStyle/>
          <a:p>
            <a:pPr marL="0" indent="0">
              <a:buNone/>
            </a:pPr>
            <a:r>
              <a:rPr lang="en-US" sz="2400" dirty="0"/>
              <a:t>•   </a:t>
            </a:r>
            <a:r>
              <a:rPr lang="en-US" sz="2400" b="1" dirty="0"/>
              <a:t>The WPS does not apply on agricultural establishments</a:t>
            </a:r>
          </a:p>
          <a:p>
            <a:pPr marL="0" indent="0">
              <a:buNone/>
            </a:pPr>
            <a:r>
              <a:rPr lang="en-US" sz="2400" b="1" dirty="0" smtClean="0"/>
              <a:t>     when </a:t>
            </a:r>
            <a:r>
              <a:rPr lang="en-US" sz="2400" b="1" dirty="0"/>
              <a:t>pesticides are used as follows:</a:t>
            </a:r>
          </a:p>
          <a:p>
            <a:pPr marL="0" indent="0">
              <a:buNone/>
            </a:pPr>
            <a:r>
              <a:rPr lang="en-US" sz="2400" dirty="0" smtClean="0"/>
              <a:t>     –  </a:t>
            </a:r>
            <a:r>
              <a:rPr lang="en-US" sz="2400" dirty="0"/>
              <a:t>As attractants or repellents in traps</a:t>
            </a:r>
          </a:p>
          <a:p>
            <a:pPr marL="0" indent="0">
              <a:buNone/>
            </a:pPr>
            <a:r>
              <a:rPr lang="en-US" sz="2400" dirty="0" smtClean="0"/>
              <a:t>     –  </a:t>
            </a:r>
            <a:r>
              <a:rPr lang="en-US" sz="2400" dirty="0"/>
              <a:t>On the harvested portions of agricultural plants or on harvested timber</a:t>
            </a:r>
          </a:p>
          <a:p>
            <a:pPr marL="0" indent="0">
              <a:buNone/>
            </a:pPr>
            <a:r>
              <a:rPr lang="en-US" sz="2400" dirty="0" smtClean="0"/>
              <a:t>     –  </a:t>
            </a:r>
            <a:r>
              <a:rPr lang="en-US" sz="2400" dirty="0"/>
              <a:t>For research uses of unregistered pesticides</a:t>
            </a:r>
          </a:p>
          <a:p>
            <a:pPr marL="0" indent="0">
              <a:buNone/>
            </a:pPr>
            <a:r>
              <a:rPr lang="en-US" sz="2400" dirty="0" smtClean="0"/>
              <a:t>     –  </a:t>
            </a:r>
            <a:r>
              <a:rPr lang="en-US" sz="2400" dirty="0"/>
              <a:t>On pasture and rangeland where the forage will not be harvested for hay</a:t>
            </a:r>
          </a:p>
          <a:p>
            <a:pPr marL="0" indent="0">
              <a:buNone/>
            </a:pPr>
            <a:r>
              <a:rPr lang="en-US" sz="2400" dirty="0" smtClean="0"/>
              <a:t>     –  </a:t>
            </a:r>
            <a:r>
              <a:rPr lang="en-US" sz="2400" dirty="0"/>
              <a:t>In a manner not directly related to the production of agricultural plants, </a:t>
            </a:r>
            <a:r>
              <a:rPr lang="en-US" sz="2400" dirty="0" smtClean="0"/>
              <a:t>    </a:t>
            </a:r>
          </a:p>
          <a:p>
            <a:pPr marL="0" indent="0">
              <a:buNone/>
            </a:pPr>
            <a:r>
              <a:rPr lang="en-US" sz="2400" dirty="0"/>
              <a:t> </a:t>
            </a:r>
            <a:r>
              <a:rPr lang="en-US" sz="2400" dirty="0" smtClean="0"/>
              <a:t>        including</a:t>
            </a:r>
            <a:r>
              <a:rPr lang="en-US" sz="2400" dirty="0"/>
              <a:t>, but not </a:t>
            </a:r>
            <a:r>
              <a:rPr lang="en-US" sz="2400" dirty="0" smtClean="0"/>
              <a:t>limited </a:t>
            </a:r>
            <a:r>
              <a:rPr lang="en-US" sz="2400" dirty="0"/>
              <a:t>to livestock pest control, structural pest control and </a:t>
            </a:r>
            <a:r>
              <a:rPr lang="en-US" sz="2400" dirty="0" smtClean="0"/>
              <a:t> </a:t>
            </a:r>
          </a:p>
          <a:p>
            <a:pPr marL="0" indent="0">
              <a:buNone/>
            </a:pPr>
            <a:r>
              <a:rPr lang="en-US" sz="2400" dirty="0"/>
              <a:t> </a:t>
            </a:r>
            <a:r>
              <a:rPr lang="en-US" sz="2400" dirty="0" smtClean="0"/>
              <a:t>        control </a:t>
            </a:r>
            <a:r>
              <a:rPr lang="en-US" sz="2400" dirty="0"/>
              <a:t>of vegetation in non-crop </a:t>
            </a:r>
            <a:r>
              <a:rPr lang="en-US" sz="2400" dirty="0" smtClean="0"/>
              <a:t>areas</a:t>
            </a:r>
            <a:endParaRPr lang="en-US" sz="2400" dirty="0"/>
          </a:p>
          <a:p>
            <a:endParaRPr lang="en-US" dirty="0"/>
          </a:p>
        </p:txBody>
      </p:sp>
    </p:spTree>
    <p:extLst>
      <p:ext uri="{BB962C8B-B14F-4D97-AF65-F5344CB8AC3E}">
        <p14:creationId xmlns:p14="http://schemas.microsoft.com/office/powerpoint/2010/main" val="192414920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WPS Exceptions to Applicability</a:t>
            </a:r>
            <a:br>
              <a:rPr lang="en-US" dirty="0"/>
            </a:br>
            <a:endParaRPr lang="en-US" dirty="0"/>
          </a:p>
        </p:txBody>
      </p:sp>
      <p:sp>
        <p:nvSpPr>
          <p:cNvPr id="3" name="Content Placeholder 2"/>
          <p:cNvSpPr>
            <a:spLocks noGrp="1"/>
          </p:cNvSpPr>
          <p:nvPr>
            <p:ph idx="1"/>
          </p:nvPr>
        </p:nvSpPr>
        <p:spPr/>
        <p:txBody>
          <a:bodyPr/>
          <a:lstStyle/>
          <a:p>
            <a:r>
              <a:rPr lang="en-US" b="1" dirty="0"/>
              <a:t>Key Provision – 170.303(c</a:t>
            </a:r>
            <a:r>
              <a:rPr lang="en-US" b="1" dirty="0" smtClean="0"/>
              <a:t>):</a:t>
            </a:r>
          </a:p>
          <a:p>
            <a:endParaRPr lang="en-US" sz="1800" dirty="0"/>
          </a:p>
          <a:p>
            <a:pPr marL="0" indent="0">
              <a:buNone/>
            </a:pPr>
            <a:r>
              <a:rPr lang="en-US" sz="2400" dirty="0"/>
              <a:t>Where a pesticide’s labeling-specific directions for</a:t>
            </a:r>
          </a:p>
          <a:p>
            <a:pPr marL="0" indent="0">
              <a:buNone/>
            </a:pPr>
            <a:r>
              <a:rPr lang="en-US" sz="2400" dirty="0"/>
              <a:t>use or other labeling requirements are inconsistent</a:t>
            </a:r>
          </a:p>
          <a:p>
            <a:pPr marL="0" indent="0">
              <a:buNone/>
            </a:pPr>
            <a:r>
              <a:rPr lang="en-US" sz="2400" dirty="0"/>
              <a:t>with requirements of the WPS, users must comply</a:t>
            </a:r>
          </a:p>
          <a:p>
            <a:pPr marL="0" indent="0">
              <a:buNone/>
            </a:pPr>
            <a:r>
              <a:rPr lang="en-US" sz="2400" dirty="0"/>
              <a:t>with the pesticide product labeling, except as</a:t>
            </a:r>
          </a:p>
          <a:p>
            <a:pPr marL="0" indent="0">
              <a:buNone/>
            </a:pPr>
            <a:r>
              <a:rPr lang="en-US" sz="2400" dirty="0"/>
              <a:t>provided for in exemptions and exceptions listed in</a:t>
            </a:r>
          </a:p>
          <a:p>
            <a:pPr marL="0" indent="0">
              <a:buNone/>
            </a:pPr>
            <a:r>
              <a:rPr lang="en-US" sz="2400" dirty="0"/>
              <a:t>sections 170.601, 170.603 and 170.607 of the WPS.</a:t>
            </a:r>
          </a:p>
        </p:txBody>
      </p:sp>
    </p:spTree>
    <p:extLst>
      <p:ext uri="{BB962C8B-B14F-4D97-AF65-F5344CB8AC3E}">
        <p14:creationId xmlns:p14="http://schemas.microsoft.com/office/powerpoint/2010/main" val="257576273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9450" y="2244144"/>
            <a:ext cx="10363200" cy="1143000"/>
          </a:xfrm>
        </p:spPr>
        <p:txBody>
          <a:bodyPr/>
          <a:lstStyle/>
          <a:p>
            <a:r>
              <a:rPr lang="en-US" b="1" dirty="0"/>
              <a:t>Definitions</a:t>
            </a:r>
            <a:endParaRPr lang="en-US" dirty="0"/>
          </a:p>
        </p:txBody>
      </p:sp>
    </p:spTree>
    <p:extLst>
      <p:ext uri="{BB962C8B-B14F-4D97-AF65-F5344CB8AC3E}">
        <p14:creationId xmlns:p14="http://schemas.microsoft.com/office/powerpoint/2010/main" val="302662544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67" y="132008"/>
            <a:ext cx="10363200" cy="1143000"/>
          </a:xfrm>
        </p:spPr>
        <p:txBody>
          <a:bodyPr/>
          <a:lstStyle/>
          <a:p>
            <a:r>
              <a:rPr lang="en-US" b="1" dirty="0"/>
              <a:t>Definitions (170.305)</a:t>
            </a:r>
            <a:endParaRPr lang="en-US" dirty="0"/>
          </a:p>
        </p:txBody>
      </p:sp>
      <p:sp>
        <p:nvSpPr>
          <p:cNvPr id="3" name="Content Placeholder 2"/>
          <p:cNvSpPr>
            <a:spLocks noGrp="1"/>
          </p:cNvSpPr>
          <p:nvPr>
            <p:ph idx="1"/>
          </p:nvPr>
        </p:nvSpPr>
        <p:spPr>
          <a:xfrm>
            <a:off x="541867" y="1275009"/>
            <a:ext cx="10363200" cy="4820992"/>
          </a:xfrm>
        </p:spPr>
        <p:txBody>
          <a:bodyPr/>
          <a:lstStyle/>
          <a:p>
            <a:pPr marL="0" indent="0">
              <a:buNone/>
            </a:pPr>
            <a:r>
              <a:rPr lang="en-US" sz="2400" dirty="0"/>
              <a:t>• </a:t>
            </a:r>
            <a:r>
              <a:rPr lang="en-US" sz="2300" dirty="0"/>
              <a:t>Added definitions to rule for the following terms:</a:t>
            </a:r>
          </a:p>
          <a:p>
            <a:pPr marL="0" indent="0">
              <a:buNone/>
            </a:pPr>
            <a:r>
              <a:rPr lang="fr-FR" sz="2300" dirty="0" smtClean="0"/>
              <a:t>   – </a:t>
            </a:r>
            <a:r>
              <a:rPr lang="fr-FR" sz="2300" dirty="0"/>
              <a:t>Application exclusion zone, </a:t>
            </a:r>
            <a:r>
              <a:rPr lang="fr-FR" sz="2300" dirty="0" err="1"/>
              <a:t>closed</a:t>
            </a:r>
            <a:r>
              <a:rPr lang="fr-FR" sz="2300" dirty="0"/>
              <a:t> system, commercial pesticide</a:t>
            </a:r>
          </a:p>
          <a:p>
            <a:pPr marL="0" indent="0">
              <a:buNone/>
            </a:pPr>
            <a:r>
              <a:rPr lang="en-US" sz="2300" dirty="0" smtClean="0"/>
              <a:t>      handler </a:t>
            </a:r>
            <a:r>
              <a:rPr lang="en-US" sz="2300" dirty="0"/>
              <a:t>employer, designated representative, employ, enclosed cab,</a:t>
            </a:r>
          </a:p>
          <a:p>
            <a:pPr marL="0" indent="0">
              <a:buNone/>
            </a:pPr>
            <a:r>
              <a:rPr lang="en-US" sz="2300" dirty="0" smtClean="0"/>
              <a:t>      enclosed </a:t>
            </a:r>
            <a:r>
              <a:rPr lang="en-US" sz="2300" dirty="0"/>
              <a:t>space production, labor contractor, outdoor production,</a:t>
            </a:r>
          </a:p>
          <a:p>
            <a:pPr marL="0" indent="0">
              <a:buNone/>
            </a:pPr>
            <a:r>
              <a:rPr lang="en-US" sz="2300" dirty="0" smtClean="0"/>
              <a:t>      personal </a:t>
            </a:r>
            <a:r>
              <a:rPr lang="en-US" sz="2300" dirty="0"/>
              <a:t>protective equipment, safety data sheet, use and worker</a:t>
            </a:r>
          </a:p>
          <a:p>
            <a:pPr marL="0" indent="0">
              <a:buNone/>
            </a:pPr>
            <a:r>
              <a:rPr lang="en-US" sz="2300" dirty="0" smtClean="0"/>
              <a:t>      housing </a:t>
            </a:r>
            <a:r>
              <a:rPr lang="en-US" sz="2300" dirty="0"/>
              <a:t>area</a:t>
            </a:r>
          </a:p>
          <a:p>
            <a:pPr marL="0" indent="0">
              <a:buNone/>
            </a:pPr>
            <a:r>
              <a:rPr lang="en-US" sz="2300" dirty="0"/>
              <a:t>• Revised the following key definitions:</a:t>
            </a:r>
          </a:p>
          <a:p>
            <a:pPr marL="0" indent="0">
              <a:buNone/>
            </a:pPr>
            <a:r>
              <a:rPr lang="en-US" sz="2300" dirty="0" smtClean="0"/>
              <a:t>  – </a:t>
            </a:r>
            <a:r>
              <a:rPr lang="en-US" sz="2300" dirty="0"/>
              <a:t>Agricultural establishment, agricultural plant, handler, immediate family</a:t>
            </a:r>
          </a:p>
          <a:p>
            <a:pPr marL="0" indent="0">
              <a:buNone/>
            </a:pPr>
            <a:r>
              <a:rPr lang="en-US" sz="2300" dirty="0" smtClean="0"/>
              <a:t>     and </a:t>
            </a:r>
            <a:r>
              <a:rPr lang="en-US" sz="2300" dirty="0"/>
              <a:t>worker</a:t>
            </a:r>
          </a:p>
          <a:p>
            <a:pPr marL="0" indent="0">
              <a:buNone/>
            </a:pPr>
            <a:r>
              <a:rPr lang="en-US" sz="2300" dirty="0"/>
              <a:t>• Deleted the following definitions:</a:t>
            </a:r>
          </a:p>
          <a:p>
            <a:pPr marL="0" indent="0">
              <a:buNone/>
            </a:pPr>
            <a:r>
              <a:rPr lang="en-US" sz="2300" dirty="0" smtClean="0"/>
              <a:t>   – </a:t>
            </a:r>
            <a:r>
              <a:rPr lang="en-US" sz="2300" dirty="0"/>
              <a:t>Commercial production (proposed), entry-restricted area (proposed),</a:t>
            </a:r>
          </a:p>
          <a:p>
            <a:pPr marL="0" indent="0">
              <a:buNone/>
            </a:pPr>
            <a:r>
              <a:rPr lang="en-US" sz="2300" dirty="0" smtClean="0"/>
              <a:t>      farm</a:t>
            </a:r>
            <a:r>
              <a:rPr lang="en-US" sz="2300" dirty="0"/>
              <a:t>, forest, forest operation (proposed), greenhouse and nursery</a:t>
            </a:r>
          </a:p>
        </p:txBody>
      </p:sp>
    </p:spTree>
    <p:extLst>
      <p:ext uri="{BB962C8B-B14F-4D97-AF65-F5344CB8AC3E}">
        <p14:creationId xmlns:p14="http://schemas.microsoft.com/office/powerpoint/2010/main" val="90928036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67" y="466859"/>
            <a:ext cx="10363200" cy="1143000"/>
          </a:xfrm>
        </p:spPr>
        <p:txBody>
          <a:bodyPr/>
          <a:lstStyle/>
          <a:p>
            <a:r>
              <a:rPr lang="en-US" b="1" dirty="0"/>
              <a:t>Definitions (170.305)</a:t>
            </a:r>
            <a:endParaRPr lang="en-US" dirty="0"/>
          </a:p>
        </p:txBody>
      </p:sp>
      <p:sp>
        <p:nvSpPr>
          <p:cNvPr id="3" name="Content Placeholder 2"/>
          <p:cNvSpPr>
            <a:spLocks noGrp="1"/>
          </p:cNvSpPr>
          <p:nvPr>
            <p:ph idx="1"/>
          </p:nvPr>
        </p:nvSpPr>
        <p:spPr>
          <a:xfrm>
            <a:off x="541867" y="1813774"/>
            <a:ext cx="10363200" cy="4754451"/>
          </a:xfrm>
        </p:spPr>
        <p:txBody>
          <a:bodyPr/>
          <a:lstStyle/>
          <a:p>
            <a:pPr marL="0" indent="0">
              <a:buNone/>
            </a:pPr>
            <a:r>
              <a:rPr lang="en-US" sz="2800" b="1" dirty="0"/>
              <a:t>• Key Definitions / </a:t>
            </a:r>
            <a:r>
              <a:rPr lang="en-US" sz="2800" b="1" dirty="0" smtClean="0"/>
              <a:t>Revisions</a:t>
            </a:r>
          </a:p>
          <a:p>
            <a:pPr marL="0" indent="0">
              <a:buNone/>
            </a:pPr>
            <a:r>
              <a:rPr lang="en-US" sz="2400" dirty="0" smtClean="0"/>
              <a:t>   – </a:t>
            </a:r>
            <a:r>
              <a:rPr lang="en-US" sz="2400" dirty="0"/>
              <a:t>Agricultural establishment and agricultural plant</a:t>
            </a:r>
          </a:p>
          <a:p>
            <a:pPr marL="0" indent="0">
              <a:buNone/>
            </a:pPr>
            <a:r>
              <a:rPr lang="en-US" sz="2400" dirty="0" smtClean="0"/>
              <a:t>   – </a:t>
            </a:r>
            <a:r>
              <a:rPr lang="en-US" sz="2400" dirty="0"/>
              <a:t>Application exclusion zone</a:t>
            </a:r>
          </a:p>
          <a:p>
            <a:pPr marL="0" indent="0">
              <a:buNone/>
            </a:pPr>
            <a:r>
              <a:rPr lang="en-US" sz="2400" dirty="0" smtClean="0"/>
              <a:t>   – </a:t>
            </a:r>
            <a:r>
              <a:rPr lang="en-US" sz="2400" dirty="0"/>
              <a:t>Commercial pesticide handler employer</a:t>
            </a:r>
          </a:p>
          <a:p>
            <a:pPr marL="0" indent="0">
              <a:buNone/>
            </a:pPr>
            <a:r>
              <a:rPr lang="en-US" sz="2400" dirty="0" smtClean="0"/>
              <a:t>   – </a:t>
            </a:r>
            <a:r>
              <a:rPr lang="en-US" sz="2400" dirty="0"/>
              <a:t>Designated </a:t>
            </a:r>
            <a:r>
              <a:rPr lang="en-US" sz="2400" dirty="0" smtClean="0"/>
              <a:t>representative</a:t>
            </a:r>
          </a:p>
          <a:p>
            <a:pPr marL="0" indent="0">
              <a:buNone/>
            </a:pPr>
            <a:r>
              <a:rPr lang="en-US" sz="2400" dirty="0" smtClean="0"/>
              <a:t>   – </a:t>
            </a:r>
            <a:r>
              <a:rPr lang="en-US" sz="2400" dirty="0"/>
              <a:t>Employ</a:t>
            </a:r>
          </a:p>
          <a:p>
            <a:pPr marL="0" indent="0">
              <a:buNone/>
            </a:pPr>
            <a:r>
              <a:rPr lang="en-US" sz="2400" dirty="0" smtClean="0"/>
              <a:t>   – </a:t>
            </a:r>
            <a:r>
              <a:rPr lang="en-US" sz="2400" dirty="0"/>
              <a:t>Enclosed space production and outdoor production</a:t>
            </a:r>
          </a:p>
          <a:p>
            <a:pPr marL="0" indent="0">
              <a:buNone/>
            </a:pPr>
            <a:r>
              <a:rPr lang="en-US" sz="2400" dirty="0" smtClean="0"/>
              <a:t>   – </a:t>
            </a:r>
            <a:r>
              <a:rPr lang="en-US" sz="2400" dirty="0"/>
              <a:t>Immediate family</a:t>
            </a:r>
          </a:p>
          <a:p>
            <a:pPr marL="0" indent="0">
              <a:buNone/>
            </a:pPr>
            <a:r>
              <a:rPr lang="en-US" sz="2400" dirty="0" smtClean="0"/>
              <a:t>   – </a:t>
            </a:r>
            <a:r>
              <a:rPr lang="en-US" sz="2400" dirty="0"/>
              <a:t>Safety data sheet</a:t>
            </a:r>
          </a:p>
          <a:p>
            <a:pPr marL="0" indent="0">
              <a:buNone/>
            </a:pPr>
            <a:r>
              <a:rPr lang="en-US" sz="2400" dirty="0" smtClean="0"/>
              <a:t>   – </a:t>
            </a:r>
            <a:r>
              <a:rPr lang="en-US" sz="2400" dirty="0"/>
              <a:t>Use, as in “to use a pesticide”</a:t>
            </a:r>
            <a:endParaRPr lang="en-US" sz="2400" b="1" dirty="0"/>
          </a:p>
        </p:txBody>
      </p:sp>
    </p:spTree>
    <p:extLst>
      <p:ext uri="{BB962C8B-B14F-4D97-AF65-F5344CB8AC3E}">
        <p14:creationId xmlns:p14="http://schemas.microsoft.com/office/powerpoint/2010/main" val="181303578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Definitions (170.305)</a:t>
            </a:r>
            <a:endParaRPr lang="en-US" dirty="0"/>
          </a:p>
        </p:txBody>
      </p:sp>
      <p:sp>
        <p:nvSpPr>
          <p:cNvPr id="3" name="Content Placeholder 2"/>
          <p:cNvSpPr>
            <a:spLocks noGrp="1"/>
          </p:cNvSpPr>
          <p:nvPr>
            <p:ph idx="1"/>
          </p:nvPr>
        </p:nvSpPr>
        <p:spPr/>
        <p:txBody>
          <a:bodyPr/>
          <a:lstStyle/>
          <a:p>
            <a:pPr marL="0" indent="0">
              <a:buNone/>
            </a:pPr>
            <a:r>
              <a:rPr lang="en-US" sz="2800" dirty="0"/>
              <a:t>• Agricultural </a:t>
            </a:r>
            <a:r>
              <a:rPr lang="en-US" sz="2800" dirty="0" smtClean="0"/>
              <a:t>establishment</a:t>
            </a:r>
          </a:p>
          <a:p>
            <a:pPr marL="0" indent="0">
              <a:buNone/>
            </a:pPr>
            <a:r>
              <a:rPr lang="en-US" sz="2400" dirty="0" smtClean="0"/>
              <a:t>   – </a:t>
            </a:r>
            <a:r>
              <a:rPr lang="en-US" sz="2400" i="1" dirty="0"/>
              <a:t>Agricultural establishment </a:t>
            </a:r>
            <a:r>
              <a:rPr lang="en-US" sz="2400" dirty="0"/>
              <a:t>means any farm, forest</a:t>
            </a:r>
          </a:p>
          <a:p>
            <a:pPr marL="0" indent="0">
              <a:buNone/>
            </a:pPr>
            <a:r>
              <a:rPr lang="en-US" sz="2400" dirty="0" smtClean="0"/>
              <a:t>      operation</a:t>
            </a:r>
            <a:r>
              <a:rPr lang="en-US" sz="2400" dirty="0"/>
              <a:t>, or nursery engaged in the outdoor or</a:t>
            </a:r>
          </a:p>
          <a:p>
            <a:pPr marL="0" indent="0">
              <a:buNone/>
            </a:pPr>
            <a:r>
              <a:rPr lang="en-US" sz="2400" dirty="0" smtClean="0"/>
              <a:t>      enclosed space production of agricultural plants. An</a:t>
            </a:r>
          </a:p>
          <a:p>
            <a:pPr marL="0" indent="0">
              <a:buNone/>
            </a:pPr>
            <a:r>
              <a:rPr lang="en-US" sz="2400" dirty="0" smtClean="0"/>
              <a:t>      establishment that is not primarily agricultural is an</a:t>
            </a:r>
          </a:p>
          <a:p>
            <a:pPr marL="0" indent="0">
              <a:buNone/>
            </a:pPr>
            <a:r>
              <a:rPr lang="en-US" sz="2400" dirty="0" smtClean="0"/>
              <a:t>      agricultural establishment if it produces agricultural</a:t>
            </a:r>
          </a:p>
          <a:p>
            <a:pPr marL="0" indent="0">
              <a:buNone/>
            </a:pPr>
            <a:r>
              <a:rPr lang="en-US" sz="2400" dirty="0" smtClean="0"/>
              <a:t>      plants for transplant or use (in part or their entirety) in</a:t>
            </a:r>
          </a:p>
          <a:p>
            <a:pPr marL="0" indent="0">
              <a:buNone/>
            </a:pPr>
            <a:r>
              <a:rPr lang="en-US" sz="2400" dirty="0" smtClean="0"/>
              <a:t>      another location instead of purchasing the</a:t>
            </a:r>
          </a:p>
          <a:p>
            <a:pPr marL="0" indent="0">
              <a:buNone/>
            </a:pPr>
            <a:r>
              <a:rPr lang="en-US" sz="2400" dirty="0" smtClean="0"/>
              <a:t>      agricultural plants.</a:t>
            </a:r>
            <a:endParaRPr lang="en-US" sz="2400" dirty="0"/>
          </a:p>
        </p:txBody>
      </p:sp>
    </p:spTree>
    <p:extLst>
      <p:ext uri="{BB962C8B-B14F-4D97-AF65-F5344CB8AC3E}">
        <p14:creationId xmlns:p14="http://schemas.microsoft.com/office/powerpoint/2010/main" val="186424005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endParaRPr lang="en-US" dirty="0"/>
          </a:p>
        </p:txBody>
      </p:sp>
      <p:sp>
        <p:nvSpPr>
          <p:cNvPr id="3" name="Content Placeholder 2"/>
          <p:cNvSpPr>
            <a:spLocks noGrp="1"/>
          </p:cNvSpPr>
          <p:nvPr>
            <p:ph idx="1"/>
          </p:nvPr>
        </p:nvSpPr>
        <p:spPr/>
        <p:txBody>
          <a:bodyPr/>
          <a:lstStyle/>
          <a:p>
            <a:r>
              <a:rPr lang="en-US" sz="2400" dirty="0"/>
              <a:t>Topics we will not cover on this webinar</a:t>
            </a:r>
          </a:p>
          <a:p>
            <a:r>
              <a:rPr lang="en-US" sz="2400" dirty="0" smtClean="0"/>
              <a:t>Application </a:t>
            </a:r>
            <a:r>
              <a:rPr lang="en-US" sz="2400" dirty="0"/>
              <a:t>exclusion zone / protections during applications</a:t>
            </a:r>
          </a:p>
          <a:p>
            <a:r>
              <a:rPr lang="en-US" sz="2400" dirty="0" smtClean="0"/>
              <a:t>Respirator </a:t>
            </a:r>
            <a:r>
              <a:rPr lang="en-US" sz="2400" dirty="0"/>
              <a:t>medical evaluation, fit test and training</a:t>
            </a:r>
          </a:p>
          <a:p>
            <a:r>
              <a:rPr lang="en-US" sz="2400" dirty="0" smtClean="0"/>
              <a:t>Hazard </a:t>
            </a:r>
            <a:r>
              <a:rPr lang="en-US" sz="2400" dirty="0"/>
              <a:t>communication</a:t>
            </a:r>
          </a:p>
          <a:p>
            <a:pPr marL="0" indent="0">
              <a:buNone/>
            </a:pPr>
            <a:r>
              <a:rPr lang="en-US" sz="2400" dirty="0" smtClean="0"/>
              <a:t>     – </a:t>
            </a:r>
            <a:r>
              <a:rPr lang="en-US" sz="2400" dirty="0"/>
              <a:t>Pesticide safety poster</a:t>
            </a:r>
          </a:p>
          <a:p>
            <a:pPr marL="0" indent="0">
              <a:buNone/>
            </a:pPr>
            <a:r>
              <a:rPr lang="en-US" sz="2400" dirty="0" smtClean="0"/>
              <a:t>     – </a:t>
            </a:r>
            <a:r>
              <a:rPr lang="en-US" sz="2400" dirty="0"/>
              <a:t>Notification</a:t>
            </a:r>
          </a:p>
          <a:p>
            <a:pPr marL="0" indent="0">
              <a:buNone/>
            </a:pPr>
            <a:r>
              <a:rPr lang="en-US" sz="2400" dirty="0" smtClean="0"/>
              <a:t>     – </a:t>
            </a:r>
            <a:r>
              <a:rPr lang="en-US" sz="2400" dirty="0"/>
              <a:t>Display pesticide safety info &amp; safety data sheets, designated representative</a:t>
            </a:r>
          </a:p>
          <a:p>
            <a:pPr marL="0" indent="0">
              <a:buNone/>
            </a:pPr>
            <a:r>
              <a:rPr lang="en-US" sz="2400" dirty="0" smtClean="0"/>
              <a:t>     – </a:t>
            </a:r>
            <a:r>
              <a:rPr lang="en-US" sz="2400" dirty="0"/>
              <a:t>Information exchange</a:t>
            </a:r>
          </a:p>
          <a:p>
            <a:endParaRPr lang="en-US" dirty="0"/>
          </a:p>
        </p:txBody>
      </p:sp>
    </p:spTree>
    <p:extLst>
      <p:ext uri="{BB962C8B-B14F-4D97-AF65-F5344CB8AC3E}">
        <p14:creationId xmlns:p14="http://schemas.microsoft.com/office/powerpoint/2010/main" val="69752058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67" y="235039"/>
            <a:ext cx="10363200" cy="1143000"/>
          </a:xfrm>
        </p:spPr>
        <p:txBody>
          <a:bodyPr/>
          <a:lstStyle/>
          <a:p>
            <a:r>
              <a:rPr lang="en-US" b="1" dirty="0"/>
              <a:t>Definitions (170.305)</a:t>
            </a:r>
            <a:endParaRPr lang="en-US" dirty="0"/>
          </a:p>
        </p:txBody>
      </p:sp>
      <p:sp>
        <p:nvSpPr>
          <p:cNvPr id="3" name="Content Placeholder 2"/>
          <p:cNvSpPr>
            <a:spLocks noGrp="1"/>
          </p:cNvSpPr>
          <p:nvPr>
            <p:ph idx="1"/>
          </p:nvPr>
        </p:nvSpPr>
        <p:spPr>
          <a:xfrm>
            <a:off x="541867" y="1378039"/>
            <a:ext cx="10363200" cy="5479961"/>
          </a:xfrm>
        </p:spPr>
        <p:txBody>
          <a:bodyPr/>
          <a:lstStyle/>
          <a:p>
            <a:pPr marL="0" indent="0">
              <a:buNone/>
            </a:pPr>
            <a:r>
              <a:rPr lang="en-US" sz="2800" dirty="0"/>
              <a:t>• Agricultural </a:t>
            </a:r>
            <a:r>
              <a:rPr lang="en-US" sz="2800" dirty="0" smtClean="0"/>
              <a:t>plant</a:t>
            </a:r>
          </a:p>
          <a:p>
            <a:pPr marL="0" indent="0">
              <a:buNone/>
            </a:pPr>
            <a:r>
              <a:rPr lang="en-US" sz="2400" dirty="0" smtClean="0"/>
              <a:t>   – </a:t>
            </a:r>
            <a:r>
              <a:rPr lang="en-US" sz="2400" i="1" dirty="0"/>
              <a:t>Agricultural plant </a:t>
            </a:r>
            <a:r>
              <a:rPr lang="en-US" sz="2400" dirty="0"/>
              <a:t>means any plant, or part thereof, grown,</a:t>
            </a:r>
          </a:p>
          <a:p>
            <a:pPr marL="0" indent="0">
              <a:buNone/>
            </a:pPr>
            <a:r>
              <a:rPr lang="en-US" sz="2400" dirty="0" smtClean="0"/>
              <a:t>      maintained</a:t>
            </a:r>
            <a:r>
              <a:rPr lang="en-US" sz="2400" dirty="0"/>
              <a:t>, or otherwise produced for commercial</a:t>
            </a:r>
          </a:p>
          <a:p>
            <a:pPr marL="0" indent="0">
              <a:buNone/>
            </a:pPr>
            <a:r>
              <a:rPr lang="en-US" sz="2400" dirty="0" smtClean="0"/>
              <a:t>      purposes</a:t>
            </a:r>
            <a:r>
              <a:rPr lang="en-US" sz="2400" dirty="0"/>
              <a:t>, including growing, maintaining or otherwise</a:t>
            </a:r>
          </a:p>
          <a:p>
            <a:pPr marL="0" indent="0">
              <a:buNone/>
            </a:pPr>
            <a:r>
              <a:rPr lang="en-US" sz="2400" dirty="0" smtClean="0"/>
              <a:t>      producing </a:t>
            </a:r>
            <a:r>
              <a:rPr lang="en-US" sz="2400" dirty="0"/>
              <a:t>plants for sale or trade, for research or</a:t>
            </a:r>
          </a:p>
          <a:p>
            <a:pPr marL="0" indent="0">
              <a:buNone/>
            </a:pPr>
            <a:r>
              <a:rPr lang="en-US" sz="2400" dirty="0" smtClean="0"/>
              <a:t>      experimental </a:t>
            </a:r>
            <a:r>
              <a:rPr lang="en-US" sz="2400" dirty="0"/>
              <a:t>purposes, or for use in part or their entirety in</a:t>
            </a:r>
          </a:p>
          <a:p>
            <a:pPr marL="0" indent="0">
              <a:buNone/>
            </a:pPr>
            <a:r>
              <a:rPr lang="en-US" sz="2400" dirty="0" smtClean="0"/>
              <a:t>      another </a:t>
            </a:r>
            <a:r>
              <a:rPr lang="en-US" sz="2400" dirty="0"/>
              <a:t>location. Agricultural plant includes, but is not</a:t>
            </a:r>
          </a:p>
          <a:p>
            <a:pPr marL="0" indent="0">
              <a:buNone/>
            </a:pPr>
            <a:r>
              <a:rPr lang="en-US" sz="2400" dirty="0" smtClean="0"/>
              <a:t>      limited </a:t>
            </a:r>
            <a:r>
              <a:rPr lang="en-US" sz="2400" dirty="0"/>
              <a:t>to, grains, fruits and vegetables; wood fiber or timber</a:t>
            </a:r>
          </a:p>
          <a:p>
            <a:pPr marL="0" indent="0">
              <a:buNone/>
            </a:pPr>
            <a:r>
              <a:rPr lang="en-US" sz="2400" dirty="0" smtClean="0"/>
              <a:t>      products</a:t>
            </a:r>
            <a:r>
              <a:rPr lang="en-US" sz="2400" dirty="0"/>
              <a:t>; flowering and foliage plants and trees; seedlings</a:t>
            </a:r>
          </a:p>
          <a:p>
            <a:pPr marL="0" indent="0">
              <a:buNone/>
            </a:pPr>
            <a:r>
              <a:rPr lang="en-US" sz="2400" dirty="0" smtClean="0"/>
              <a:t>      and </a:t>
            </a:r>
            <a:r>
              <a:rPr lang="en-US" sz="2400" dirty="0"/>
              <a:t>transplants; and turf grass produced for sod.</a:t>
            </a:r>
          </a:p>
          <a:p>
            <a:pPr marL="0" indent="0">
              <a:buNone/>
            </a:pPr>
            <a:r>
              <a:rPr lang="en-US" sz="2400" dirty="0" smtClean="0"/>
              <a:t>      Agricultural </a:t>
            </a:r>
            <a:r>
              <a:rPr lang="en-US" sz="2400" dirty="0"/>
              <a:t>plant does not include pasture or rangeland</a:t>
            </a:r>
          </a:p>
          <a:p>
            <a:pPr marL="0" indent="0">
              <a:buNone/>
            </a:pPr>
            <a:r>
              <a:rPr lang="en-US" sz="2400" dirty="0" smtClean="0"/>
              <a:t>       used </a:t>
            </a:r>
            <a:r>
              <a:rPr lang="en-US" sz="2400" dirty="0"/>
              <a:t>for grazing.</a:t>
            </a:r>
          </a:p>
        </p:txBody>
      </p:sp>
    </p:spTree>
    <p:extLst>
      <p:ext uri="{BB962C8B-B14F-4D97-AF65-F5344CB8AC3E}">
        <p14:creationId xmlns:p14="http://schemas.microsoft.com/office/powerpoint/2010/main" val="310981811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Definitions (170.305)</a:t>
            </a:r>
            <a:endParaRPr lang="en-US" dirty="0"/>
          </a:p>
        </p:txBody>
      </p:sp>
      <p:sp>
        <p:nvSpPr>
          <p:cNvPr id="5" name="Content Placeholder 4"/>
          <p:cNvSpPr>
            <a:spLocks noGrp="1"/>
          </p:cNvSpPr>
          <p:nvPr>
            <p:ph idx="1"/>
          </p:nvPr>
        </p:nvSpPr>
        <p:spPr/>
        <p:txBody>
          <a:bodyPr/>
          <a:lstStyle/>
          <a:p>
            <a:pPr marL="0" indent="0">
              <a:buNone/>
            </a:pPr>
            <a:r>
              <a:rPr lang="en-US" sz="2800" dirty="0"/>
              <a:t>• Application exclusion </a:t>
            </a:r>
            <a:r>
              <a:rPr lang="en-US" sz="2800" dirty="0" smtClean="0"/>
              <a:t>zone</a:t>
            </a:r>
          </a:p>
          <a:p>
            <a:pPr marL="0" indent="0">
              <a:buNone/>
            </a:pPr>
            <a:r>
              <a:rPr lang="en-US" sz="2400" dirty="0" smtClean="0"/>
              <a:t>   – </a:t>
            </a:r>
            <a:r>
              <a:rPr lang="en-US" sz="2400" i="1" dirty="0"/>
              <a:t>Application exclusion zone </a:t>
            </a:r>
            <a:r>
              <a:rPr lang="en-US" sz="2400" dirty="0"/>
              <a:t>means the area</a:t>
            </a:r>
          </a:p>
          <a:p>
            <a:pPr marL="0" indent="0">
              <a:buNone/>
            </a:pPr>
            <a:r>
              <a:rPr lang="en-US" sz="2400" dirty="0" smtClean="0"/>
              <a:t>      surrounding </a:t>
            </a:r>
            <a:r>
              <a:rPr lang="en-US" sz="2400" dirty="0"/>
              <a:t>the application equipment that must</a:t>
            </a:r>
          </a:p>
          <a:p>
            <a:pPr marL="0" indent="0">
              <a:buNone/>
            </a:pPr>
            <a:r>
              <a:rPr lang="en-US" sz="2400" dirty="0" smtClean="0"/>
              <a:t>      be </a:t>
            </a:r>
            <a:r>
              <a:rPr lang="en-US" sz="2400" dirty="0"/>
              <a:t>free of all persons other than appropriately</a:t>
            </a:r>
          </a:p>
          <a:p>
            <a:pPr marL="0" indent="0">
              <a:buNone/>
            </a:pPr>
            <a:r>
              <a:rPr lang="en-US" sz="2400" dirty="0" smtClean="0"/>
              <a:t>      trained </a:t>
            </a:r>
            <a:r>
              <a:rPr lang="en-US" sz="2400" dirty="0"/>
              <a:t>and equipped handlers during pesticide</a:t>
            </a:r>
          </a:p>
          <a:p>
            <a:pPr marL="0" indent="0">
              <a:buNone/>
            </a:pPr>
            <a:r>
              <a:rPr lang="en-US" sz="2400" dirty="0" smtClean="0"/>
              <a:t>      applications</a:t>
            </a:r>
            <a:r>
              <a:rPr lang="en-US" sz="2400" dirty="0"/>
              <a:t>.</a:t>
            </a:r>
          </a:p>
        </p:txBody>
      </p:sp>
    </p:spTree>
    <p:extLst>
      <p:ext uri="{BB962C8B-B14F-4D97-AF65-F5344CB8AC3E}">
        <p14:creationId xmlns:p14="http://schemas.microsoft.com/office/powerpoint/2010/main" val="5796602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Definitions (170.305)</a:t>
            </a:r>
            <a:endParaRPr lang="en-US" dirty="0"/>
          </a:p>
        </p:txBody>
      </p:sp>
      <p:sp>
        <p:nvSpPr>
          <p:cNvPr id="3" name="Content Placeholder 2"/>
          <p:cNvSpPr>
            <a:spLocks noGrp="1"/>
          </p:cNvSpPr>
          <p:nvPr>
            <p:ph idx="1"/>
          </p:nvPr>
        </p:nvSpPr>
        <p:spPr>
          <a:xfrm>
            <a:off x="541867" y="1981199"/>
            <a:ext cx="10363200" cy="4522631"/>
          </a:xfrm>
        </p:spPr>
        <p:txBody>
          <a:bodyPr/>
          <a:lstStyle/>
          <a:p>
            <a:pPr marL="0" indent="0">
              <a:buNone/>
            </a:pPr>
            <a:r>
              <a:rPr lang="en-US" sz="2800" dirty="0"/>
              <a:t>• Commercial pesticide handler </a:t>
            </a:r>
            <a:r>
              <a:rPr lang="en-US" sz="2800" dirty="0" smtClean="0"/>
              <a:t>employer</a:t>
            </a:r>
          </a:p>
          <a:p>
            <a:pPr marL="0" indent="0">
              <a:buNone/>
            </a:pPr>
            <a:r>
              <a:rPr lang="en-US" sz="2400" dirty="0" smtClean="0"/>
              <a:t>   – </a:t>
            </a:r>
            <a:r>
              <a:rPr lang="en-US" sz="2400" i="1" dirty="0"/>
              <a:t>Commercial pesticide handler employer </a:t>
            </a:r>
            <a:r>
              <a:rPr lang="en-US" sz="2400" dirty="0"/>
              <a:t>means any</a:t>
            </a:r>
          </a:p>
          <a:p>
            <a:pPr marL="0" indent="0">
              <a:buNone/>
            </a:pPr>
            <a:r>
              <a:rPr lang="en-US" sz="2400" dirty="0" smtClean="0"/>
              <a:t>      person</a:t>
            </a:r>
            <a:r>
              <a:rPr lang="en-US" sz="2400" dirty="0"/>
              <a:t>, other than an agricultural employer, who employs</a:t>
            </a:r>
          </a:p>
          <a:p>
            <a:pPr marL="0" indent="0">
              <a:buNone/>
            </a:pPr>
            <a:r>
              <a:rPr lang="en-US" sz="2400" dirty="0" smtClean="0"/>
              <a:t>      any </a:t>
            </a:r>
            <a:r>
              <a:rPr lang="en-US" sz="2400" dirty="0"/>
              <a:t>handler to perform handler activities on an</a:t>
            </a:r>
          </a:p>
          <a:p>
            <a:pPr marL="0" indent="0">
              <a:buNone/>
            </a:pPr>
            <a:r>
              <a:rPr lang="en-US" sz="2400" dirty="0" smtClean="0"/>
              <a:t>      agricultural </a:t>
            </a:r>
            <a:r>
              <a:rPr lang="en-US" sz="2400" dirty="0"/>
              <a:t>establishment. A labor contractor who does</a:t>
            </a:r>
          </a:p>
          <a:p>
            <a:pPr marL="0" indent="0">
              <a:buNone/>
            </a:pPr>
            <a:r>
              <a:rPr lang="en-US" sz="2400" dirty="0" smtClean="0"/>
              <a:t>      not </a:t>
            </a:r>
            <a:r>
              <a:rPr lang="en-US" sz="2400" dirty="0"/>
              <a:t>provide pesticide application services or supervise the</a:t>
            </a:r>
          </a:p>
          <a:p>
            <a:pPr marL="0" indent="0">
              <a:buNone/>
            </a:pPr>
            <a:r>
              <a:rPr lang="en-US" sz="2400" dirty="0" smtClean="0"/>
              <a:t>      performance </a:t>
            </a:r>
            <a:r>
              <a:rPr lang="en-US" sz="2400" dirty="0"/>
              <a:t>of handler activities, but merely employs</a:t>
            </a:r>
          </a:p>
          <a:p>
            <a:pPr marL="0" indent="0">
              <a:buNone/>
            </a:pPr>
            <a:r>
              <a:rPr lang="en-US" sz="2400" dirty="0" smtClean="0"/>
              <a:t>      laborers </a:t>
            </a:r>
            <a:r>
              <a:rPr lang="en-US" sz="2400" dirty="0"/>
              <a:t>who perform handler activities at the direction of</a:t>
            </a:r>
          </a:p>
          <a:p>
            <a:pPr marL="0" indent="0">
              <a:buNone/>
            </a:pPr>
            <a:r>
              <a:rPr lang="en-US" sz="2400" dirty="0" smtClean="0"/>
              <a:t>      an </a:t>
            </a:r>
            <a:r>
              <a:rPr lang="en-US" sz="2400" dirty="0"/>
              <a:t>agricultural or handler employer, is not a commercial</a:t>
            </a:r>
          </a:p>
          <a:p>
            <a:pPr marL="0" indent="0">
              <a:buNone/>
            </a:pPr>
            <a:r>
              <a:rPr lang="en-US" sz="2400" dirty="0" smtClean="0"/>
              <a:t>      pesticide </a:t>
            </a:r>
            <a:r>
              <a:rPr lang="en-US" sz="2400" dirty="0"/>
              <a:t>handler employer.</a:t>
            </a:r>
          </a:p>
        </p:txBody>
      </p:sp>
    </p:spTree>
    <p:extLst>
      <p:ext uri="{BB962C8B-B14F-4D97-AF65-F5344CB8AC3E}">
        <p14:creationId xmlns:p14="http://schemas.microsoft.com/office/powerpoint/2010/main" val="15608381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Definitions (170.305)</a:t>
            </a:r>
            <a:endParaRPr lang="en-US" dirty="0"/>
          </a:p>
        </p:txBody>
      </p:sp>
      <p:sp>
        <p:nvSpPr>
          <p:cNvPr id="3" name="Content Placeholder 2"/>
          <p:cNvSpPr>
            <a:spLocks noGrp="1"/>
          </p:cNvSpPr>
          <p:nvPr>
            <p:ph idx="1"/>
          </p:nvPr>
        </p:nvSpPr>
        <p:spPr/>
        <p:txBody>
          <a:bodyPr/>
          <a:lstStyle/>
          <a:p>
            <a:pPr marL="0" indent="0">
              <a:buNone/>
            </a:pPr>
            <a:r>
              <a:rPr lang="en-US" sz="2800" b="1" dirty="0"/>
              <a:t>• Designated </a:t>
            </a:r>
            <a:r>
              <a:rPr lang="en-US" sz="2800" b="1" dirty="0" smtClean="0"/>
              <a:t>representative</a:t>
            </a:r>
          </a:p>
          <a:p>
            <a:pPr marL="0" indent="0">
              <a:buNone/>
            </a:pPr>
            <a:r>
              <a:rPr lang="en-US" sz="2800" dirty="0" smtClean="0"/>
              <a:t>   – </a:t>
            </a:r>
            <a:r>
              <a:rPr lang="en-US" sz="2800" i="1" dirty="0"/>
              <a:t>Designated representative </a:t>
            </a:r>
            <a:r>
              <a:rPr lang="en-US" sz="2800" dirty="0"/>
              <a:t>means any persons</a:t>
            </a:r>
          </a:p>
          <a:p>
            <a:pPr marL="0" indent="0">
              <a:buNone/>
            </a:pPr>
            <a:r>
              <a:rPr lang="en-US" sz="2800" dirty="0" smtClean="0"/>
              <a:t>      designated </a:t>
            </a:r>
            <a:r>
              <a:rPr lang="en-US" sz="2800" dirty="0"/>
              <a:t>in writing by a worker or handler to</a:t>
            </a:r>
          </a:p>
          <a:p>
            <a:pPr marL="0" indent="0">
              <a:buNone/>
            </a:pPr>
            <a:r>
              <a:rPr lang="en-US" sz="2800" dirty="0" smtClean="0"/>
              <a:t>      exercise </a:t>
            </a:r>
            <a:r>
              <a:rPr lang="en-US" sz="2800" dirty="0"/>
              <a:t>a right of access on behalf of the worker or</a:t>
            </a:r>
          </a:p>
          <a:p>
            <a:pPr marL="0" indent="0">
              <a:buNone/>
            </a:pPr>
            <a:r>
              <a:rPr lang="en-US" sz="2800" dirty="0" smtClean="0"/>
              <a:t>      handler </a:t>
            </a:r>
            <a:r>
              <a:rPr lang="en-US" sz="2800" dirty="0"/>
              <a:t>to request and obtain a copy of the pesticide</a:t>
            </a:r>
          </a:p>
          <a:p>
            <a:pPr marL="0" indent="0">
              <a:buNone/>
            </a:pPr>
            <a:r>
              <a:rPr lang="en-US" sz="2800" dirty="0" smtClean="0"/>
              <a:t>      application </a:t>
            </a:r>
            <a:r>
              <a:rPr lang="en-US" sz="2800" dirty="0"/>
              <a:t>and hazard information required by §</a:t>
            </a:r>
          </a:p>
          <a:p>
            <a:pPr marL="0" indent="0">
              <a:buNone/>
            </a:pPr>
            <a:r>
              <a:rPr lang="en-US" sz="2800" dirty="0" smtClean="0"/>
              <a:t>      170.309(h</a:t>
            </a:r>
            <a:r>
              <a:rPr lang="en-US" sz="2800" dirty="0"/>
              <a:t>) in accordance with § 170.311(b) of this</a:t>
            </a:r>
          </a:p>
          <a:p>
            <a:pPr marL="0" indent="0">
              <a:buNone/>
            </a:pPr>
            <a:r>
              <a:rPr lang="en-US" sz="2800" dirty="0" smtClean="0"/>
              <a:t>       part</a:t>
            </a:r>
            <a:r>
              <a:rPr lang="en-US" sz="2800" dirty="0"/>
              <a:t>.</a:t>
            </a:r>
            <a:endParaRPr lang="en-US" sz="2800" b="1" dirty="0"/>
          </a:p>
        </p:txBody>
      </p:sp>
    </p:spTree>
    <p:extLst>
      <p:ext uri="{BB962C8B-B14F-4D97-AF65-F5344CB8AC3E}">
        <p14:creationId xmlns:p14="http://schemas.microsoft.com/office/powerpoint/2010/main" val="392037268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Definitions (170.305)</a:t>
            </a:r>
            <a:endParaRPr lang="en-US" dirty="0"/>
          </a:p>
        </p:txBody>
      </p:sp>
      <p:sp>
        <p:nvSpPr>
          <p:cNvPr id="3" name="Content Placeholder 2"/>
          <p:cNvSpPr>
            <a:spLocks noGrp="1"/>
          </p:cNvSpPr>
          <p:nvPr>
            <p:ph idx="1"/>
          </p:nvPr>
        </p:nvSpPr>
        <p:spPr>
          <a:xfrm>
            <a:off x="541867" y="1981200"/>
            <a:ext cx="10363200" cy="4535510"/>
          </a:xfrm>
        </p:spPr>
        <p:txBody>
          <a:bodyPr/>
          <a:lstStyle/>
          <a:p>
            <a:pPr marL="0" indent="0">
              <a:buNone/>
            </a:pPr>
            <a:r>
              <a:rPr lang="en-US" sz="2800" b="1" dirty="0"/>
              <a:t>• Employ</a:t>
            </a:r>
          </a:p>
          <a:p>
            <a:pPr marL="0" indent="0">
              <a:buNone/>
            </a:pPr>
            <a:r>
              <a:rPr lang="en-US" sz="2000" dirty="0" smtClean="0"/>
              <a:t>   – </a:t>
            </a:r>
            <a:r>
              <a:rPr lang="en-US" sz="2000" i="1" dirty="0"/>
              <a:t>Employ </a:t>
            </a:r>
            <a:r>
              <a:rPr lang="en-US" sz="2000" dirty="0"/>
              <a:t>means to obtain, directly or through a labor</a:t>
            </a:r>
          </a:p>
          <a:p>
            <a:pPr marL="0" indent="0">
              <a:buNone/>
            </a:pPr>
            <a:r>
              <a:rPr lang="en-US" sz="2000" dirty="0" smtClean="0"/>
              <a:t>      contractor</a:t>
            </a:r>
            <a:r>
              <a:rPr lang="en-US" sz="2000" dirty="0"/>
              <a:t>, the services of a person in exchange for a</a:t>
            </a:r>
          </a:p>
          <a:p>
            <a:pPr marL="0" indent="0">
              <a:buNone/>
            </a:pPr>
            <a:r>
              <a:rPr lang="en-US" sz="2000" dirty="0" smtClean="0"/>
              <a:t>      salary </a:t>
            </a:r>
            <a:r>
              <a:rPr lang="en-US" sz="2000" dirty="0"/>
              <a:t>or wages, including piece‐rate wages, without</a:t>
            </a:r>
          </a:p>
          <a:p>
            <a:pPr marL="0" indent="0">
              <a:buNone/>
            </a:pPr>
            <a:r>
              <a:rPr lang="en-US" sz="2000" dirty="0" smtClean="0"/>
              <a:t>      regard </a:t>
            </a:r>
            <a:r>
              <a:rPr lang="en-US" sz="2000" dirty="0"/>
              <a:t>to who may pay or who may receive the salary or</a:t>
            </a:r>
          </a:p>
          <a:p>
            <a:pPr marL="0" indent="0">
              <a:buNone/>
            </a:pPr>
            <a:r>
              <a:rPr lang="en-US" sz="2000" dirty="0" smtClean="0"/>
              <a:t>      wages</a:t>
            </a:r>
            <a:r>
              <a:rPr lang="en-US" sz="2000" dirty="0"/>
              <a:t>. It includes obtaining the services of a </a:t>
            </a:r>
            <a:r>
              <a:rPr lang="en-US" sz="2000" dirty="0" err="1"/>
              <a:t>selfemployed</a:t>
            </a:r>
            <a:endParaRPr lang="en-US" sz="2000" dirty="0"/>
          </a:p>
          <a:p>
            <a:pPr marL="0" indent="0">
              <a:buNone/>
            </a:pPr>
            <a:r>
              <a:rPr lang="en-US" sz="2000" dirty="0" smtClean="0"/>
              <a:t>       person</a:t>
            </a:r>
            <a:r>
              <a:rPr lang="en-US" sz="2000" dirty="0"/>
              <a:t>, an independent contractor, or a person</a:t>
            </a:r>
          </a:p>
          <a:p>
            <a:pPr marL="0" indent="0">
              <a:buNone/>
            </a:pPr>
            <a:r>
              <a:rPr lang="en-US" sz="2000" dirty="0" smtClean="0"/>
              <a:t>       compensated </a:t>
            </a:r>
            <a:r>
              <a:rPr lang="en-US" sz="2000" dirty="0"/>
              <a:t>by a third party, except that it does not</a:t>
            </a:r>
          </a:p>
          <a:p>
            <a:pPr marL="0" indent="0">
              <a:buNone/>
            </a:pPr>
            <a:r>
              <a:rPr lang="en-US" sz="2000" dirty="0" smtClean="0"/>
              <a:t>       include </a:t>
            </a:r>
            <a:r>
              <a:rPr lang="en-US" sz="2000" dirty="0"/>
              <a:t>an agricultural employer obtaining the services of</a:t>
            </a:r>
          </a:p>
          <a:p>
            <a:pPr marL="0" indent="0">
              <a:buNone/>
            </a:pPr>
            <a:r>
              <a:rPr lang="en-US" sz="2000" dirty="0" smtClean="0"/>
              <a:t>       a </a:t>
            </a:r>
            <a:r>
              <a:rPr lang="en-US" sz="2000" dirty="0"/>
              <a:t>handler through a commercial pesticide handler</a:t>
            </a:r>
          </a:p>
          <a:p>
            <a:pPr marL="0" indent="0">
              <a:buNone/>
            </a:pPr>
            <a:r>
              <a:rPr lang="en-US" sz="2000" dirty="0" smtClean="0"/>
              <a:t>       employer </a:t>
            </a:r>
            <a:r>
              <a:rPr lang="en-US" sz="2000" dirty="0"/>
              <a:t>or a commercial pesticide handling</a:t>
            </a:r>
          </a:p>
          <a:p>
            <a:pPr marL="0" indent="0">
              <a:buNone/>
            </a:pPr>
            <a:r>
              <a:rPr lang="en-US" sz="2000" dirty="0" smtClean="0"/>
              <a:t>       establishment</a:t>
            </a:r>
            <a:r>
              <a:rPr lang="en-US" sz="2000" dirty="0"/>
              <a:t>.</a:t>
            </a:r>
          </a:p>
        </p:txBody>
      </p:sp>
    </p:spTree>
    <p:extLst>
      <p:ext uri="{BB962C8B-B14F-4D97-AF65-F5344CB8AC3E}">
        <p14:creationId xmlns:p14="http://schemas.microsoft.com/office/powerpoint/2010/main" val="276836152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Definitions (170.305)</a:t>
            </a:r>
            <a:endParaRPr lang="en-US" dirty="0"/>
          </a:p>
        </p:txBody>
      </p:sp>
      <p:sp>
        <p:nvSpPr>
          <p:cNvPr id="3" name="Content Placeholder 2"/>
          <p:cNvSpPr>
            <a:spLocks noGrp="1"/>
          </p:cNvSpPr>
          <p:nvPr>
            <p:ph idx="1"/>
          </p:nvPr>
        </p:nvSpPr>
        <p:spPr/>
        <p:txBody>
          <a:bodyPr/>
          <a:lstStyle/>
          <a:p>
            <a:pPr marL="0" indent="0">
              <a:buNone/>
            </a:pPr>
            <a:r>
              <a:rPr lang="en-US" sz="2800" dirty="0"/>
              <a:t>• Enclosed space </a:t>
            </a:r>
            <a:r>
              <a:rPr lang="en-US" sz="2800" dirty="0" smtClean="0"/>
              <a:t>production</a:t>
            </a:r>
          </a:p>
          <a:p>
            <a:pPr marL="0" indent="0">
              <a:buNone/>
            </a:pPr>
            <a:r>
              <a:rPr lang="en-US" sz="2400" dirty="0" smtClean="0"/>
              <a:t>    – </a:t>
            </a:r>
            <a:r>
              <a:rPr lang="en-US" sz="2400" i="1" dirty="0"/>
              <a:t>Enclosed space production </a:t>
            </a:r>
            <a:r>
              <a:rPr lang="en-US" sz="2400" dirty="0"/>
              <a:t>means production of</a:t>
            </a:r>
          </a:p>
          <a:p>
            <a:pPr marL="0" indent="0">
              <a:buNone/>
            </a:pPr>
            <a:r>
              <a:rPr lang="en-US" sz="2400" dirty="0" smtClean="0"/>
              <a:t>       an </a:t>
            </a:r>
            <a:r>
              <a:rPr lang="en-US" sz="2400" dirty="0"/>
              <a:t>agricultural plant indoors or in a structure or</a:t>
            </a:r>
          </a:p>
          <a:p>
            <a:pPr marL="0" indent="0">
              <a:buNone/>
            </a:pPr>
            <a:r>
              <a:rPr lang="en-US" sz="2400" dirty="0" smtClean="0"/>
              <a:t>       space </a:t>
            </a:r>
            <a:r>
              <a:rPr lang="en-US" sz="2400" dirty="0"/>
              <a:t>that is covered in whole or in part by any</a:t>
            </a:r>
          </a:p>
          <a:p>
            <a:pPr marL="0" indent="0">
              <a:buNone/>
            </a:pPr>
            <a:r>
              <a:rPr lang="en-US" sz="2400" dirty="0" smtClean="0"/>
              <a:t>       nonporous </a:t>
            </a:r>
            <a:r>
              <a:rPr lang="en-US" sz="2400" dirty="0"/>
              <a:t>covering and that is large enough to</a:t>
            </a:r>
          </a:p>
          <a:p>
            <a:pPr marL="0" indent="0">
              <a:buNone/>
            </a:pPr>
            <a:r>
              <a:rPr lang="en-US" sz="2400" dirty="0" smtClean="0"/>
              <a:t>       permit </a:t>
            </a:r>
            <a:r>
              <a:rPr lang="en-US" sz="2400" dirty="0"/>
              <a:t>a person to enter.</a:t>
            </a:r>
            <a:endParaRPr lang="en-US" sz="2400" b="1" dirty="0"/>
          </a:p>
        </p:txBody>
      </p:sp>
    </p:spTree>
    <p:extLst>
      <p:ext uri="{BB962C8B-B14F-4D97-AF65-F5344CB8AC3E}">
        <p14:creationId xmlns:p14="http://schemas.microsoft.com/office/powerpoint/2010/main" val="274884269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Definitions (170.305)</a:t>
            </a:r>
            <a:endParaRPr lang="en-US" dirty="0"/>
          </a:p>
        </p:txBody>
      </p:sp>
      <p:sp>
        <p:nvSpPr>
          <p:cNvPr id="3" name="Content Placeholder 2"/>
          <p:cNvSpPr>
            <a:spLocks noGrp="1"/>
          </p:cNvSpPr>
          <p:nvPr>
            <p:ph idx="1"/>
          </p:nvPr>
        </p:nvSpPr>
        <p:spPr/>
        <p:txBody>
          <a:bodyPr/>
          <a:lstStyle/>
          <a:p>
            <a:pPr marL="0" indent="0">
              <a:buNone/>
            </a:pPr>
            <a:r>
              <a:rPr lang="en-US" sz="2800" b="1" dirty="0"/>
              <a:t>• Outdoor production</a:t>
            </a:r>
          </a:p>
          <a:p>
            <a:pPr marL="0" indent="0">
              <a:buNone/>
            </a:pPr>
            <a:r>
              <a:rPr lang="en-US" sz="2400" dirty="0" smtClean="0"/>
              <a:t>   – </a:t>
            </a:r>
            <a:r>
              <a:rPr lang="en-US" sz="2400" i="1" dirty="0"/>
              <a:t>Outdoor production </a:t>
            </a:r>
            <a:r>
              <a:rPr lang="en-US" sz="2400" dirty="0"/>
              <a:t>means production of an</a:t>
            </a:r>
          </a:p>
          <a:p>
            <a:pPr marL="0" indent="0">
              <a:buNone/>
            </a:pPr>
            <a:r>
              <a:rPr lang="en-US" sz="2400" dirty="0" smtClean="0"/>
              <a:t>       agricultural </a:t>
            </a:r>
            <a:r>
              <a:rPr lang="en-US" sz="2400" dirty="0"/>
              <a:t>plant in an outside area that is not</a:t>
            </a:r>
          </a:p>
          <a:p>
            <a:pPr marL="0" indent="0">
              <a:buNone/>
            </a:pPr>
            <a:r>
              <a:rPr lang="en-US" sz="2400" dirty="0" smtClean="0"/>
              <a:t>       enclosed </a:t>
            </a:r>
            <a:r>
              <a:rPr lang="en-US" sz="2400" dirty="0"/>
              <a:t>or covered in any way that would</a:t>
            </a:r>
          </a:p>
          <a:p>
            <a:pPr marL="0" indent="0">
              <a:buNone/>
            </a:pPr>
            <a:r>
              <a:rPr lang="en-US" sz="2400" dirty="0" smtClean="0"/>
              <a:t>       obstruct </a:t>
            </a:r>
            <a:r>
              <a:rPr lang="en-US" sz="2400" dirty="0"/>
              <a:t>the natural air flow.</a:t>
            </a:r>
          </a:p>
        </p:txBody>
      </p:sp>
    </p:spTree>
    <p:extLst>
      <p:ext uri="{BB962C8B-B14F-4D97-AF65-F5344CB8AC3E}">
        <p14:creationId xmlns:p14="http://schemas.microsoft.com/office/powerpoint/2010/main" val="184158623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Definitions (170.305)</a:t>
            </a:r>
            <a:endParaRPr lang="en-US" dirty="0"/>
          </a:p>
        </p:txBody>
      </p:sp>
      <p:sp>
        <p:nvSpPr>
          <p:cNvPr id="3" name="Content Placeholder 2"/>
          <p:cNvSpPr>
            <a:spLocks noGrp="1"/>
          </p:cNvSpPr>
          <p:nvPr>
            <p:ph idx="1"/>
          </p:nvPr>
        </p:nvSpPr>
        <p:spPr/>
        <p:txBody>
          <a:bodyPr/>
          <a:lstStyle/>
          <a:p>
            <a:pPr marL="0" indent="0">
              <a:buNone/>
            </a:pPr>
            <a:r>
              <a:rPr lang="en-US" sz="2800" b="1" dirty="0"/>
              <a:t>• Immediate </a:t>
            </a:r>
            <a:r>
              <a:rPr lang="en-US" sz="2800" b="1" dirty="0" smtClean="0"/>
              <a:t>family</a:t>
            </a:r>
          </a:p>
          <a:p>
            <a:pPr marL="0" indent="0">
              <a:buNone/>
            </a:pPr>
            <a:r>
              <a:rPr lang="en-US" sz="2400" dirty="0" smtClean="0"/>
              <a:t>   – </a:t>
            </a:r>
            <a:r>
              <a:rPr lang="en-US" sz="2400" i="1" dirty="0"/>
              <a:t>Immediate family </a:t>
            </a:r>
            <a:r>
              <a:rPr lang="en-US" sz="2400" dirty="0"/>
              <a:t>is limited to the spouse, parents,</a:t>
            </a:r>
          </a:p>
          <a:p>
            <a:pPr marL="0" indent="0">
              <a:buNone/>
            </a:pPr>
            <a:r>
              <a:rPr lang="en-US" sz="2400" dirty="0" smtClean="0"/>
              <a:t>      stepparents</a:t>
            </a:r>
            <a:r>
              <a:rPr lang="en-US" sz="2400" dirty="0"/>
              <a:t>, foster parents, father‐in‐law, mother‐</a:t>
            </a:r>
            <a:r>
              <a:rPr lang="en-US" sz="2400" dirty="0" err="1"/>
              <a:t>inlaw</a:t>
            </a:r>
            <a:r>
              <a:rPr lang="en-US" sz="2400" dirty="0"/>
              <a:t>,</a:t>
            </a:r>
          </a:p>
          <a:p>
            <a:pPr marL="0" indent="0">
              <a:buNone/>
            </a:pPr>
            <a:r>
              <a:rPr lang="en-US" sz="2400" dirty="0" smtClean="0"/>
              <a:t>      children</a:t>
            </a:r>
            <a:r>
              <a:rPr lang="en-US" sz="2400" dirty="0"/>
              <a:t>, stepchildren, foster children, sons‐</a:t>
            </a:r>
            <a:r>
              <a:rPr lang="en-US" sz="2400" dirty="0" err="1"/>
              <a:t>inlaw</a:t>
            </a:r>
            <a:r>
              <a:rPr lang="en-US" sz="2400" dirty="0"/>
              <a:t>,</a:t>
            </a:r>
          </a:p>
          <a:p>
            <a:pPr marL="0" indent="0">
              <a:buNone/>
            </a:pPr>
            <a:r>
              <a:rPr lang="en-US" sz="2400" dirty="0" smtClean="0"/>
              <a:t>      daughters‐in‐law</a:t>
            </a:r>
            <a:r>
              <a:rPr lang="en-US" sz="2400" dirty="0"/>
              <a:t>, grandparents, grandchildren,</a:t>
            </a:r>
          </a:p>
          <a:p>
            <a:pPr marL="0" indent="0">
              <a:buNone/>
            </a:pPr>
            <a:r>
              <a:rPr lang="en-US" sz="2400" dirty="0" smtClean="0"/>
              <a:t>      brothers</a:t>
            </a:r>
            <a:r>
              <a:rPr lang="en-US" sz="2400" dirty="0"/>
              <a:t>, sisters, brothers‐in‐law, sisters‐in‐law,</a:t>
            </a:r>
          </a:p>
          <a:p>
            <a:pPr marL="0" indent="0">
              <a:buNone/>
            </a:pPr>
            <a:r>
              <a:rPr lang="en-US" sz="2400" dirty="0" smtClean="0"/>
              <a:t>      aunts</a:t>
            </a:r>
            <a:r>
              <a:rPr lang="en-US" sz="2400" dirty="0"/>
              <a:t>, uncles, nieces, nephews, and first cousins.</a:t>
            </a:r>
          </a:p>
          <a:p>
            <a:pPr marL="0" indent="0">
              <a:buNone/>
            </a:pPr>
            <a:r>
              <a:rPr lang="en-US" sz="2400" dirty="0" smtClean="0"/>
              <a:t>      “</a:t>
            </a:r>
            <a:r>
              <a:rPr lang="en-US" sz="2400" dirty="0"/>
              <a:t>First cousin” means the child of a parent’s sibling,</a:t>
            </a:r>
          </a:p>
          <a:p>
            <a:pPr marL="0" indent="0">
              <a:buNone/>
            </a:pPr>
            <a:r>
              <a:rPr lang="en-US" sz="2400" dirty="0" smtClean="0"/>
              <a:t>       i.e</a:t>
            </a:r>
            <a:r>
              <a:rPr lang="en-US" sz="2400" dirty="0"/>
              <a:t>., the child of an aunt or uncle</a:t>
            </a:r>
            <a:r>
              <a:rPr lang="en-US" sz="2400" dirty="0" smtClean="0"/>
              <a:t>. </a:t>
            </a:r>
            <a:endParaRPr lang="en-US" sz="2400" dirty="0"/>
          </a:p>
        </p:txBody>
      </p:sp>
    </p:spTree>
    <p:extLst>
      <p:ext uri="{BB962C8B-B14F-4D97-AF65-F5344CB8AC3E}">
        <p14:creationId xmlns:p14="http://schemas.microsoft.com/office/powerpoint/2010/main" val="374508300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Definitions (170.305)</a:t>
            </a:r>
            <a:endParaRPr lang="en-US" dirty="0"/>
          </a:p>
        </p:txBody>
      </p:sp>
      <p:sp>
        <p:nvSpPr>
          <p:cNvPr id="3" name="Content Placeholder 2"/>
          <p:cNvSpPr>
            <a:spLocks noGrp="1"/>
          </p:cNvSpPr>
          <p:nvPr>
            <p:ph idx="1"/>
          </p:nvPr>
        </p:nvSpPr>
        <p:spPr/>
        <p:txBody>
          <a:bodyPr/>
          <a:lstStyle/>
          <a:p>
            <a:pPr marL="0" indent="0">
              <a:buNone/>
            </a:pPr>
            <a:r>
              <a:rPr lang="en-US" sz="2800" dirty="0"/>
              <a:t>• Safety data sheet (SDS</a:t>
            </a:r>
            <a:r>
              <a:rPr lang="en-US" sz="2800" dirty="0" smtClean="0"/>
              <a:t>)</a:t>
            </a:r>
          </a:p>
          <a:p>
            <a:pPr marL="0" indent="0">
              <a:buNone/>
            </a:pPr>
            <a:r>
              <a:rPr lang="en-US" sz="2400" dirty="0" smtClean="0"/>
              <a:t>   – </a:t>
            </a:r>
            <a:r>
              <a:rPr lang="en-US" sz="2400" i="1" dirty="0"/>
              <a:t>Safety data sheet </a:t>
            </a:r>
            <a:r>
              <a:rPr lang="en-US" sz="2400" dirty="0"/>
              <a:t>has the same meaning as the</a:t>
            </a:r>
          </a:p>
          <a:p>
            <a:pPr marL="0" indent="0">
              <a:buNone/>
            </a:pPr>
            <a:r>
              <a:rPr lang="en-US" sz="2400" dirty="0" smtClean="0"/>
              <a:t>      definition </a:t>
            </a:r>
            <a:r>
              <a:rPr lang="en-US" sz="2400" dirty="0"/>
              <a:t>at 29 CFR 1900.1200(c).</a:t>
            </a:r>
          </a:p>
          <a:p>
            <a:pPr marL="0" indent="0">
              <a:buNone/>
            </a:pPr>
            <a:r>
              <a:rPr lang="en-US" sz="2400" dirty="0" smtClean="0"/>
              <a:t>   – </a:t>
            </a:r>
            <a:r>
              <a:rPr lang="en-US" sz="2400" i="1" dirty="0"/>
              <a:t>OSHA definition: </a:t>
            </a:r>
            <a:r>
              <a:rPr lang="en-US" sz="2400" dirty="0"/>
              <a:t>Safety data sheet (SDS) means</a:t>
            </a:r>
          </a:p>
          <a:p>
            <a:pPr marL="0" indent="0">
              <a:buNone/>
            </a:pPr>
            <a:r>
              <a:rPr lang="en-US" sz="2400" dirty="0" smtClean="0"/>
              <a:t>      written </a:t>
            </a:r>
            <a:r>
              <a:rPr lang="en-US" sz="2400" dirty="0"/>
              <a:t>or printed material concerning a hazardous</a:t>
            </a:r>
          </a:p>
          <a:p>
            <a:pPr marL="0" indent="0">
              <a:buNone/>
            </a:pPr>
            <a:r>
              <a:rPr lang="en-US" sz="2400" dirty="0" smtClean="0"/>
              <a:t>      chemical </a:t>
            </a:r>
            <a:r>
              <a:rPr lang="en-US" sz="2400" dirty="0"/>
              <a:t>that is prepared in accordance with</a:t>
            </a:r>
          </a:p>
          <a:p>
            <a:pPr marL="0" indent="0">
              <a:buNone/>
            </a:pPr>
            <a:r>
              <a:rPr lang="en-US" sz="2400" dirty="0" smtClean="0"/>
              <a:t>      paragraph </a:t>
            </a:r>
            <a:r>
              <a:rPr lang="en-US" sz="2400" dirty="0"/>
              <a:t>(g) of this section.</a:t>
            </a:r>
          </a:p>
        </p:txBody>
      </p:sp>
    </p:spTree>
    <p:extLst>
      <p:ext uri="{BB962C8B-B14F-4D97-AF65-F5344CB8AC3E}">
        <p14:creationId xmlns:p14="http://schemas.microsoft.com/office/powerpoint/2010/main" val="98542986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67" y="260798"/>
            <a:ext cx="10363200" cy="1143000"/>
          </a:xfrm>
        </p:spPr>
        <p:txBody>
          <a:bodyPr/>
          <a:lstStyle/>
          <a:p>
            <a:r>
              <a:rPr lang="en-US" b="1" dirty="0"/>
              <a:t>Definitions (170.305)</a:t>
            </a:r>
            <a:endParaRPr lang="en-US" dirty="0"/>
          </a:p>
        </p:txBody>
      </p:sp>
      <p:sp>
        <p:nvSpPr>
          <p:cNvPr id="3" name="Content Placeholder 2"/>
          <p:cNvSpPr>
            <a:spLocks noGrp="1"/>
          </p:cNvSpPr>
          <p:nvPr>
            <p:ph idx="1"/>
          </p:nvPr>
        </p:nvSpPr>
        <p:spPr>
          <a:xfrm>
            <a:off x="541867" y="1403797"/>
            <a:ext cx="10363200" cy="4958365"/>
          </a:xfrm>
        </p:spPr>
        <p:txBody>
          <a:bodyPr/>
          <a:lstStyle/>
          <a:p>
            <a:pPr marL="0" indent="0">
              <a:buNone/>
            </a:pPr>
            <a:r>
              <a:rPr lang="en-US" sz="2400" b="1" dirty="0"/>
              <a:t>• Use, as in “to use a pesticide</a:t>
            </a:r>
            <a:r>
              <a:rPr lang="en-US" sz="2400" b="1" dirty="0" smtClean="0"/>
              <a:t>”</a:t>
            </a:r>
          </a:p>
          <a:p>
            <a:pPr marL="0" indent="0">
              <a:buNone/>
            </a:pPr>
            <a:r>
              <a:rPr lang="en-US" sz="1400" dirty="0" smtClean="0"/>
              <a:t>  – </a:t>
            </a:r>
            <a:r>
              <a:rPr lang="en-US" sz="1400" i="1" dirty="0"/>
              <a:t>Use, as in “to use a pesticide” </a:t>
            </a:r>
            <a:r>
              <a:rPr lang="en-US" sz="1400" dirty="0"/>
              <a:t>means any of the following:</a:t>
            </a:r>
          </a:p>
          <a:p>
            <a:pPr marL="0" indent="0">
              <a:buNone/>
            </a:pPr>
            <a:r>
              <a:rPr lang="en-US" sz="1400" dirty="0" smtClean="0"/>
              <a:t>    (</a:t>
            </a:r>
            <a:r>
              <a:rPr lang="en-US" sz="1400" dirty="0"/>
              <a:t>1) Pre‐application activities, including, but not limited to:</a:t>
            </a:r>
          </a:p>
          <a:p>
            <a:pPr marL="0" indent="0">
              <a:buNone/>
            </a:pPr>
            <a:r>
              <a:rPr lang="en-US" sz="1400" dirty="0" smtClean="0"/>
              <a:t>    (</a:t>
            </a:r>
            <a:r>
              <a:rPr lang="en-US" sz="1400" dirty="0"/>
              <a:t>i) Arranging for the application of the pesticide.</a:t>
            </a:r>
          </a:p>
          <a:p>
            <a:pPr marL="0" indent="0">
              <a:buNone/>
            </a:pPr>
            <a:r>
              <a:rPr lang="en-US" sz="1400" dirty="0" smtClean="0"/>
              <a:t>    (</a:t>
            </a:r>
            <a:r>
              <a:rPr lang="en-US" sz="1400" dirty="0"/>
              <a:t>ii) Mixing and loading the pesticide.</a:t>
            </a:r>
          </a:p>
          <a:p>
            <a:pPr marL="0" indent="0">
              <a:buNone/>
            </a:pPr>
            <a:r>
              <a:rPr lang="en-US" sz="1400" dirty="0" smtClean="0"/>
              <a:t>    (</a:t>
            </a:r>
            <a:r>
              <a:rPr lang="en-US" sz="1400" dirty="0"/>
              <a:t>iii) Making necessary preparations for the application of the pesticide, including </a:t>
            </a:r>
            <a:r>
              <a:rPr lang="en-US" sz="1400" dirty="0" smtClean="0"/>
              <a:t>responsibilities related </a:t>
            </a:r>
            <a:r>
              <a:rPr lang="en-US" sz="1400" dirty="0"/>
              <a:t>to worker notification, training of workers or handlers, providing decontamination supplies</a:t>
            </a:r>
            <a:r>
              <a:rPr lang="en-US" sz="1400" dirty="0" smtClean="0"/>
              <a:t>, providing </a:t>
            </a:r>
            <a:r>
              <a:rPr lang="en-US" sz="1400" dirty="0"/>
              <a:t>pesticide safety information and pesticide application and hazard information, use </a:t>
            </a:r>
            <a:r>
              <a:rPr lang="en-US" sz="1400" dirty="0" smtClean="0"/>
              <a:t>and care </a:t>
            </a:r>
            <a:r>
              <a:rPr lang="en-US" sz="1400" dirty="0"/>
              <a:t>of personal protective equipment, providing emergency assistance, and heat </a:t>
            </a:r>
            <a:r>
              <a:rPr lang="en-US" sz="1400" dirty="0" smtClean="0"/>
              <a:t>stress management</a:t>
            </a:r>
            <a:r>
              <a:rPr lang="en-US" sz="1400" dirty="0"/>
              <a:t>.</a:t>
            </a:r>
          </a:p>
          <a:p>
            <a:pPr marL="0" indent="0">
              <a:buNone/>
            </a:pPr>
            <a:r>
              <a:rPr lang="en-US" sz="1400" dirty="0" smtClean="0"/>
              <a:t>    (</a:t>
            </a:r>
            <a:r>
              <a:rPr lang="en-US" sz="1400" dirty="0"/>
              <a:t>2) Application of the pesticide.</a:t>
            </a:r>
          </a:p>
          <a:p>
            <a:pPr marL="0" indent="0">
              <a:buNone/>
            </a:pPr>
            <a:r>
              <a:rPr lang="en-US" sz="1400" dirty="0" smtClean="0"/>
              <a:t>    (</a:t>
            </a:r>
            <a:r>
              <a:rPr lang="en-US" sz="1400" dirty="0"/>
              <a:t>3) Post‐application activities intended to reduce the risks of illness and injury resulting from</a:t>
            </a:r>
          </a:p>
          <a:p>
            <a:pPr marL="0" indent="0">
              <a:buNone/>
            </a:pPr>
            <a:r>
              <a:rPr lang="en-US" sz="1400" dirty="0" smtClean="0"/>
              <a:t>  handlers</a:t>
            </a:r>
            <a:r>
              <a:rPr lang="en-US" sz="1400" dirty="0"/>
              <a:t>' and workers' occupational exposures to pesticide residues during and after the </a:t>
            </a:r>
            <a:r>
              <a:rPr lang="en-US" sz="1400" dirty="0" smtClean="0"/>
              <a:t>restricted entry</a:t>
            </a:r>
            <a:endParaRPr lang="en-US" sz="1400" dirty="0"/>
          </a:p>
          <a:p>
            <a:pPr marL="0" indent="0">
              <a:buNone/>
            </a:pPr>
            <a:r>
              <a:rPr lang="en-US" sz="1400" dirty="0" smtClean="0"/>
              <a:t>  interval</a:t>
            </a:r>
            <a:r>
              <a:rPr lang="en-US" sz="1400" dirty="0"/>
              <a:t>, including responsibilities related to worker notification, training of workers or </a:t>
            </a:r>
            <a:r>
              <a:rPr lang="en-US" sz="1400" dirty="0" smtClean="0"/>
              <a:t>early entry</a:t>
            </a:r>
            <a:endParaRPr lang="en-US" sz="1400" dirty="0"/>
          </a:p>
          <a:p>
            <a:pPr marL="0" indent="0">
              <a:buNone/>
            </a:pPr>
            <a:r>
              <a:rPr lang="en-US" sz="1400" dirty="0" smtClean="0"/>
              <a:t>  workers</a:t>
            </a:r>
            <a:r>
              <a:rPr lang="en-US" sz="1400" dirty="0"/>
              <a:t>, providing decontamination supplies, providing pesticide safety information and</a:t>
            </a:r>
          </a:p>
          <a:p>
            <a:pPr marL="0" indent="0">
              <a:buNone/>
            </a:pPr>
            <a:r>
              <a:rPr lang="en-US" sz="1400" dirty="0" smtClean="0"/>
              <a:t>  pesticide </a:t>
            </a:r>
            <a:r>
              <a:rPr lang="en-US" sz="1400" dirty="0"/>
              <a:t>application and hazard information, use and care of personal protective equipment,</a:t>
            </a:r>
          </a:p>
          <a:p>
            <a:pPr marL="0" indent="0">
              <a:buNone/>
            </a:pPr>
            <a:r>
              <a:rPr lang="en-US" sz="1400" dirty="0" smtClean="0"/>
              <a:t>  providing </a:t>
            </a:r>
            <a:r>
              <a:rPr lang="en-US" sz="1400" dirty="0"/>
              <a:t>emergency assistance, and heat stress management.</a:t>
            </a:r>
          </a:p>
          <a:p>
            <a:pPr marL="0" indent="0">
              <a:buNone/>
            </a:pPr>
            <a:r>
              <a:rPr lang="en-US" sz="1400" dirty="0" smtClean="0"/>
              <a:t>    (</a:t>
            </a:r>
            <a:r>
              <a:rPr lang="en-US" sz="1400" dirty="0"/>
              <a:t>4) Other pesticide‐related activities, including, but not limited to, transporting or storing</a:t>
            </a:r>
          </a:p>
          <a:p>
            <a:pPr marL="0" indent="0">
              <a:buNone/>
            </a:pPr>
            <a:r>
              <a:rPr lang="en-US" sz="1400" dirty="0" smtClean="0"/>
              <a:t>  pesticides </a:t>
            </a:r>
            <a:r>
              <a:rPr lang="en-US" sz="1400" dirty="0"/>
              <a:t>that have been opened, cleaning equipment, and disposing of excess pesticides, spray</a:t>
            </a:r>
          </a:p>
          <a:p>
            <a:pPr marL="0" indent="0">
              <a:buNone/>
            </a:pPr>
            <a:r>
              <a:rPr lang="en-US" sz="1400" dirty="0" smtClean="0"/>
              <a:t>  mix</a:t>
            </a:r>
            <a:r>
              <a:rPr lang="en-US" sz="1400" dirty="0"/>
              <a:t>, equipment wash waters, pesticide containers, and other pesticide‐containing materials.</a:t>
            </a:r>
          </a:p>
        </p:txBody>
      </p:sp>
    </p:spTree>
    <p:extLst>
      <p:ext uri="{BB962C8B-B14F-4D97-AF65-F5344CB8AC3E}">
        <p14:creationId xmlns:p14="http://schemas.microsoft.com/office/powerpoint/2010/main" val="21854442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endParaRPr lang="en-US" dirty="0"/>
          </a:p>
        </p:txBody>
      </p:sp>
      <p:sp>
        <p:nvSpPr>
          <p:cNvPr id="3" name="Content Placeholder 2"/>
          <p:cNvSpPr>
            <a:spLocks noGrp="1"/>
          </p:cNvSpPr>
          <p:nvPr>
            <p:ph idx="1"/>
          </p:nvPr>
        </p:nvSpPr>
        <p:spPr/>
        <p:txBody>
          <a:bodyPr/>
          <a:lstStyle/>
          <a:p>
            <a:r>
              <a:rPr lang="en-US" sz="2400" dirty="0" smtClean="0"/>
              <a:t>Email </a:t>
            </a:r>
            <a:r>
              <a:rPr lang="en-US" sz="2400" dirty="0"/>
              <a:t>questions to prep.sla@wsu.edu</a:t>
            </a:r>
          </a:p>
          <a:p>
            <a:r>
              <a:rPr lang="en-US" sz="2400" dirty="0" smtClean="0"/>
              <a:t>Subject </a:t>
            </a:r>
            <a:r>
              <a:rPr lang="en-US" sz="2400" dirty="0"/>
              <a:t>line of email: WPS webinar question</a:t>
            </a:r>
          </a:p>
          <a:p>
            <a:r>
              <a:rPr lang="en-US" sz="2400" dirty="0" smtClean="0"/>
              <a:t>Identify </a:t>
            </a:r>
            <a:r>
              <a:rPr lang="en-US" sz="2400" dirty="0"/>
              <a:t>which course you are attending</a:t>
            </a:r>
          </a:p>
          <a:p>
            <a:pPr marL="0" indent="0">
              <a:buNone/>
            </a:pPr>
            <a:r>
              <a:rPr lang="en-US" sz="2400" dirty="0" smtClean="0"/>
              <a:t>   – </a:t>
            </a:r>
            <a:r>
              <a:rPr lang="en-US" sz="2400" dirty="0"/>
              <a:t>WPS PIRT</a:t>
            </a:r>
          </a:p>
          <a:p>
            <a:pPr marL="0" indent="0">
              <a:buNone/>
            </a:pPr>
            <a:r>
              <a:rPr lang="en-US" sz="2400" dirty="0" smtClean="0"/>
              <a:t>   – </a:t>
            </a:r>
            <a:r>
              <a:rPr lang="en-US" sz="2400" dirty="0"/>
              <a:t>Compliance and Enforcement PREP</a:t>
            </a:r>
          </a:p>
          <a:p>
            <a:pPr marL="0" indent="0">
              <a:buNone/>
            </a:pPr>
            <a:r>
              <a:rPr lang="en-US" sz="2400" dirty="0" smtClean="0"/>
              <a:t>   – </a:t>
            </a:r>
            <a:r>
              <a:rPr lang="en-US" sz="2400" dirty="0"/>
              <a:t>WPS Implementation PREP</a:t>
            </a:r>
          </a:p>
          <a:p>
            <a:r>
              <a:rPr lang="en-US" sz="2400" dirty="0" smtClean="0"/>
              <a:t>If </a:t>
            </a:r>
            <a:r>
              <a:rPr lang="en-US" sz="2400" dirty="0"/>
              <a:t>possible, note the WPS subject area</a:t>
            </a:r>
          </a:p>
          <a:p>
            <a:r>
              <a:rPr lang="en-US" sz="2400" dirty="0" smtClean="0"/>
              <a:t>Submit </a:t>
            </a:r>
            <a:r>
              <a:rPr lang="en-US" sz="2400" dirty="0"/>
              <a:t>question(s)</a:t>
            </a:r>
          </a:p>
        </p:txBody>
      </p:sp>
    </p:spTree>
    <p:extLst>
      <p:ext uri="{BB962C8B-B14F-4D97-AF65-F5344CB8AC3E}">
        <p14:creationId xmlns:p14="http://schemas.microsoft.com/office/powerpoint/2010/main" val="1958166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177" y="299433"/>
            <a:ext cx="10363200" cy="1143000"/>
          </a:xfrm>
        </p:spPr>
        <p:txBody>
          <a:bodyPr/>
          <a:lstStyle/>
          <a:p>
            <a:r>
              <a:rPr lang="en-US" b="1" dirty="0"/>
              <a:t>Definitions (170.305)</a:t>
            </a:r>
            <a:endParaRPr lang="en-US" dirty="0"/>
          </a:p>
        </p:txBody>
      </p:sp>
      <p:sp>
        <p:nvSpPr>
          <p:cNvPr id="3" name="Content Placeholder 2"/>
          <p:cNvSpPr>
            <a:spLocks noGrp="1"/>
          </p:cNvSpPr>
          <p:nvPr>
            <p:ph idx="1"/>
          </p:nvPr>
        </p:nvSpPr>
        <p:spPr>
          <a:xfrm>
            <a:off x="541867" y="1532587"/>
            <a:ext cx="10363200" cy="5087154"/>
          </a:xfrm>
        </p:spPr>
        <p:txBody>
          <a:bodyPr/>
          <a:lstStyle/>
          <a:p>
            <a:pPr marL="0" indent="0">
              <a:buNone/>
            </a:pPr>
            <a:r>
              <a:rPr lang="en-US" sz="2800" b="1" dirty="0"/>
              <a:t>•  Preamble, XVIII. General Revisions, C.</a:t>
            </a:r>
          </a:p>
          <a:p>
            <a:pPr marL="0" indent="0">
              <a:spcAft>
                <a:spcPts val="1200"/>
              </a:spcAft>
              <a:buNone/>
            </a:pPr>
            <a:r>
              <a:rPr lang="en-US" sz="2800" b="1" dirty="0" smtClean="0"/>
              <a:t>   Definitions</a:t>
            </a:r>
            <a:r>
              <a:rPr lang="en-US" sz="2800" b="1" dirty="0"/>
              <a:t>, 8. Use (p 67551</a:t>
            </a:r>
            <a:r>
              <a:rPr lang="en-US" sz="2800" b="1" dirty="0" smtClean="0"/>
              <a:t>)</a:t>
            </a:r>
          </a:p>
          <a:p>
            <a:pPr marL="0" indent="0">
              <a:buNone/>
            </a:pPr>
            <a:r>
              <a:rPr lang="en-US" sz="2400" dirty="0"/>
              <a:t>–  EPA interprets ‘‘arranging for application of the pesticide’’ as used in §</a:t>
            </a:r>
          </a:p>
          <a:p>
            <a:pPr marL="0" indent="0">
              <a:buNone/>
            </a:pPr>
            <a:r>
              <a:rPr lang="en-US" sz="2400" dirty="0" smtClean="0"/>
              <a:t>    170.9(a</a:t>
            </a:r>
            <a:r>
              <a:rPr lang="en-US" sz="2400" dirty="0"/>
              <a:t>) and § 170.305 as a means of assuring that the entities</a:t>
            </a:r>
          </a:p>
          <a:p>
            <a:pPr marL="0" indent="0">
              <a:buNone/>
            </a:pPr>
            <a:r>
              <a:rPr lang="en-US" sz="2400" dirty="0" smtClean="0"/>
              <a:t>    (</a:t>
            </a:r>
            <a:r>
              <a:rPr lang="en-US" sz="2400" dirty="0"/>
              <a:t>generally the agricultural employer or handler employer) with the</a:t>
            </a:r>
          </a:p>
          <a:p>
            <a:pPr marL="0" indent="0">
              <a:buNone/>
            </a:pPr>
            <a:r>
              <a:rPr lang="en-US" sz="2400" dirty="0" smtClean="0"/>
              <a:t>    most </a:t>
            </a:r>
            <a:r>
              <a:rPr lang="en-US" sz="2400" dirty="0"/>
              <a:t>authority and control over WPS compliance would be legally</a:t>
            </a:r>
          </a:p>
          <a:p>
            <a:pPr marL="0" indent="0">
              <a:buNone/>
            </a:pPr>
            <a:r>
              <a:rPr lang="en-US" sz="2400" dirty="0" smtClean="0"/>
              <a:t>    responsible </a:t>
            </a:r>
            <a:r>
              <a:rPr lang="en-US" sz="2400" dirty="0"/>
              <a:t>for WPS compliance. EPA does not interpret ‘‘arranging for</a:t>
            </a:r>
          </a:p>
          <a:p>
            <a:pPr marL="0" indent="0">
              <a:buNone/>
            </a:pPr>
            <a:r>
              <a:rPr lang="en-US" sz="2400" dirty="0" smtClean="0"/>
              <a:t>    application </a:t>
            </a:r>
            <a:r>
              <a:rPr lang="en-US" sz="2400" dirty="0"/>
              <a:t>of the pesticide’’ as making subordinate persons who</a:t>
            </a:r>
          </a:p>
          <a:p>
            <a:pPr marL="0" indent="0">
              <a:buNone/>
            </a:pPr>
            <a:r>
              <a:rPr lang="en-US" sz="2400" dirty="0" smtClean="0"/>
              <a:t>    merely </a:t>
            </a:r>
            <a:r>
              <a:rPr lang="en-US" sz="2400" dirty="0"/>
              <a:t>perform the clerical functions of arranging for application of the</a:t>
            </a:r>
          </a:p>
          <a:p>
            <a:pPr marL="0" indent="0">
              <a:buNone/>
            </a:pPr>
            <a:r>
              <a:rPr lang="en-US" sz="2400" dirty="0" smtClean="0"/>
              <a:t>    pesticide </a:t>
            </a:r>
            <a:r>
              <a:rPr lang="en-US" sz="2400" dirty="0"/>
              <a:t>liable for WPS compliance.</a:t>
            </a:r>
          </a:p>
          <a:p>
            <a:pPr marL="0" indent="0">
              <a:buNone/>
            </a:pPr>
            <a:endParaRPr lang="en-US" sz="2400" dirty="0"/>
          </a:p>
          <a:p>
            <a:pPr marL="0" indent="0">
              <a:buNone/>
            </a:pPr>
            <a:endParaRPr lang="en-US" sz="2800" b="1" dirty="0"/>
          </a:p>
        </p:txBody>
      </p:sp>
    </p:spTree>
    <p:extLst>
      <p:ext uri="{BB962C8B-B14F-4D97-AF65-F5344CB8AC3E}">
        <p14:creationId xmlns:p14="http://schemas.microsoft.com/office/powerpoint/2010/main" val="135164972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endParaRPr lang="en-US" dirty="0"/>
          </a:p>
        </p:txBody>
      </p:sp>
      <p:sp>
        <p:nvSpPr>
          <p:cNvPr id="3" name="Content Placeholder 2"/>
          <p:cNvSpPr>
            <a:spLocks noGrp="1"/>
          </p:cNvSpPr>
          <p:nvPr>
            <p:ph idx="1"/>
          </p:nvPr>
        </p:nvSpPr>
        <p:spPr/>
        <p:txBody>
          <a:bodyPr/>
          <a:lstStyle/>
          <a:p>
            <a:pPr marL="0" indent="0">
              <a:buNone/>
            </a:pPr>
            <a:r>
              <a:rPr lang="en-US" sz="2800" b="1" dirty="0"/>
              <a:t>• Email questions to prep.sla@wsu.edu</a:t>
            </a:r>
          </a:p>
          <a:p>
            <a:pPr marL="0" indent="0">
              <a:buNone/>
            </a:pPr>
            <a:r>
              <a:rPr lang="en-US" sz="2800" b="1" dirty="0"/>
              <a:t>• Subject line of email: WPS webinar question</a:t>
            </a:r>
          </a:p>
          <a:p>
            <a:pPr marL="0" indent="0">
              <a:buNone/>
            </a:pPr>
            <a:r>
              <a:rPr lang="en-US" sz="2800" b="1" dirty="0"/>
              <a:t>• Identify which course you are attending</a:t>
            </a:r>
          </a:p>
          <a:p>
            <a:pPr marL="0" indent="0">
              <a:buNone/>
            </a:pPr>
            <a:r>
              <a:rPr lang="en-US" sz="2400" dirty="0" smtClean="0"/>
              <a:t>   – </a:t>
            </a:r>
            <a:r>
              <a:rPr lang="en-US" sz="2400" dirty="0"/>
              <a:t>WPS PIRT</a:t>
            </a:r>
          </a:p>
          <a:p>
            <a:pPr marL="0" indent="0">
              <a:buNone/>
            </a:pPr>
            <a:r>
              <a:rPr lang="en-US" sz="2400" dirty="0" smtClean="0"/>
              <a:t>   – </a:t>
            </a:r>
            <a:r>
              <a:rPr lang="en-US" sz="2400" dirty="0"/>
              <a:t>Compliance and Enforcement PREP</a:t>
            </a:r>
          </a:p>
          <a:p>
            <a:pPr marL="0" indent="0">
              <a:buNone/>
            </a:pPr>
            <a:r>
              <a:rPr lang="en-US" sz="2400" dirty="0" smtClean="0"/>
              <a:t>   – </a:t>
            </a:r>
            <a:r>
              <a:rPr lang="en-US" sz="2400" dirty="0"/>
              <a:t>WPS Implementation PREP</a:t>
            </a:r>
          </a:p>
          <a:p>
            <a:pPr marL="0" indent="0">
              <a:buNone/>
            </a:pPr>
            <a:r>
              <a:rPr lang="en-US" sz="2800" b="1" dirty="0"/>
              <a:t>• If possible, note the WPS subject area</a:t>
            </a:r>
          </a:p>
          <a:p>
            <a:pPr marL="0" indent="0">
              <a:buNone/>
            </a:pPr>
            <a:r>
              <a:rPr lang="en-US" sz="2800" b="1" dirty="0"/>
              <a:t>• Submit question(s)</a:t>
            </a:r>
          </a:p>
        </p:txBody>
      </p:sp>
    </p:spTree>
    <p:extLst>
      <p:ext uri="{BB962C8B-B14F-4D97-AF65-F5344CB8AC3E}">
        <p14:creationId xmlns:p14="http://schemas.microsoft.com/office/powerpoint/2010/main" val="817280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Revised WPS – Part 2</a:t>
            </a:r>
            <a:endParaRPr lang="en-US" dirty="0"/>
          </a:p>
        </p:txBody>
      </p:sp>
      <p:sp>
        <p:nvSpPr>
          <p:cNvPr id="3" name="Content Placeholder 2"/>
          <p:cNvSpPr>
            <a:spLocks noGrp="1"/>
          </p:cNvSpPr>
          <p:nvPr>
            <p:ph idx="1"/>
          </p:nvPr>
        </p:nvSpPr>
        <p:spPr/>
        <p:txBody>
          <a:bodyPr/>
          <a:lstStyle/>
          <a:p>
            <a:pPr marL="0" indent="0">
              <a:buNone/>
            </a:pPr>
            <a:r>
              <a:rPr lang="en-US" dirty="0"/>
              <a:t>• </a:t>
            </a:r>
            <a:r>
              <a:rPr lang="en-US" b="1" dirty="0"/>
              <a:t>Inform workers &amp; handlers</a:t>
            </a:r>
          </a:p>
          <a:p>
            <a:pPr marL="0" indent="0">
              <a:buNone/>
            </a:pPr>
            <a:r>
              <a:rPr lang="en-US" sz="2400" dirty="0" smtClean="0"/>
              <a:t>   – </a:t>
            </a:r>
            <a:r>
              <a:rPr lang="en-US" sz="2400" dirty="0"/>
              <a:t>Training; establishment-specific info; knowledge of</a:t>
            </a:r>
          </a:p>
          <a:p>
            <a:pPr marL="0" indent="0">
              <a:buNone/>
            </a:pPr>
            <a:r>
              <a:rPr lang="en-US" sz="2400" dirty="0" smtClean="0"/>
              <a:t>       labeling </a:t>
            </a:r>
            <a:r>
              <a:rPr lang="en-US" sz="2400" dirty="0"/>
              <a:t>&amp; applications</a:t>
            </a:r>
          </a:p>
          <a:p>
            <a:pPr marL="0" indent="0">
              <a:buNone/>
            </a:pPr>
            <a:r>
              <a:rPr lang="en-US" dirty="0"/>
              <a:t>• </a:t>
            </a:r>
            <a:r>
              <a:rPr lang="en-US" b="1" dirty="0"/>
              <a:t>Mitigate exposures</a:t>
            </a:r>
          </a:p>
          <a:p>
            <a:pPr marL="0" indent="0">
              <a:buNone/>
            </a:pPr>
            <a:r>
              <a:rPr lang="en-US" sz="2400" dirty="0" smtClean="0"/>
              <a:t>    – </a:t>
            </a:r>
            <a:r>
              <a:rPr lang="en-US" sz="2400" dirty="0"/>
              <a:t>Decontamination supplies including eyewash;</a:t>
            </a:r>
          </a:p>
          <a:p>
            <a:pPr marL="0" indent="0">
              <a:buNone/>
            </a:pPr>
            <a:r>
              <a:rPr lang="en-US" sz="2400" dirty="0" smtClean="0"/>
              <a:t>       emergency </a:t>
            </a:r>
            <a:r>
              <a:rPr lang="en-US" sz="2400" dirty="0"/>
              <a:t>assistance</a:t>
            </a:r>
          </a:p>
          <a:p>
            <a:pPr marL="0" indent="0">
              <a:buNone/>
            </a:pPr>
            <a:r>
              <a:rPr lang="en-US" dirty="0"/>
              <a:t>• </a:t>
            </a:r>
            <a:r>
              <a:rPr lang="en-US" b="1" dirty="0"/>
              <a:t>Protect workers &amp; handlers</a:t>
            </a:r>
          </a:p>
          <a:p>
            <a:pPr marL="0" indent="0">
              <a:buNone/>
            </a:pPr>
            <a:r>
              <a:rPr lang="en-US" sz="2400" dirty="0" smtClean="0"/>
              <a:t>   – </a:t>
            </a:r>
            <a:r>
              <a:rPr lang="en-US" sz="2400" dirty="0"/>
              <a:t>Minimum age, PPE requirements</a:t>
            </a:r>
          </a:p>
        </p:txBody>
      </p:sp>
    </p:spTree>
    <p:extLst>
      <p:ext uri="{BB962C8B-B14F-4D97-AF65-F5344CB8AC3E}">
        <p14:creationId xmlns:p14="http://schemas.microsoft.com/office/powerpoint/2010/main" val="270657184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177" y="479738"/>
            <a:ext cx="10363200" cy="1143000"/>
          </a:xfrm>
        </p:spPr>
        <p:txBody>
          <a:bodyPr/>
          <a:lstStyle/>
          <a:p>
            <a:r>
              <a:rPr lang="en-US" b="1" dirty="0"/>
              <a:t>WPS Framework</a:t>
            </a:r>
            <a:endParaRPr lang="en-US" dirty="0"/>
          </a:p>
        </p:txBody>
      </p:sp>
      <p:sp>
        <p:nvSpPr>
          <p:cNvPr id="3" name="Content Placeholder 2"/>
          <p:cNvSpPr>
            <a:spLocks noGrp="1"/>
          </p:cNvSpPr>
          <p:nvPr>
            <p:ph idx="1"/>
          </p:nvPr>
        </p:nvSpPr>
        <p:spPr>
          <a:xfrm>
            <a:off x="516109" y="1775137"/>
            <a:ext cx="10363200" cy="4432479"/>
          </a:xfrm>
        </p:spPr>
        <p:txBody>
          <a:bodyPr/>
          <a:lstStyle/>
          <a:p>
            <a:pPr marL="0" indent="0">
              <a:buNone/>
            </a:pPr>
            <a:r>
              <a:rPr lang="en-US" sz="2800" b="1" dirty="0"/>
              <a:t>• Inform</a:t>
            </a:r>
          </a:p>
          <a:p>
            <a:pPr marL="0" indent="0">
              <a:buNone/>
            </a:pPr>
            <a:r>
              <a:rPr lang="en-US" sz="2400" dirty="0" smtClean="0"/>
              <a:t>   – </a:t>
            </a:r>
            <a:r>
              <a:rPr lang="en-US" sz="2400" dirty="0"/>
              <a:t>Training</a:t>
            </a:r>
          </a:p>
          <a:p>
            <a:pPr marL="0" indent="0">
              <a:buNone/>
            </a:pPr>
            <a:r>
              <a:rPr lang="en-US" sz="2400" dirty="0" smtClean="0"/>
              <a:t>   – </a:t>
            </a:r>
            <a:r>
              <a:rPr lang="en-US" sz="2400" dirty="0"/>
              <a:t>Establishment-specific info</a:t>
            </a:r>
          </a:p>
          <a:p>
            <a:pPr marL="0" indent="0">
              <a:buNone/>
            </a:pPr>
            <a:r>
              <a:rPr lang="en-US" sz="2400" dirty="0" smtClean="0"/>
              <a:t>   – </a:t>
            </a:r>
            <a:r>
              <a:rPr lang="en-US" sz="2400" dirty="0"/>
              <a:t>Pesticide safety information</a:t>
            </a:r>
          </a:p>
          <a:p>
            <a:pPr marL="0" indent="0">
              <a:buNone/>
            </a:pPr>
            <a:r>
              <a:rPr lang="en-US" sz="2400" dirty="0" smtClean="0"/>
              <a:t>   – </a:t>
            </a:r>
            <a:r>
              <a:rPr lang="en-US" sz="2400" dirty="0"/>
              <a:t>Notification</a:t>
            </a:r>
          </a:p>
          <a:p>
            <a:pPr marL="0" indent="0">
              <a:buNone/>
            </a:pPr>
            <a:r>
              <a:rPr lang="en-US" sz="2400" dirty="0" smtClean="0"/>
              <a:t>   – </a:t>
            </a:r>
            <a:r>
              <a:rPr lang="en-US" sz="2400" dirty="0"/>
              <a:t>Information exchange</a:t>
            </a:r>
          </a:p>
        </p:txBody>
      </p:sp>
      <p:pic>
        <p:nvPicPr>
          <p:cNvPr id="4" name="Picture 3"/>
          <p:cNvPicPr>
            <a:picLocks noChangeAspect="1"/>
          </p:cNvPicPr>
          <p:nvPr/>
        </p:nvPicPr>
        <p:blipFill>
          <a:blip r:embed="rId2"/>
          <a:stretch>
            <a:fillRect/>
          </a:stretch>
        </p:blipFill>
        <p:spPr>
          <a:xfrm>
            <a:off x="8466163" y="1974493"/>
            <a:ext cx="1827900" cy="2857500"/>
          </a:xfrm>
          <a:prstGeom prst="rect">
            <a:avLst/>
          </a:prstGeom>
        </p:spPr>
      </p:pic>
      <p:pic>
        <p:nvPicPr>
          <p:cNvPr id="5" name="Picture 4"/>
          <p:cNvPicPr>
            <a:picLocks noChangeAspect="1"/>
          </p:cNvPicPr>
          <p:nvPr/>
        </p:nvPicPr>
        <p:blipFill>
          <a:blip r:embed="rId3"/>
          <a:stretch>
            <a:fillRect/>
          </a:stretch>
        </p:blipFill>
        <p:spPr>
          <a:xfrm>
            <a:off x="6289633" y="4823316"/>
            <a:ext cx="1827900" cy="1384300"/>
          </a:xfrm>
          <a:prstGeom prst="rect">
            <a:avLst/>
          </a:prstGeom>
        </p:spPr>
      </p:pic>
      <p:pic>
        <p:nvPicPr>
          <p:cNvPr id="6" name="Picture 5"/>
          <p:cNvPicPr>
            <a:picLocks noChangeAspect="1"/>
          </p:cNvPicPr>
          <p:nvPr/>
        </p:nvPicPr>
        <p:blipFill>
          <a:blip r:embed="rId4"/>
          <a:stretch>
            <a:fillRect/>
          </a:stretch>
        </p:blipFill>
        <p:spPr>
          <a:xfrm>
            <a:off x="918294" y="4588366"/>
            <a:ext cx="2792625" cy="1854200"/>
          </a:xfrm>
          <a:prstGeom prst="rect">
            <a:avLst/>
          </a:prstGeom>
        </p:spPr>
      </p:pic>
    </p:spTree>
    <p:extLst>
      <p:ext uri="{BB962C8B-B14F-4D97-AF65-F5344CB8AC3E}">
        <p14:creationId xmlns:p14="http://schemas.microsoft.com/office/powerpoint/2010/main" val="194262718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693" y="2038082"/>
            <a:ext cx="10363200" cy="1143000"/>
          </a:xfrm>
        </p:spPr>
        <p:txBody>
          <a:bodyPr/>
          <a:lstStyle/>
          <a:p>
            <a:r>
              <a:rPr lang="en-US" b="1" dirty="0"/>
              <a:t>WPS Training Requirements</a:t>
            </a:r>
            <a:endParaRPr lang="en-US" dirty="0"/>
          </a:p>
        </p:txBody>
      </p:sp>
    </p:spTree>
    <p:extLst>
      <p:ext uri="{BB962C8B-B14F-4D97-AF65-F5344CB8AC3E}">
        <p14:creationId xmlns:p14="http://schemas.microsoft.com/office/powerpoint/2010/main" val="98712232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Training Interval and Grace Period</a:t>
            </a:r>
            <a:br>
              <a:rPr lang="en-US" b="1" dirty="0"/>
            </a:br>
            <a:r>
              <a:rPr lang="en-US" sz="4000" dirty="0"/>
              <a:t>Workers 170.401(a) and Handlers 170.501(a)</a:t>
            </a:r>
          </a:p>
        </p:txBody>
      </p:sp>
      <p:sp>
        <p:nvSpPr>
          <p:cNvPr id="3" name="Content Placeholder 2"/>
          <p:cNvSpPr>
            <a:spLocks noGrp="1"/>
          </p:cNvSpPr>
          <p:nvPr>
            <p:ph idx="1"/>
          </p:nvPr>
        </p:nvSpPr>
        <p:spPr/>
        <p:txBody>
          <a:bodyPr/>
          <a:lstStyle/>
          <a:p>
            <a:pPr marL="0" indent="0">
              <a:buNone/>
            </a:pPr>
            <a:r>
              <a:rPr lang="en-US" sz="2800" dirty="0"/>
              <a:t>• Key Changes</a:t>
            </a:r>
          </a:p>
          <a:p>
            <a:pPr marL="0" indent="0">
              <a:buNone/>
            </a:pPr>
            <a:r>
              <a:rPr lang="en-US" dirty="0" smtClean="0"/>
              <a:t>   </a:t>
            </a:r>
            <a:r>
              <a:rPr lang="en-US" sz="2400" dirty="0" smtClean="0"/>
              <a:t>– </a:t>
            </a:r>
            <a:r>
              <a:rPr lang="en-US" sz="2400" dirty="0"/>
              <a:t>Annual training for workers and handlers</a:t>
            </a:r>
          </a:p>
          <a:p>
            <a:pPr marL="0" indent="0">
              <a:buNone/>
            </a:pPr>
            <a:r>
              <a:rPr lang="en-US" sz="2400" dirty="0" smtClean="0"/>
              <a:t>   – </a:t>
            </a:r>
            <a:r>
              <a:rPr lang="en-US" sz="2400" dirty="0"/>
              <a:t>No grace period</a:t>
            </a:r>
          </a:p>
          <a:p>
            <a:pPr marL="0" indent="0">
              <a:buNone/>
            </a:pPr>
            <a:r>
              <a:rPr lang="en-US" sz="2800" dirty="0"/>
              <a:t>• Implementation timing</a:t>
            </a:r>
          </a:p>
          <a:p>
            <a:pPr marL="0" indent="0">
              <a:buNone/>
            </a:pPr>
            <a:r>
              <a:rPr lang="en-US" dirty="0" smtClean="0"/>
              <a:t>   </a:t>
            </a:r>
            <a:r>
              <a:rPr lang="en-US" sz="2400" dirty="0" smtClean="0"/>
              <a:t>– </a:t>
            </a:r>
            <a:r>
              <a:rPr lang="en-US" sz="2400" dirty="0"/>
              <a:t>January 2017 all new training requirements</a:t>
            </a:r>
          </a:p>
          <a:p>
            <a:pPr marL="0" indent="0">
              <a:buNone/>
            </a:pPr>
            <a:r>
              <a:rPr lang="en-US" sz="2400" dirty="0" smtClean="0"/>
              <a:t>       will </a:t>
            </a:r>
            <a:r>
              <a:rPr lang="en-US" sz="2400" dirty="0"/>
              <a:t>be fully enforceable – EXCEPT new</a:t>
            </a:r>
          </a:p>
          <a:p>
            <a:pPr marL="0" indent="0">
              <a:buNone/>
            </a:pPr>
            <a:r>
              <a:rPr lang="en-US" sz="2400" dirty="0" smtClean="0"/>
              <a:t>       content</a:t>
            </a:r>
            <a:r>
              <a:rPr lang="en-US" sz="2400" dirty="0"/>
              <a:t>.</a:t>
            </a:r>
          </a:p>
          <a:p>
            <a:pPr marL="0" indent="0">
              <a:buNone/>
            </a:pPr>
            <a:r>
              <a:rPr lang="en-US" sz="2400" dirty="0" smtClean="0"/>
              <a:t>    – </a:t>
            </a:r>
            <a:r>
              <a:rPr lang="en-US" sz="2400" dirty="0"/>
              <a:t>January 2018 new content required.</a:t>
            </a:r>
          </a:p>
        </p:txBody>
      </p:sp>
    </p:spTree>
    <p:extLst>
      <p:ext uri="{BB962C8B-B14F-4D97-AF65-F5344CB8AC3E}">
        <p14:creationId xmlns:p14="http://schemas.microsoft.com/office/powerpoint/2010/main" val="296167402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Trainer Qualifications for workers</a:t>
            </a:r>
            <a:br>
              <a:rPr lang="en-US" b="1" dirty="0"/>
            </a:br>
            <a:r>
              <a:rPr lang="en-US" b="1" dirty="0"/>
              <a:t>170.401(c)4 and handlers 170.501(c)4</a:t>
            </a:r>
            <a:endParaRPr lang="en-US" dirty="0"/>
          </a:p>
        </p:txBody>
      </p:sp>
      <p:sp>
        <p:nvSpPr>
          <p:cNvPr id="3" name="Content Placeholder 2"/>
          <p:cNvSpPr>
            <a:spLocks noGrp="1"/>
          </p:cNvSpPr>
          <p:nvPr>
            <p:ph idx="1"/>
          </p:nvPr>
        </p:nvSpPr>
        <p:spPr/>
        <p:txBody>
          <a:bodyPr/>
          <a:lstStyle/>
          <a:p>
            <a:pPr marL="0" indent="0">
              <a:buNone/>
            </a:pPr>
            <a:r>
              <a:rPr lang="en-US" sz="2800" b="1" dirty="0"/>
              <a:t>• Trainers of workers or handlers must either</a:t>
            </a:r>
            <a:r>
              <a:rPr lang="en-US" sz="2800" b="1" dirty="0" smtClean="0"/>
              <a:t>:</a:t>
            </a:r>
          </a:p>
          <a:p>
            <a:pPr marL="0" indent="0">
              <a:buNone/>
            </a:pPr>
            <a:r>
              <a:rPr lang="en-US" sz="2400" dirty="0"/>
              <a:t> </a:t>
            </a:r>
            <a:r>
              <a:rPr lang="en-US" sz="2400" dirty="0" smtClean="0"/>
              <a:t>  – </a:t>
            </a:r>
            <a:r>
              <a:rPr lang="en-US" sz="2400" b="1" dirty="0"/>
              <a:t>be certified </a:t>
            </a:r>
            <a:r>
              <a:rPr lang="en-US" sz="2400" dirty="0"/>
              <a:t>as an applicator of RUPs, or</a:t>
            </a:r>
          </a:p>
          <a:p>
            <a:pPr marL="0" indent="0">
              <a:buNone/>
            </a:pPr>
            <a:r>
              <a:rPr lang="en-US" sz="2400" dirty="0" smtClean="0"/>
              <a:t>   – </a:t>
            </a:r>
            <a:r>
              <a:rPr lang="en-US" sz="2400" b="1" dirty="0"/>
              <a:t>have completed </a:t>
            </a:r>
            <a:r>
              <a:rPr lang="en-US" sz="2400" dirty="0"/>
              <a:t>an EPA-approved pesticide</a:t>
            </a:r>
          </a:p>
          <a:p>
            <a:pPr marL="0" indent="0">
              <a:buNone/>
            </a:pPr>
            <a:r>
              <a:rPr lang="en-US" sz="2400" dirty="0" smtClean="0"/>
              <a:t>      safety </a:t>
            </a:r>
            <a:r>
              <a:rPr lang="en-US" sz="2400" dirty="0"/>
              <a:t>train-the-trainer program for handlers </a:t>
            </a:r>
            <a:r>
              <a:rPr lang="en-US" sz="2400" dirty="0" smtClean="0"/>
              <a:t>or workers</a:t>
            </a:r>
            <a:r>
              <a:rPr lang="en-US" sz="2400" dirty="0"/>
              <a:t>, or</a:t>
            </a:r>
          </a:p>
          <a:p>
            <a:pPr marL="0" indent="0">
              <a:buNone/>
            </a:pPr>
            <a:r>
              <a:rPr lang="en-US" sz="2400" dirty="0" smtClean="0"/>
              <a:t>   – </a:t>
            </a:r>
            <a:r>
              <a:rPr lang="en-US" sz="2400" b="1" dirty="0"/>
              <a:t>be designated </a:t>
            </a:r>
            <a:r>
              <a:rPr lang="en-US" sz="2400" dirty="0"/>
              <a:t>as a qualified trainer by EPA or</a:t>
            </a:r>
          </a:p>
          <a:p>
            <a:pPr marL="0" indent="0">
              <a:buNone/>
            </a:pPr>
            <a:r>
              <a:rPr lang="en-US" sz="2400" dirty="0" smtClean="0"/>
              <a:t>      the </a:t>
            </a:r>
            <a:r>
              <a:rPr lang="en-US" sz="2400" dirty="0"/>
              <a:t>agency responsible for pesticide enforcement.</a:t>
            </a:r>
          </a:p>
          <a:p>
            <a:pPr marL="0" indent="0">
              <a:buNone/>
            </a:pPr>
            <a:r>
              <a:rPr lang="en-US" sz="2400" dirty="0"/>
              <a:t>• Certified applicator or handler designation also qualifies</a:t>
            </a:r>
          </a:p>
          <a:p>
            <a:pPr marL="0" indent="0">
              <a:buNone/>
            </a:pPr>
            <a:r>
              <a:rPr lang="en-US" sz="2400" dirty="0" smtClean="0"/>
              <a:t>   them </a:t>
            </a:r>
            <a:r>
              <a:rPr lang="en-US" sz="2400" dirty="0"/>
              <a:t>to train workers.</a:t>
            </a:r>
          </a:p>
          <a:p>
            <a:pPr marL="0" indent="0">
              <a:buNone/>
            </a:pPr>
            <a:r>
              <a:rPr lang="en-US" sz="2400" dirty="0"/>
              <a:t>• If only training workers, trainer only needs </a:t>
            </a:r>
            <a:r>
              <a:rPr lang="en-US" sz="2400" dirty="0" smtClean="0"/>
              <a:t>worker designation</a:t>
            </a:r>
            <a:r>
              <a:rPr lang="en-US" sz="2400" dirty="0"/>
              <a:t>.</a:t>
            </a:r>
          </a:p>
          <a:p>
            <a:pPr marL="0" indent="0">
              <a:buNone/>
            </a:pPr>
            <a:endParaRPr lang="en-US" sz="2400" dirty="0"/>
          </a:p>
        </p:txBody>
      </p:sp>
    </p:spTree>
    <p:extLst>
      <p:ext uri="{BB962C8B-B14F-4D97-AF65-F5344CB8AC3E}">
        <p14:creationId xmlns:p14="http://schemas.microsoft.com/office/powerpoint/2010/main" val="252133015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Trainer Qualifications for workers</a:t>
            </a:r>
            <a:br>
              <a:rPr lang="en-US" b="1" dirty="0"/>
            </a:br>
            <a:r>
              <a:rPr lang="en-US" b="1" dirty="0"/>
              <a:t>170.401(c)4 and handlers 170.501(c)4</a:t>
            </a:r>
            <a:endParaRPr lang="en-US" dirty="0"/>
          </a:p>
        </p:txBody>
      </p:sp>
      <p:sp>
        <p:nvSpPr>
          <p:cNvPr id="3" name="Content Placeholder 2"/>
          <p:cNvSpPr>
            <a:spLocks noGrp="1"/>
          </p:cNvSpPr>
          <p:nvPr>
            <p:ph idx="1"/>
          </p:nvPr>
        </p:nvSpPr>
        <p:spPr/>
        <p:txBody>
          <a:bodyPr/>
          <a:lstStyle/>
          <a:p>
            <a:pPr marL="0" indent="0">
              <a:buNone/>
            </a:pPr>
            <a:r>
              <a:rPr lang="en-US" sz="2800" b="1" dirty="0"/>
              <a:t>Key changes</a:t>
            </a:r>
          </a:p>
          <a:p>
            <a:pPr marL="0" indent="0">
              <a:buNone/>
            </a:pPr>
            <a:r>
              <a:rPr lang="en-US" sz="2400" dirty="0" smtClean="0"/>
              <a:t>    • </a:t>
            </a:r>
            <a:r>
              <a:rPr lang="en-US" sz="2400" dirty="0"/>
              <a:t>Handlers are </a:t>
            </a:r>
            <a:r>
              <a:rPr lang="en-US" sz="2400" b="1" dirty="0"/>
              <a:t>no longer qualified </a:t>
            </a:r>
            <a:r>
              <a:rPr lang="en-US" sz="2400" dirty="0"/>
              <a:t>to provide</a:t>
            </a:r>
          </a:p>
          <a:p>
            <a:pPr marL="0" indent="0">
              <a:buNone/>
            </a:pPr>
            <a:r>
              <a:rPr lang="en-US" sz="2400" dirty="0" smtClean="0"/>
              <a:t>       training </a:t>
            </a:r>
            <a:r>
              <a:rPr lang="en-US" sz="2400" dirty="0"/>
              <a:t>to workers.</a:t>
            </a:r>
          </a:p>
          <a:p>
            <a:pPr marL="0" indent="0">
              <a:buNone/>
            </a:pPr>
            <a:r>
              <a:rPr lang="en-US" sz="2400" dirty="0" smtClean="0"/>
              <a:t>    • </a:t>
            </a:r>
            <a:r>
              <a:rPr lang="en-US" sz="2400" dirty="0"/>
              <a:t>Train-the-trainer courses must be </a:t>
            </a:r>
            <a:r>
              <a:rPr lang="en-US" sz="2400" b="1" dirty="0" err="1"/>
              <a:t>EPAapproved</a:t>
            </a:r>
            <a:r>
              <a:rPr lang="en-US" sz="2400" b="1" dirty="0"/>
              <a:t>.</a:t>
            </a:r>
          </a:p>
          <a:p>
            <a:pPr marL="0" indent="0">
              <a:buNone/>
            </a:pPr>
            <a:r>
              <a:rPr lang="en-US" sz="2400" dirty="0" smtClean="0"/>
              <a:t>    • </a:t>
            </a:r>
            <a:r>
              <a:rPr lang="en-US" sz="2400" dirty="0"/>
              <a:t>Completion of any EPA approved TTT course</a:t>
            </a:r>
          </a:p>
          <a:p>
            <a:pPr marL="0" indent="0">
              <a:buNone/>
            </a:pPr>
            <a:r>
              <a:rPr lang="en-US" sz="2400" dirty="0" smtClean="0"/>
              <a:t>       qualifies </a:t>
            </a:r>
            <a:r>
              <a:rPr lang="en-US" sz="2400" dirty="0"/>
              <a:t>a person to train in </a:t>
            </a:r>
            <a:r>
              <a:rPr lang="en-US" sz="2400" b="1" dirty="0"/>
              <a:t>any jurisdiction</a:t>
            </a:r>
            <a:r>
              <a:rPr lang="en-US" sz="2400" dirty="0"/>
              <a:t>,</a:t>
            </a:r>
          </a:p>
          <a:p>
            <a:pPr marL="0" indent="0">
              <a:buNone/>
            </a:pPr>
            <a:r>
              <a:rPr lang="en-US" sz="2400" dirty="0" smtClean="0"/>
              <a:t>       unless </a:t>
            </a:r>
            <a:r>
              <a:rPr lang="en-US" sz="2400" dirty="0"/>
              <a:t>explicitly prohibited.</a:t>
            </a:r>
          </a:p>
        </p:txBody>
      </p:sp>
    </p:spTree>
    <p:extLst>
      <p:ext uri="{BB962C8B-B14F-4D97-AF65-F5344CB8AC3E}">
        <p14:creationId xmlns:p14="http://schemas.microsoft.com/office/powerpoint/2010/main" val="107121234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Training Methods for workers</a:t>
            </a:r>
            <a:br>
              <a:rPr lang="en-US" b="1" dirty="0"/>
            </a:br>
            <a:r>
              <a:rPr lang="en-US" b="1" dirty="0"/>
              <a:t>170.401(c)(1) and handlers 170.501(c)(1)</a:t>
            </a:r>
            <a:endParaRPr lang="en-US" dirty="0"/>
          </a:p>
        </p:txBody>
      </p:sp>
      <p:sp>
        <p:nvSpPr>
          <p:cNvPr id="3" name="Content Placeholder 2"/>
          <p:cNvSpPr>
            <a:spLocks noGrp="1"/>
          </p:cNvSpPr>
          <p:nvPr>
            <p:ph idx="1"/>
          </p:nvPr>
        </p:nvSpPr>
        <p:spPr>
          <a:xfrm>
            <a:off x="541867" y="1981200"/>
            <a:ext cx="10363200" cy="4355206"/>
          </a:xfrm>
        </p:spPr>
        <p:txBody>
          <a:bodyPr/>
          <a:lstStyle/>
          <a:p>
            <a:pPr marL="0" indent="0">
              <a:buNone/>
            </a:pPr>
            <a:r>
              <a:rPr lang="en-US" sz="2400" dirty="0"/>
              <a:t>• Key additions</a:t>
            </a:r>
          </a:p>
          <a:p>
            <a:pPr marL="0" indent="0">
              <a:buNone/>
            </a:pPr>
            <a:r>
              <a:rPr lang="en-US" sz="2400" dirty="0" smtClean="0"/>
              <a:t>   – </a:t>
            </a:r>
            <a:r>
              <a:rPr lang="en-US" sz="2400" dirty="0"/>
              <a:t>Location must be </a:t>
            </a:r>
            <a:r>
              <a:rPr lang="en-US" sz="2400" b="1" dirty="0"/>
              <a:t>reasonably free from distraction </a:t>
            </a:r>
            <a:r>
              <a:rPr lang="en-US" sz="2400" dirty="0"/>
              <a:t>and</a:t>
            </a:r>
          </a:p>
          <a:p>
            <a:pPr marL="0" indent="0">
              <a:buNone/>
            </a:pPr>
            <a:r>
              <a:rPr lang="en-US" sz="2400" dirty="0" smtClean="0"/>
              <a:t>      conducive </a:t>
            </a:r>
            <a:r>
              <a:rPr lang="en-US" sz="2400" dirty="0"/>
              <a:t>to training.</a:t>
            </a:r>
          </a:p>
          <a:p>
            <a:pPr marL="0" indent="0">
              <a:buNone/>
            </a:pPr>
            <a:r>
              <a:rPr lang="en-US" sz="2400" dirty="0" smtClean="0"/>
              <a:t>                                                               -- </a:t>
            </a:r>
            <a:r>
              <a:rPr lang="en-US" sz="2400" dirty="0"/>
              <a:t>Qualified </a:t>
            </a:r>
            <a:r>
              <a:rPr lang="en-US" sz="2400" b="1" dirty="0"/>
              <a:t>trainer must be present</a:t>
            </a:r>
          </a:p>
          <a:p>
            <a:pPr marL="0" indent="0">
              <a:buNone/>
            </a:pPr>
            <a:r>
              <a:rPr lang="en-US" sz="2400" dirty="0" smtClean="0"/>
              <a:t>                                                                   during </a:t>
            </a:r>
            <a:r>
              <a:rPr lang="en-US" sz="2400" dirty="0"/>
              <a:t>the entire training program</a:t>
            </a:r>
          </a:p>
          <a:p>
            <a:pPr marL="0" indent="0">
              <a:buNone/>
            </a:pPr>
            <a:r>
              <a:rPr lang="en-US" sz="2400" dirty="0" smtClean="0"/>
              <a:t>                                                               -- </a:t>
            </a:r>
            <a:r>
              <a:rPr lang="en-US" sz="2400" dirty="0"/>
              <a:t>Training materials must be </a:t>
            </a:r>
            <a:r>
              <a:rPr lang="en-US" sz="2400" b="1" dirty="0" smtClean="0"/>
              <a:t>EPA         </a:t>
            </a:r>
          </a:p>
          <a:p>
            <a:pPr marL="0" indent="0">
              <a:spcBef>
                <a:spcPts val="0"/>
              </a:spcBef>
              <a:buNone/>
            </a:pPr>
            <a:r>
              <a:rPr lang="en-US" sz="2400" b="1" dirty="0"/>
              <a:t> </a:t>
            </a:r>
            <a:r>
              <a:rPr lang="en-US" sz="2400" b="1" dirty="0" smtClean="0"/>
              <a:t>                                                                  approved</a:t>
            </a:r>
            <a:r>
              <a:rPr lang="en-US" sz="2400" dirty="0"/>
              <a:t>.</a:t>
            </a:r>
          </a:p>
          <a:p>
            <a:pPr marL="0" indent="0">
              <a:buNone/>
            </a:pPr>
            <a:r>
              <a:rPr lang="en-US" sz="2400" dirty="0" smtClean="0"/>
              <a:t>                                                                  All </a:t>
            </a:r>
            <a:r>
              <a:rPr lang="en-US" sz="2400" dirty="0"/>
              <a:t>new training requirements will</a:t>
            </a:r>
          </a:p>
          <a:p>
            <a:pPr marL="0" indent="0">
              <a:buNone/>
            </a:pPr>
            <a:r>
              <a:rPr lang="en-US" sz="2400" dirty="0" smtClean="0"/>
              <a:t>                                                                  be </a:t>
            </a:r>
            <a:r>
              <a:rPr lang="en-US" sz="2400" dirty="0"/>
              <a:t>fully enforceable January 2017</a:t>
            </a:r>
          </a:p>
          <a:p>
            <a:pPr marL="0" indent="0">
              <a:buNone/>
            </a:pPr>
            <a:r>
              <a:rPr lang="en-US" sz="2400" dirty="0" smtClean="0"/>
              <a:t>                                                               – </a:t>
            </a:r>
            <a:r>
              <a:rPr lang="en-US" sz="2400" dirty="0"/>
              <a:t>EXCEPT new content.</a:t>
            </a:r>
          </a:p>
        </p:txBody>
      </p:sp>
      <p:pic>
        <p:nvPicPr>
          <p:cNvPr id="4" name="Picture 3"/>
          <p:cNvPicPr>
            <a:picLocks noChangeAspect="1"/>
          </p:cNvPicPr>
          <p:nvPr/>
        </p:nvPicPr>
        <p:blipFill>
          <a:blip r:embed="rId2"/>
          <a:stretch>
            <a:fillRect/>
          </a:stretch>
        </p:blipFill>
        <p:spPr>
          <a:xfrm>
            <a:off x="1121581" y="3779411"/>
            <a:ext cx="3411781" cy="2070459"/>
          </a:xfrm>
          <a:prstGeom prst="rect">
            <a:avLst/>
          </a:prstGeom>
        </p:spPr>
      </p:pic>
    </p:spTree>
    <p:extLst>
      <p:ext uri="{BB962C8B-B14F-4D97-AF65-F5344CB8AC3E}">
        <p14:creationId xmlns:p14="http://schemas.microsoft.com/office/powerpoint/2010/main" val="218229527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67" y="209282"/>
            <a:ext cx="10363200" cy="1143000"/>
          </a:xfrm>
        </p:spPr>
        <p:txBody>
          <a:bodyPr/>
          <a:lstStyle/>
          <a:p>
            <a:r>
              <a:rPr lang="en-US" b="1" dirty="0"/>
              <a:t>Verification of Training for workers</a:t>
            </a:r>
            <a:br>
              <a:rPr lang="en-US" b="1" dirty="0"/>
            </a:br>
            <a:r>
              <a:rPr lang="en-US" b="1" dirty="0"/>
              <a:t>170.401(d) and Handlers170.501(d)</a:t>
            </a:r>
            <a:endParaRPr lang="en-US" dirty="0"/>
          </a:p>
        </p:txBody>
      </p:sp>
      <p:sp>
        <p:nvSpPr>
          <p:cNvPr id="3" name="Content Placeholder 2"/>
          <p:cNvSpPr>
            <a:spLocks noGrp="1"/>
          </p:cNvSpPr>
          <p:nvPr>
            <p:ph idx="1"/>
          </p:nvPr>
        </p:nvSpPr>
        <p:spPr>
          <a:xfrm>
            <a:off x="541867" y="1609859"/>
            <a:ext cx="10363200" cy="4997003"/>
          </a:xfrm>
        </p:spPr>
        <p:txBody>
          <a:bodyPr/>
          <a:lstStyle/>
          <a:p>
            <a:pPr marL="0" indent="0">
              <a:buNone/>
            </a:pPr>
            <a:r>
              <a:rPr lang="en-US" sz="2400" dirty="0"/>
              <a:t>• Key changes:</a:t>
            </a:r>
          </a:p>
          <a:p>
            <a:pPr marL="0" indent="0">
              <a:buNone/>
            </a:pPr>
            <a:r>
              <a:rPr lang="en-US" sz="2400" dirty="0" smtClean="0"/>
              <a:t>   – </a:t>
            </a:r>
            <a:r>
              <a:rPr lang="en-US" sz="2400" dirty="0"/>
              <a:t>Employers must keep training records for </a:t>
            </a:r>
            <a:r>
              <a:rPr lang="en-US" sz="2400" b="1" dirty="0"/>
              <a:t>2 years</a:t>
            </a:r>
            <a:r>
              <a:rPr lang="en-US" sz="2400" dirty="0"/>
              <a:t>.</a:t>
            </a:r>
          </a:p>
          <a:p>
            <a:pPr marL="0" indent="0">
              <a:buNone/>
            </a:pPr>
            <a:r>
              <a:rPr lang="en-US" sz="2400" dirty="0" smtClean="0"/>
              <a:t>   – </a:t>
            </a:r>
            <a:r>
              <a:rPr lang="en-US" sz="2400" b="1" dirty="0"/>
              <a:t>Record must include</a:t>
            </a:r>
            <a:r>
              <a:rPr lang="en-US" sz="2400" dirty="0"/>
              <a:t>:</a:t>
            </a:r>
          </a:p>
          <a:p>
            <a:pPr marL="0" indent="0">
              <a:buNone/>
            </a:pPr>
            <a:r>
              <a:rPr lang="en-US" sz="2400" dirty="0" smtClean="0"/>
              <a:t>      • </a:t>
            </a:r>
            <a:r>
              <a:rPr lang="en-US" sz="2400" dirty="0"/>
              <a:t>handler/workers printed name and signature.</a:t>
            </a:r>
          </a:p>
          <a:p>
            <a:pPr marL="0" indent="0">
              <a:buNone/>
            </a:pPr>
            <a:r>
              <a:rPr lang="en-US" sz="2400" dirty="0" smtClean="0"/>
              <a:t>      • </a:t>
            </a:r>
            <a:r>
              <a:rPr lang="en-US" sz="2400" dirty="0"/>
              <a:t>date of the training.</a:t>
            </a:r>
          </a:p>
          <a:p>
            <a:pPr marL="0" indent="0">
              <a:buNone/>
            </a:pPr>
            <a:r>
              <a:rPr lang="en-US" sz="2400" dirty="0" smtClean="0"/>
              <a:t>      • </a:t>
            </a:r>
            <a:r>
              <a:rPr lang="en-US" sz="2400" dirty="0"/>
              <a:t>what EPA-approved training materials were used.</a:t>
            </a:r>
          </a:p>
          <a:p>
            <a:pPr marL="0" indent="0">
              <a:buNone/>
            </a:pPr>
            <a:r>
              <a:rPr lang="en-US" sz="2400" dirty="0" smtClean="0"/>
              <a:t>      • </a:t>
            </a:r>
            <a:r>
              <a:rPr lang="en-US" sz="2400" dirty="0"/>
              <a:t>name and qualifications of trainer.</a:t>
            </a:r>
          </a:p>
          <a:p>
            <a:pPr marL="0" indent="0">
              <a:buNone/>
            </a:pPr>
            <a:r>
              <a:rPr lang="en-US" sz="2400" dirty="0" smtClean="0"/>
              <a:t>      • </a:t>
            </a:r>
            <a:r>
              <a:rPr lang="en-US" sz="2400" dirty="0"/>
              <a:t>employer’s name.</a:t>
            </a:r>
          </a:p>
          <a:p>
            <a:pPr marL="0" indent="0">
              <a:buNone/>
            </a:pPr>
            <a:r>
              <a:rPr lang="en-US" sz="2400" dirty="0" smtClean="0"/>
              <a:t>   – </a:t>
            </a:r>
            <a:r>
              <a:rPr lang="en-US" sz="2400" dirty="0"/>
              <a:t>Must provide a copy of records to inspectors or workers/handlers</a:t>
            </a:r>
          </a:p>
          <a:p>
            <a:pPr marL="0" indent="0">
              <a:buNone/>
            </a:pPr>
            <a:r>
              <a:rPr lang="en-US" sz="2400" b="1" dirty="0" smtClean="0"/>
              <a:t>      </a:t>
            </a:r>
            <a:r>
              <a:rPr lang="en-US" sz="2400" dirty="0" smtClean="0"/>
              <a:t>upon </a:t>
            </a:r>
            <a:r>
              <a:rPr lang="en-US" sz="2400" dirty="0"/>
              <a:t>request.</a:t>
            </a:r>
          </a:p>
          <a:p>
            <a:pPr marL="0" indent="0">
              <a:buNone/>
            </a:pPr>
            <a:r>
              <a:rPr lang="en-US" sz="2400" dirty="0" smtClean="0"/>
              <a:t>   – </a:t>
            </a:r>
            <a:r>
              <a:rPr lang="en-US" sz="2400" dirty="0"/>
              <a:t>Voluntary training verification card system removed.</a:t>
            </a:r>
          </a:p>
        </p:txBody>
      </p:sp>
    </p:spTree>
    <p:extLst>
      <p:ext uri="{BB962C8B-B14F-4D97-AF65-F5344CB8AC3E}">
        <p14:creationId xmlns:p14="http://schemas.microsoft.com/office/powerpoint/2010/main" val="109633241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WPS 101</a:t>
            </a:r>
            <a:endParaRPr lang="en-US" dirty="0"/>
          </a:p>
        </p:txBody>
      </p:sp>
      <p:sp>
        <p:nvSpPr>
          <p:cNvPr id="3" name="Content Placeholder 2"/>
          <p:cNvSpPr>
            <a:spLocks noGrp="1"/>
          </p:cNvSpPr>
          <p:nvPr>
            <p:ph idx="1"/>
          </p:nvPr>
        </p:nvSpPr>
        <p:spPr/>
        <p:txBody>
          <a:bodyPr/>
          <a:lstStyle/>
          <a:p>
            <a:r>
              <a:rPr lang="en-US" sz="2400" dirty="0" smtClean="0"/>
              <a:t>Relationship </a:t>
            </a:r>
            <a:r>
              <a:rPr lang="en-US" sz="2400" dirty="0"/>
              <a:t>between WPS &amp; OSHA</a:t>
            </a:r>
          </a:p>
          <a:p>
            <a:pPr marL="0" indent="0">
              <a:buNone/>
            </a:pPr>
            <a:r>
              <a:rPr lang="en-US" sz="2400" dirty="0" smtClean="0"/>
              <a:t>   regulations</a:t>
            </a:r>
            <a:endParaRPr lang="en-US" sz="2400" dirty="0"/>
          </a:p>
          <a:p>
            <a:r>
              <a:rPr lang="en-US" sz="2400" dirty="0" smtClean="0"/>
              <a:t>WPS </a:t>
            </a:r>
            <a:r>
              <a:rPr lang="en-US" sz="2400" dirty="0"/>
              <a:t>framework</a:t>
            </a:r>
          </a:p>
          <a:p>
            <a:r>
              <a:rPr lang="en-US" sz="2400" dirty="0" smtClean="0"/>
              <a:t>Background </a:t>
            </a:r>
            <a:r>
              <a:rPr lang="en-US" sz="2400" dirty="0"/>
              <a:t>and basics</a:t>
            </a:r>
          </a:p>
        </p:txBody>
      </p:sp>
    </p:spTree>
    <p:extLst>
      <p:ext uri="{BB962C8B-B14F-4D97-AF65-F5344CB8AC3E}">
        <p14:creationId xmlns:p14="http://schemas.microsoft.com/office/powerpoint/2010/main" val="203064985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Content of Training</a:t>
            </a:r>
            <a:endParaRPr lang="en-US" dirty="0"/>
          </a:p>
        </p:txBody>
      </p:sp>
      <p:sp>
        <p:nvSpPr>
          <p:cNvPr id="3" name="Content Placeholder 2"/>
          <p:cNvSpPr>
            <a:spLocks noGrp="1"/>
          </p:cNvSpPr>
          <p:nvPr>
            <p:ph idx="1"/>
          </p:nvPr>
        </p:nvSpPr>
        <p:spPr/>
        <p:txBody>
          <a:bodyPr/>
          <a:lstStyle/>
          <a:p>
            <a:pPr marL="0" indent="0">
              <a:buNone/>
            </a:pPr>
            <a:r>
              <a:rPr lang="en-US" sz="2400" dirty="0"/>
              <a:t>• </a:t>
            </a:r>
            <a:r>
              <a:rPr lang="en-US" sz="2400" b="1" dirty="0"/>
              <a:t>Kept existing content and expanded</a:t>
            </a:r>
          </a:p>
          <a:p>
            <a:pPr marL="0" indent="0">
              <a:buNone/>
            </a:pPr>
            <a:r>
              <a:rPr lang="en-US" sz="2400" dirty="0" smtClean="0"/>
              <a:t>   – </a:t>
            </a:r>
            <a:r>
              <a:rPr lang="en-US" sz="2400" dirty="0"/>
              <a:t>Worker training has 23 </a:t>
            </a:r>
            <a:r>
              <a:rPr lang="en-US" sz="2400" dirty="0" smtClean="0"/>
              <a:t>items</a:t>
            </a:r>
          </a:p>
          <a:p>
            <a:pPr marL="0" indent="0">
              <a:buNone/>
            </a:pPr>
            <a:r>
              <a:rPr lang="en-US" sz="2400" dirty="0" smtClean="0"/>
              <a:t>   – Handler training has 36 items</a:t>
            </a:r>
          </a:p>
          <a:p>
            <a:pPr marL="0" indent="0">
              <a:buNone/>
            </a:pPr>
            <a:r>
              <a:rPr lang="en-US" sz="2400" dirty="0" smtClean="0"/>
              <a:t>   – </a:t>
            </a:r>
            <a:r>
              <a:rPr lang="en-US" sz="2400" dirty="0"/>
              <a:t>Training on new content</a:t>
            </a:r>
          </a:p>
          <a:p>
            <a:pPr marL="0" indent="0">
              <a:buNone/>
            </a:pPr>
            <a:r>
              <a:rPr lang="en-US" sz="2400" dirty="0" smtClean="0"/>
              <a:t>       required </a:t>
            </a:r>
            <a:r>
              <a:rPr lang="en-US" sz="2400" dirty="0"/>
              <a:t>2 years from date</a:t>
            </a:r>
          </a:p>
          <a:p>
            <a:pPr marL="0" indent="0">
              <a:buNone/>
            </a:pPr>
            <a:r>
              <a:rPr lang="en-US" sz="2400" dirty="0" smtClean="0"/>
              <a:t>       of </a:t>
            </a:r>
            <a:r>
              <a:rPr lang="en-US" sz="2400" dirty="0"/>
              <a:t>final rule January 2018</a:t>
            </a:r>
          </a:p>
        </p:txBody>
      </p:sp>
      <p:pic>
        <p:nvPicPr>
          <p:cNvPr id="4" name="Picture 3"/>
          <p:cNvPicPr>
            <a:picLocks noChangeAspect="1"/>
          </p:cNvPicPr>
          <p:nvPr/>
        </p:nvPicPr>
        <p:blipFill>
          <a:blip r:embed="rId2"/>
          <a:stretch>
            <a:fillRect/>
          </a:stretch>
        </p:blipFill>
        <p:spPr>
          <a:xfrm>
            <a:off x="7120915" y="2485622"/>
            <a:ext cx="2583803" cy="2585075"/>
          </a:xfrm>
          <a:prstGeom prst="rect">
            <a:avLst/>
          </a:prstGeom>
        </p:spPr>
      </p:pic>
    </p:spTree>
    <p:extLst>
      <p:ext uri="{BB962C8B-B14F-4D97-AF65-F5344CB8AC3E}">
        <p14:creationId xmlns:p14="http://schemas.microsoft.com/office/powerpoint/2010/main" val="290301195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Content of Worker Training</a:t>
            </a:r>
            <a:br>
              <a:rPr lang="en-US" b="1" dirty="0"/>
            </a:br>
            <a:r>
              <a:rPr lang="en-US" b="1" dirty="0"/>
              <a:t>170.401(c)(3)i-xxiii</a:t>
            </a:r>
            <a:endParaRPr lang="en-US" dirty="0"/>
          </a:p>
        </p:txBody>
      </p:sp>
      <p:sp>
        <p:nvSpPr>
          <p:cNvPr id="3" name="Content Placeholder 2"/>
          <p:cNvSpPr>
            <a:spLocks noGrp="1"/>
          </p:cNvSpPr>
          <p:nvPr>
            <p:ph idx="1"/>
          </p:nvPr>
        </p:nvSpPr>
        <p:spPr/>
        <p:txBody>
          <a:bodyPr/>
          <a:lstStyle/>
          <a:p>
            <a:pPr marL="0" indent="0">
              <a:buNone/>
            </a:pPr>
            <a:r>
              <a:rPr lang="en-US" sz="2800" dirty="0"/>
              <a:t>• Key additions</a:t>
            </a:r>
          </a:p>
          <a:p>
            <a:pPr marL="0" indent="0">
              <a:buNone/>
            </a:pPr>
            <a:r>
              <a:rPr lang="en-US" sz="2400" dirty="0" smtClean="0"/>
              <a:t>   – </a:t>
            </a:r>
            <a:r>
              <a:rPr lang="en-US" sz="2400" b="1" dirty="0"/>
              <a:t>How to report </a:t>
            </a:r>
            <a:r>
              <a:rPr lang="en-US" sz="2400" dirty="0"/>
              <a:t>suspected violations to lead agency.</a:t>
            </a:r>
          </a:p>
          <a:p>
            <a:pPr marL="0" indent="0">
              <a:buNone/>
            </a:pPr>
            <a:r>
              <a:rPr lang="en-US" sz="2400" dirty="0" smtClean="0"/>
              <a:t>   – More </a:t>
            </a:r>
            <a:r>
              <a:rPr lang="en-US" sz="2400" b="1" dirty="0" smtClean="0"/>
              <a:t>detail </a:t>
            </a:r>
            <a:r>
              <a:rPr lang="en-US" sz="2400" dirty="0"/>
              <a:t>on existing topics, such as decontamination.</a:t>
            </a:r>
          </a:p>
          <a:p>
            <a:pPr marL="0" indent="0">
              <a:buNone/>
            </a:pPr>
            <a:r>
              <a:rPr lang="en-US" sz="2400" dirty="0" smtClean="0"/>
              <a:t>   – </a:t>
            </a:r>
            <a:r>
              <a:rPr lang="en-US" sz="2400" dirty="0"/>
              <a:t>More </a:t>
            </a:r>
            <a:r>
              <a:rPr lang="en-US" sz="2400" b="1" dirty="0"/>
              <a:t>detail </a:t>
            </a:r>
            <a:r>
              <a:rPr lang="en-US" sz="2400" dirty="0"/>
              <a:t>on hazards from pesticide </a:t>
            </a:r>
            <a:r>
              <a:rPr lang="en-US" sz="2400" b="1" dirty="0"/>
              <a:t>residue on</a:t>
            </a:r>
          </a:p>
          <a:p>
            <a:pPr marL="0" indent="0">
              <a:buNone/>
            </a:pPr>
            <a:r>
              <a:rPr lang="en-US" sz="2400" b="1" dirty="0" smtClean="0"/>
              <a:t>      clothing </a:t>
            </a:r>
            <a:r>
              <a:rPr lang="en-US" sz="2400" dirty="0"/>
              <a:t>and how to </a:t>
            </a:r>
            <a:r>
              <a:rPr lang="en-US" sz="2400" b="1" dirty="0"/>
              <a:t>avoid exposure</a:t>
            </a:r>
            <a:r>
              <a:rPr lang="en-US" sz="2400" dirty="0"/>
              <a:t>.</a:t>
            </a:r>
          </a:p>
          <a:p>
            <a:pPr marL="0" indent="0">
              <a:buNone/>
            </a:pPr>
            <a:r>
              <a:rPr lang="en-US" sz="2400" dirty="0" smtClean="0"/>
              <a:t>   – </a:t>
            </a:r>
            <a:r>
              <a:rPr lang="en-US" sz="2400" dirty="0"/>
              <a:t>Potential hazards to </a:t>
            </a:r>
            <a:r>
              <a:rPr lang="en-US" sz="2400" b="1" dirty="0"/>
              <a:t>children and pregnant women </a:t>
            </a:r>
            <a:r>
              <a:rPr lang="en-US" sz="2400" dirty="0"/>
              <a:t>from</a:t>
            </a:r>
          </a:p>
          <a:p>
            <a:pPr marL="0" indent="0">
              <a:buNone/>
            </a:pPr>
            <a:r>
              <a:rPr lang="en-US" sz="2400" dirty="0" smtClean="0"/>
              <a:t>      pesticide </a:t>
            </a:r>
            <a:r>
              <a:rPr lang="en-US" sz="2400" dirty="0"/>
              <a:t>exposure.</a:t>
            </a:r>
          </a:p>
          <a:p>
            <a:pPr marL="0" indent="0">
              <a:buNone/>
            </a:pPr>
            <a:r>
              <a:rPr lang="en-US" sz="2400" dirty="0" smtClean="0"/>
              <a:t>   – </a:t>
            </a:r>
            <a:r>
              <a:rPr lang="en-US" sz="2400" b="1" dirty="0"/>
              <a:t>Meaning of </a:t>
            </a:r>
            <a:r>
              <a:rPr lang="en-US" sz="2400" dirty="0"/>
              <a:t>the Safety Data Sheets.</a:t>
            </a:r>
          </a:p>
          <a:p>
            <a:pPr marL="0" indent="0">
              <a:buNone/>
            </a:pPr>
            <a:r>
              <a:rPr lang="en-US" sz="2400" dirty="0" smtClean="0"/>
              <a:t>   – </a:t>
            </a:r>
            <a:r>
              <a:rPr lang="en-US" sz="2400" dirty="0"/>
              <a:t>Specific information about protections from </a:t>
            </a:r>
            <a:r>
              <a:rPr lang="en-US" sz="2400" b="1" dirty="0"/>
              <a:t>retaliation</a:t>
            </a:r>
            <a:r>
              <a:rPr lang="en-US" sz="2400" dirty="0"/>
              <a:t>.</a:t>
            </a:r>
          </a:p>
        </p:txBody>
      </p:sp>
    </p:spTree>
    <p:extLst>
      <p:ext uri="{BB962C8B-B14F-4D97-AF65-F5344CB8AC3E}">
        <p14:creationId xmlns:p14="http://schemas.microsoft.com/office/powerpoint/2010/main" val="227717450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Content of Worker Training</a:t>
            </a:r>
            <a:br>
              <a:rPr lang="en-US" b="1" dirty="0"/>
            </a:br>
            <a:r>
              <a:rPr lang="en-US" b="1" dirty="0"/>
              <a:t>170.401(c)(3)i-xxiii</a:t>
            </a:r>
            <a:endParaRPr lang="en-US" dirty="0"/>
          </a:p>
        </p:txBody>
      </p:sp>
      <p:sp>
        <p:nvSpPr>
          <p:cNvPr id="3" name="Content Placeholder 2"/>
          <p:cNvSpPr>
            <a:spLocks noGrp="1"/>
          </p:cNvSpPr>
          <p:nvPr>
            <p:ph idx="1"/>
          </p:nvPr>
        </p:nvSpPr>
        <p:spPr>
          <a:xfrm>
            <a:off x="541867" y="1981199"/>
            <a:ext cx="10363200" cy="4677177"/>
          </a:xfrm>
        </p:spPr>
        <p:txBody>
          <a:bodyPr/>
          <a:lstStyle/>
          <a:p>
            <a:pPr marL="0" indent="0">
              <a:buNone/>
            </a:pPr>
            <a:r>
              <a:rPr lang="en-US" sz="2400" dirty="0"/>
              <a:t>•</a:t>
            </a:r>
            <a:r>
              <a:rPr lang="en-US" sz="2800" b="1" dirty="0"/>
              <a:t> Other key additions</a:t>
            </a:r>
          </a:p>
          <a:p>
            <a:pPr marL="0" indent="0">
              <a:spcAft>
                <a:spcPts val="600"/>
              </a:spcAft>
              <a:buNone/>
            </a:pPr>
            <a:r>
              <a:rPr lang="en-US" sz="2400" dirty="0" smtClean="0"/>
              <a:t>   – </a:t>
            </a:r>
            <a:r>
              <a:rPr lang="en-US" sz="2400" dirty="0"/>
              <a:t>Training must include responsibility of their employers to:</a:t>
            </a:r>
          </a:p>
          <a:p>
            <a:pPr marL="0" indent="0">
              <a:spcBef>
                <a:spcPts val="0"/>
              </a:spcBef>
              <a:buNone/>
            </a:pPr>
            <a:r>
              <a:rPr lang="en-US" sz="2400" dirty="0" smtClean="0"/>
              <a:t>      • </a:t>
            </a:r>
            <a:r>
              <a:rPr lang="en-US" sz="2400" dirty="0"/>
              <a:t>provide specific information to workers before directing them to</a:t>
            </a:r>
          </a:p>
          <a:p>
            <a:pPr marL="0" indent="0">
              <a:spcBef>
                <a:spcPts val="0"/>
              </a:spcBef>
              <a:buNone/>
            </a:pPr>
            <a:r>
              <a:rPr lang="en-US" sz="2400" dirty="0" smtClean="0"/>
              <a:t>        perform </a:t>
            </a:r>
            <a:r>
              <a:rPr lang="en-US" sz="2400" dirty="0"/>
              <a:t>early-entry activities.</a:t>
            </a:r>
          </a:p>
          <a:p>
            <a:pPr marL="0" indent="0">
              <a:spcBef>
                <a:spcPts val="0"/>
              </a:spcBef>
              <a:buNone/>
            </a:pPr>
            <a:r>
              <a:rPr lang="en-US" sz="2400" dirty="0" smtClean="0"/>
              <a:t>     • </a:t>
            </a:r>
            <a:r>
              <a:rPr lang="en-US" sz="2400" dirty="0"/>
              <a:t>ensure workers are at least 18 years old to do early-entry work.</a:t>
            </a:r>
          </a:p>
          <a:p>
            <a:pPr marL="0" indent="0">
              <a:spcBef>
                <a:spcPts val="0"/>
              </a:spcBef>
              <a:buNone/>
            </a:pPr>
            <a:r>
              <a:rPr lang="en-US" sz="2400" dirty="0" smtClean="0"/>
              <a:t>     • </a:t>
            </a:r>
            <a:r>
              <a:rPr lang="en-US" sz="2400" dirty="0"/>
              <a:t>display safety data sheets for all WPS labeled pesticides used on</a:t>
            </a:r>
          </a:p>
          <a:p>
            <a:pPr marL="0" indent="0">
              <a:spcBef>
                <a:spcPts val="0"/>
              </a:spcBef>
              <a:buNone/>
            </a:pPr>
            <a:r>
              <a:rPr lang="en-US" sz="2400" dirty="0" smtClean="0"/>
              <a:t>        the </a:t>
            </a:r>
            <a:r>
              <a:rPr lang="en-US" sz="2400" dirty="0"/>
              <a:t>establishment.</a:t>
            </a:r>
          </a:p>
          <a:p>
            <a:pPr marL="0" indent="0">
              <a:spcBef>
                <a:spcPts val="0"/>
              </a:spcBef>
              <a:buNone/>
            </a:pPr>
            <a:r>
              <a:rPr lang="en-US" sz="2400" dirty="0" smtClean="0"/>
              <a:t>     • </a:t>
            </a:r>
            <a:r>
              <a:rPr lang="en-US" sz="2400" dirty="0"/>
              <a:t>provide workers and handlers information about the location of</a:t>
            </a:r>
          </a:p>
          <a:p>
            <a:pPr marL="0" indent="0">
              <a:spcBef>
                <a:spcPts val="0"/>
              </a:spcBef>
              <a:buNone/>
            </a:pPr>
            <a:r>
              <a:rPr lang="en-US" sz="2400" dirty="0" smtClean="0"/>
              <a:t>       the </a:t>
            </a:r>
            <a:r>
              <a:rPr lang="en-US" sz="2400" dirty="0"/>
              <a:t>safety data sheets on the establishment.</a:t>
            </a:r>
          </a:p>
          <a:p>
            <a:pPr marL="0" indent="0">
              <a:spcBef>
                <a:spcPts val="0"/>
              </a:spcBef>
              <a:buNone/>
            </a:pPr>
            <a:r>
              <a:rPr lang="en-US" sz="2400" dirty="0" smtClean="0"/>
              <a:t>     • </a:t>
            </a:r>
            <a:r>
              <a:rPr lang="en-US" sz="2400" dirty="0"/>
              <a:t>inform workers that they may designate in writing a</a:t>
            </a:r>
          </a:p>
          <a:p>
            <a:pPr marL="0" indent="0">
              <a:spcBef>
                <a:spcPts val="0"/>
              </a:spcBef>
              <a:buNone/>
            </a:pPr>
            <a:r>
              <a:rPr lang="en-US" sz="2400" dirty="0" smtClean="0"/>
              <a:t>       representative </a:t>
            </a:r>
            <a:r>
              <a:rPr lang="en-US" sz="2400" dirty="0"/>
              <a:t>to request application and hazard information.</a:t>
            </a:r>
          </a:p>
        </p:txBody>
      </p:sp>
    </p:spTree>
    <p:extLst>
      <p:ext uri="{BB962C8B-B14F-4D97-AF65-F5344CB8AC3E}">
        <p14:creationId xmlns:p14="http://schemas.microsoft.com/office/powerpoint/2010/main" val="28772799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Content of Handler Training</a:t>
            </a:r>
            <a:br>
              <a:rPr lang="en-US" b="1" dirty="0"/>
            </a:br>
            <a:r>
              <a:rPr lang="en-US" b="1" dirty="0"/>
              <a:t>170.501(c)(3)i-xiv</a:t>
            </a:r>
            <a:endParaRPr lang="en-US" dirty="0"/>
          </a:p>
        </p:txBody>
      </p:sp>
      <p:sp>
        <p:nvSpPr>
          <p:cNvPr id="3" name="Content Placeholder 2"/>
          <p:cNvSpPr>
            <a:spLocks noGrp="1"/>
          </p:cNvSpPr>
          <p:nvPr>
            <p:ph idx="1"/>
          </p:nvPr>
        </p:nvSpPr>
        <p:spPr/>
        <p:txBody>
          <a:bodyPr/>
          <a:lstStyle/>
          <a:p>
            <a:pPr marL="0" indent="0">
              <a:buNone/>
            </a:pPr>
            <a:r>
              <a:rPr lang="en-US" sz="2800" b="1" dirty="0"/>
              <a:t>• Key additions</a:t>
            </a:r>
          </a:p>
          <a:p>
            <a:pPr marL="0" indent="0">
              <a:buNone/>
            </a:pPr>
            <a:r>
              <a:rPr lang="en-US" sz="2400" dirty="0" smtClean="0"/>
              <a:t>   – </a:t>
            </a:r>
            <a:r>
              <a:rPr lang="en-US" sz="2400" dirty="0"/>
              <a:t>All content in worker training, plus:</a:t>
            </a:r>
          </a:p>
          <a:p>
            <a:pPr marL="0" indent="0">
              <a:buNone/>
            </a:pPr>
            <a:r>
              <a:rPr lang="en-US" sz="2400" dirty="0" smtClean="0"/>
              <a:t>   – </a:t>
            </a:r>
            <a:r>
              <a:rPr lang="en-US" sz="2400" dirty="0"/>
              <a:t>Handlers must be at least 18 years old.</a:t>
            </a:r>
          </a:p>
          <a:p>
            <a:pPr marL="0" indent="0">
              <a:buNone/>
            </a:pPr>
            <a:r>
              <a:rPr lang="en-US" sz="2400" dirty="0" smtClean="0"/>
              <a:t>   – </a:t>
            </a:r>
            <a:r>
              <a:rPr lang="en-US" sz="2400" dirty="0"/>
              <a:t>How to recognize, prevent, and provide first aid for </a:t>
            </a:r>
            <a:r>
              <a:rPr lang="en-US" sz="2400" dirty="0" smtClean="0"/>
              <a:t>heat related</a:t>
            </a:r>
            <a:endParaRPr lang="en-US" sz="2400" dirty="0"/>
          </a:p>
          <a:p>
            <a:pPr marL="0" indent="0">
              <a:buNone/>
            </a:pPr>
            <a:r>
              <a:rPr lang="en-US" sz="2400" dirty="0" smtClean="0"/>
              <a:t>      illness</a:t>
            </a:r>
            <a:r>
              <a:rPr lang="en-US" sz="2400" dirty="0"/>
              <a:t>.</a:t>
            </a:r>
          </a:p>
          <a:p>
            <a:pPr marL="0" indent="0">
              <a:buNone/>
            </a:pPr>
            <a:r>
              <a:rPr lang="en-US" sz="2400" dirty="0" smtClean="0"/>
              <a:t>   – </a:t>
            </a:r>
            <a:r>
              <a:rPr lang="en-US" sz="2400" dirty="0"/>
              <a:t>Handlers must suspend a pesticide application if</a:t>
            </a:r>
          </a:p>
          <a:p>
            <a:pPr marL="0" indent="0">
              <a:buNone/>
            </a:pPr>
            <a:r>
              <a:rPr lang="en-US" sz="2400" dirty="0" smtClean="0"/>
              <a:t>      anyone </a:t>
            </a:r>
            <a:r>
              <a:rPr lang="en-US" sz="2400" dirty="0"/>
              <a:t>is in the application exclusion zone 170.505(b)</a:t>
            </a:r>
          </a:p>
          <a:p>
            <a:pPr marL="0" indent="0">
              <a:buNone/>
            </a:pPr>
            <a:r>
              <a:rPr lang="en-US" sz="2400" dirty="0" smtClean="0"/>
              <a:t>      All </a:t>
            </a:r>
            <a:r>
              <a:rPr lang="en-US" sz="2400" dirty="0"/>
              <a:t>training content and related provisions required</a:t>
            </a:r>
          </a:p>
          <a:p>
            <a:pPr marL="0" indent="0">
              <a:buNone/>
            </a:pPr>
            <a:r>
              <a:rPr lang="en-US" sz="2400" dirty="0" smtClean="0"/>
              <a:t>      2 </a:t>
            </a:r>
            <a:r>
              <a:rPr lang="en-US" sz="2400" dirty="0"/>
              <a:t>years from date of final rule January 2018</a:t>
            </a:r>
          </a:p>
        </p:txBody>
      </p:sp>
    </p:spTree>
    <p:extLst>
      <p:ext uri="{BB962C8B-B14F-4D97-AF65-F5344CB8AC3E}">
        <p14:creationId xmlns:p14="http://schemas.microsoft.com/office/powerpoint/2010/main" val="173302121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177" y="463639"/>
            <a:ext cx="10363200" cy="1159099"/>
          </a:xfrm>
        </p:spPr>
        <p:txBody>
          <a:bodyPr/>
          <a:lstStyle/>
          <a:p>
            <a:r>
              <a:rPr lang="en-US" b="1" dirty="0"/>
              <a:t>Content of Handler Training</a:t>
            </a:r>
            <a:br>
              <a:rPr lang="en-US" b="1" dirty="0"/>
            </a:br>
            <a:r>
              <a:rPr lang="en-US" b="1" dirty="0"/>
              <a:t>170.501(c</a:t>
            </a:r>
            <a:r>
              <a:rPr lang="en-US" b="1" dirty="0" smtClean="0"/>
              <a:t>)(2)(3)</a:t>
            </a:r>
            <a:endParaRPr lang="en-US" dirty="0"/>
          </a:p>
        </p:txBody>
      </p:sp>
      <p:sp>
        <p:nvSpPr>
          <p:cNvPr id="3" name="Content Placeholder 2"/>
          <p:cNvSpPr>
            <a:spLocks noGrp="1"/>
          </p:cNvSpPr>
          <p:nvPr>
            <p:ph idx="1"/>
          </p:nvPr>
        </p:nvSpPr>
        <p:spPr>
          <a:xfrm>
            <a:off x="541867" y="1841679"/>
            <a:ext cx="10363200" cy="4597757"/>
          </a:xfrm>
        </p:spPr>
        <p:txBody>
          <a:bodyPr/>
          <a:lstStyle/>
          <a:p>
            <a:pPr marL="0" indent="0">
              <a:buNone/>
            </a:pPr>
            <a:r>
              <a:rPr lang="en-US" sz="2800" b="1" dirty="0"/>
              <a:t>• Other key additions</a:t>
            </a:r>
          </a:p>
          <a:p>
            <a:pPr marL="0" indent="0">
              <a:buNone/>
            </a:pPr>
            <a:r>
              <a:rPr lang="en-US" sz="2400" dirty="0" smtClean="0"/>
              <a:t>   – </a:t>
            </a:r>
            <a:r>
              <a:rPr lang="en-US" sz="2400" dirty="0"/>
              <a:t>Training must include responsibility of the employer to:</a:t>
            </a:r>
          </a:p>
          <a:p>
            <a:pPr marL="0" indent="0">
              <a:spcBef>
                <a:spcPts val="0"/>
              </a:spcBef>
              <a:buNone/>
            </a:pPr>
            <a:r>
              <a:rPr lang="en-US" sz="2400" dirty="0" smtClean="0"/>
              <a:t>      • </a:t>
            </a:r>
            <a:r>
              <a:rPr lang="en-US" sz="2400" dirty="0"/>
              <a:t>provide, clean, maintain, store, and ensure proper</a:t>
            </a:r>
          </a:p>
          <a:p>
            <a:pPr marL="0" indent="0">
              <a:spcBef>
                <a:spcPts val="0"/>
              </a:spcBef>
              <a:buNone/>
            </a:pPr>
            <a:r>
              <a:rPr lang="en-US" sz="2400" dirty="0" smtClean="0"/>
              <a:t>        use </a:t>
            </a:r>
            <a:r>
              <a:rPr lang="en-US" sz="2400" dirty="0"/>
              <a:t>of all required PPE; provide decontamination</a:t>
            </a:r>
          </a:p>
          <a:p>
            <a:pPr marL="0" indent="0">
              <a:spcBef>
                <a:spcPts val="0"/>
              </a:spcBef>
              <a:buNone/>
            </a:pPr>
            <a:r>
              <a:rPr lang="en-US" sz="2400" dirty="0" smtClean="0"/>
              <a:t>        supplies</a:t>
            </a:r>
            <a:r>
              <a:rPr lang="en-US" sz="2400" dirty="0"/>
              <a:t>; provide specific information about pesticide</a:t>
            </a:r>
          </a:p>
          <a:p>
            <a:pPr marL="0" indent="0">
              <a:spcBef>
                <a:spcPts val="0"/>
              </a:spcBef>
              <a:spcAft>
                <a:spcPts val="600"/>
              </a:spcAft>
              <a:buNone/>
            </a:pPr>
            <a:r>
              <a:rPr lang="en-US" sz="2400" dirty="0" smtClean="0"/>
              <a:t>        use </a:t>
            </a:r>
            <a:r>
              <a:rPr lang="en-US" sz="2400" dirty="0"/>
              <a:t>and labeling information.</a:t>
            </a:r>
          </a:p>
          <a:p>
            <a:pPr marL="0" indent="0">
              <a:spcBef>
                <a:spcPts val="0"/>
              </a:spcBef>
              <a:buNone/>
            </a:pPr>
            <a:r>
              <a:rPr lang="en-US" sz="2400" dirty="0" smtClean="0"/>
              <a:t>      • </a:t>
            </a:r>
            <a:r>
              <a:rPr lang="en-US" sz="2400" dirty="0"/>
              <a:t>ensure handlers have received respirator</a:t>
            </a:r>
          </a:p>
          <a:p>
            <a:pPr marL="0" indent="0">
              <a:spcBef>
                <a:spcPts val="0"/>
              </a:spcBef>
              <a:buNone/>
            </a:pPr>
            <a:r>
              <a:rPr lang="en-US" sz="2400" dirty="0" smtClean="0"/>
              <a:t>        fit-testing</a:t>
            </a:r>
            <a:r>
              <a:rPr lang="en-US" sz="2400" dirty="0"/>
              <a:t>, training and a medical</a:t>
            </a:r>
          </a:p>
          <a:p>
            <a:pPr marL="0" indent="0">
              <a:spcBef>
                <a:spcPts val="0"/>
              </a:spcBef>
              <a:buNone/>
            </a:pPr>
            <a:r>
              <a:rPr lang="en-US" sz="2400" dirty="0" smtClean="0"/>
              <a:t>        evaluation </a:t>
            </a:r>
            <a:r>
              <a:rPr lang="en-US" sz="2400" dirty="0"/>
              <a:t>if they are required to wear a</a:t>
            </a:r>
          </a:p>
          <a:p>
            <a:pPr marL="0" indent="0">
              <a:spcBef>
                <a:spcPts val="0"/>
              </a:spcBef>
              <a:spcAft>
                <a:spcPts val="600"/>
              </a:spcAft>
              <a:buNone/>
            </a:pPr>
            <a:r>
              <a:rPr lang="en-US" sz="2400" dirty="0" smtClean="0"/>
              <a:t>        respirator </a:t>
            </a:r>
            <a:r>
              <a:rPr lang="en-US" sz="2400" dirty="0"/>
              <a:t>by the product labeling.</a:t>
            </a:r>
          </a:p>
          <a:p>
            <a:pPr marL="0" indent="0">
              <a:spcBef>
                <a:spcPts val="0"/>
              </a:spcBef>
              <a:buNone/>
            </a:pPr>
            <a:r>
              <a:rPr lang="en-US" sz="2400" dirty="0" smtClean="0"/>
              <a:t>     • </a:t>
            </a:r>
            <a:r>
              <a:rPr lang="en-US" sz="2400" dirty="0"/>
              <a:t>post treated areas as required by this rule.</a:t>
            </a:r>
          </a:p>
        </p:txBody>
      </p:sp>
    </p:spTree>
    <p:extLst>
      <p:ext uri="{BB962C8B-B14F-4D97-AF65-F5344CB8AC3E}">
        <p14:creationId xmlns:p14="http://schemas.microsoft.com/office/powerpoint/2010/main" val="259926490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6115" y="1300766"/>
            <a:ext cx="10363200" cy="3335628"/>
          </a:xfrm>
        </p:spPr>
        <p:txBody>
          <a:bodyPr/>
          <a:lstStyle/>
          <a:p>
            <a:r>
              <a:rPr lang="en-US" dirty="0"/>
              <a:t/>
            </a:r>
            <a:br>
              <a:rPr lang="en-US" dirty="0"/>
            </a:br>
            <a:r>
              <a:rPr lang="en-US" dirty="0"/>
              <a:t/>
            </a:r>
            <a:br>
              <a:rPr lang="en-US" dirty="0"/>
            </a:br>
            <a:r>
              <a:rPr lang="en-US" b="1" dirty="0"/>
              <a:t>Establishment-Specific Information and Knowledge of Labeling &amp; Application-Specific Information</a:t>
            </a:r>
            <a:r>
              <a:rPr lang="en-US" dirty="0"/>
              <a:t/>
            </a:r>
            <a:br>
              <a:rPr lang="en-US" dirty="0"/>
            </a:br>
            <a:endParaRPr lang="en-US" dirty="0"/>
          </a:p>
        </p:txBody>
      </p:sp>
    </p:spTree>
    <p:extLst>
      <p:ext uri="{BB962C8B-B14F-4D97-AF65-F5344CB8AC3E}">
        <p14:creationId xmlns:p14="http://schemas.microsoft.com/office/powerpoint/2010/main" val="285634376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Establishment-Specific Information</a:t>
            </a:r>
            <a:br>
              <a:rPr lang="en-US" b="1" dirty="0"/>
            </a:br>
            <a:r>
              <a:rPr lang="en-US" b="1" dirty="0"/>
              <a:t>for Workers (170.403)</a:t>
            </a:r>
            <a:endParaRPr lang="en-US" dirty="0"/>
          </a:p>
        </p:txBody>
      </p:sp>
      <p:sp>
        <p:nvSpPr>
          <p:cNvPr id="3" name="Content Placeholder 2"/>
          <p:cNvSpPr>
            <a:spLocks noGrp="1"/>
          </p:cNvSpPr>
          <p:nvPr>
            <p:ph idx="1"/>
          </p:nvPr>
        </p:nvSpPr>
        <p:spPr/>
        <p:txBody>
          <a:bodyPr/>
          <a:lstStyle/>
          <a:p>
            <a:pPr marL="0" indent="0">
              <a:buNone/>
            </a:pPr>
            <a:r>
              <a:rPr lang="en-US" sz="2400" dirty="0"/>
              <a:t>Before any worker performs any activity in a treated</a:t>
            </a:r>
          </a:p>
          <a:p>
            <a:pPr marL="0" indent="0">
              <a:buNone/>
            </a:pPr>
            <a:r>
              <a:rPr lang="en-US" sz="2400" dirty="0"/>
              <a:t>area on an agricultural establishment, the agricultural</a:t>
            </a:r>
          </a:p>
          <a:p>
            <a:pPr marL="0" indent="0">
              <a:buNone/>
            </a:pPr>
            <a:r>
              <a:rPr lang="en-US" sz="2400" dirty="0"/>
              <a:t>employer must ensure that the worker has been</a:t>
            </a:r>
          </a:p>
          <a:p>
            <a:pPr marL="0" indent="0">
              <a:buNone/>
            </a:pPr>
            <a:r>
              <a:rPr lang="en-US" sz="2400" dirty="0"/>
              <a:t>informed of, in a manner the worker can understand,</a:t>
            </a:r>
          </a:p>
          <a:p>
            <a:pPr marL="0" indent="0">
              <a:buNone/>
            </a:pPr>
            <a:r>
              <a:rPr lang="en-US" sz="2400" dirty="0"/>
              <a:t>all of the following establishment-specific information:</a:t>
            </a:r>
          </a:p>
          <a:p>
            <a:pPr marL="0" indent="0">
              <a:buNone/>
            </a:pPr>
            <a:r>
              <a:rPr lang="en-US" sz="2400" dirty="0" smtClean="0"/>
              <a:t>    • </a:t>
            </a:r>
            <a:r>
              <a:rPr lang="en-US" sz="2400" b="1" dirty="0"/>
              <a:t>The location of pesticide safety information</a:t>
            </a:r>
          </a:p>
          <a:p>
            <a:pPr marL="0" indent="0">
              <a:buNone/>
            </a:pPr>
            <a:r>
              <a:rPr lang="en-US" sz="2400" dirty="0" smtClean="0"/>
              <a:t>    • </a:t>
            </a:r>
            <a:r>
              <a:rPr lang="en-US" sz="2400" b="1" dirty="0"/>
              <a:t>The location of pesticide application and hazard</a:t>
            </a:r>
          </a:p>
          <a:p>
            <a:pPr marL="0" indent="0">
              <a:buNone/>
            </a:pPr>
            <a:r>
              <a:rPr lang="en-US" sz="2400" b="1" dirty="0" smtClean="0"/>
              <a:t>       information</a:t>
            </a:r>
            <a:endParaRPr lang="en-US" sz="2400" b="1" dirty="0"/>
          </a:p>
          <a:p>
            <a:pPr marL="0" indent="0">
              <a:buNone/>
            </a:pPr>
            <a:r>
              <a:rPr lang="en-US" sz="2400" dirty="0" smtClean="0"/>
              <a:t>    • </a:t>
            </a:r>
            <a:r>
              <a:rPr lang="en-US" sz="2400" b="1" dirty="0"/>
              <a:t>The location of decontamination supplies</a:t>
            </a:r>
            <a:endParaRPr lang="en-US" sz="2400" dirty="0"/>
          </a:p>
        </p:txBody>
      </p:sp>
    </p:spTree>
    <p:extLst>
      <p:ext uri="{BB962C8B-B14F-4D97-AF65-F5344CB8AC3E}">
        <p14:creationId xmlns:p14="http://schemas.microsoft.com/office/powerpoint/2010/main" val="20326295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Establishment-Specific Information</a:t>
            </a:r>
            <a:br>
              <a:rPr lang="en-US" b="1" dirty="0"/>
            </a:br>
            <a:r>
              <a:rPr lang="en-US" b="1" dirty="0"/>
              <a:t>for Handlers (170.503(b))</a:t>
            </a:r>
            <a:endParaRPr lang="en-US" dirty="0"/>
          </a:p>
        </p:txBody>
      </p:sp>
      <p:sp>
        <p:nvSpPr>
          <p:cNvPr id="3" name="Content Placeholder 2"/>
          <p:cNvSpPr>
            <a:spLocks noGrp="1"/>
          </p:cNvSpPr>
          <p:nvPr>
            <p:ph idx="1"/>
          </p:nvPr>
        </p:nvSpPr>
        <p:spPr/>
        <p:txBody>
          <a:bodyPr/>
          <a:lstStyle/>
          <a:p>
            <a:pPr marL="0" indent="0">
              <a:buNone/>
            </a:pPr>
            <a:r>
              <a:rPr lang="en-US" sz="2400" dirty="0"/>
              <a:t>Before any handler performs any handler activity</a:t>
            </a:r>
          </a:p>
          <a:p>
            <a:pPr marL="0" indent="0">
              <a:buNone/>
            </a:pPr>
            <a:r>
              <a:rPr lang="en-US" sz="2400" dirty="0"/>
              <a:t>on an agricultural establishment, the agricultural</a:t>
            </a:r>
          </a:p>
          <a:p>
            <a:pPr marL="0" indent="0">
              <a:buNone/>
            </a:pPr>
            <a:r>
              <a:rPr lang="en-US" sz="2400" dirty="0"/>
              <a:t>employer must ensure that the handler has been</a:t>
            </a:r>
          </a:p>
          <a:p>
            <a:pPr marL="0" indent="0">
              <a:buNone/>
            </a:pPr>
            <a:r>
              <a:rPr lang="en-US" sz="2400" dirty="0"/>
              <a:t>informed of, in a manner the handler </a:t>
            </a:r>
            <a:r>
              <a:rPr lang="en-US" sz="2400" dirty="0" smtClean="0"/>
              <a:t>can understand</a:t>
            </a:r>
            <a:r>
              <a:rPr lang="en-US" sz="2400" dirty="0"/>
              <a:t>, </a:t>
            </a:r>
            <a:endParaRPr lang="en-US" sz="2400" dirty="0" smtClean="0"/>
          </a:p>
          <a:p>
            <a:pPr marL="0" indent="0">
              <a:spcAft>
                <a:spcPts val="1200"/>
              </a:spcAft>
              <a:buNone/>
            </a:pPr>
            <a:r>
              <a:rPr lang="en-US" sz="2400" dirty="0" smtClean="0"/>
              <a:t>all </a:t>
            </a:r>
            <a:r>
              <a:rPr lang="en-US" sz="2400" dirty="0"/>
              <a:t>of the following </a:t>
            </a:r>
            <a:r>
              <a:rPr lang="en-US" sz="2400" dirty="0" smtClean="0"/>
              <a:t>establishment specific information</a:t>
            </a:r>
            <a:r>
              <a:rPr lang="en-US" sz="2400" dirty="0"/>
              <a:t>:</a:t>
            </a:r>
          </a:p>
          <a:p>
            <a:pPr marL="0" indent="0">
              <a:spcBef>
                <a:spcPts val="0"/>
              </a:spcBef>
              <a:buNone/>
            </a:pPr>
            <a:r>
              <a:rPr lang="en-US" sz="2400" dirty="0" smtClean="0"/>
              <a:t>   • </a:t>
            </a:r>
            <a:r>
              <a:rPr lang="en-US" sz="2400" dirty="0"/>
              <a:t>The location of pesticide safety information</a:t>
            </a:r>
          </a:p>
          <a:p>
            <a:pPr marL="0" indent="0">
              <a:spcBef>
                <a:spcPts val="0"/>
              </a:spcBef>
              <a:buNone/>
            </a:pPr>
            <a:r>
              <a:rPr lang="en-US" sz="2400" dirty="0" smtClean="0"/>
              <a:t>   • </a:t>
            </a:r>
            <a:r>
              <a:rPr lang="en-US" sz="2400" dirty="0"/>
              <a:t>The location of pesticide application and hazard</a:t>
            </a:r>
          </a:p>
          <a:p>
            <a:pPr marL="0" indent="0">
              <a:spcBef>
                <a:spcPts val="0"/>
              </a:spcBef>
              <a:buNone/>
            </a:pPr>
            <a:r>
              <a:rPr lang="en-US" sz="2400" dirty="0" smtClean="0"/>
              <a:t>      information</a:t>
            </a:r>
            <a:endParaRPr lang="en-US" sz="2400" dirty="0"/>
          </a:p>
          <a:p>
            <a:pPr marL="0" indent="0">
              <a:spcBef>
                <a:spcPts val="0"/>
              </a:spcBef>
              <a:buNone/>
            </a:pPr>
            <a:r>
              <a:rPr lang="en-US" sz="2400" dirty="0" smtClean="0"/>
              <a:t>  • </a:t>
            </a:r>
            <a:r>
              <a:rPr lang="en-US" sz="2400" dirty="0"/>
              <a:t>The location of decontamination supplies</a:t>
            </a:r>
          </a:p>
        </p:txBody>
      </p:sp>
    </p:spTree>
    <p:extLst>
      <p:ext uri="{BB962C8B-B14F-4D97-AF65-F5344CB8AC3E}">
        <p14:creationId xmlns:p14="http://schemas.microsoft.com/office/powerpoint/2010/main" val="409575611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Knowledge of Labeling and Application-</a:t>
            </a:r>
            <a:br>
              <a:rPr lang="en-US" b="1" dirty="0"/>
            </a:br>
            <a:r>
              <a:rPr lang="en-US" b="1" dirty="0"/>
              <a:t>Specific Information (170.503(a))</a:t>
            </a:r>
            <a:endParaRPr lang="en-US" dirty="0"/>
          </a:p>
        </p:txBody>
      </p:sp>
      <p:sp>
        <p:nvSpPr>
          <p:cNvPr id="3" name="Content Placeholder 2"/>
          <p:cNvSpPr>
            <a:spLocks noGrp="1"/>
          </p:cNvSpPr>
          <p:nvPr>
            <p:ph idx="1"/>
          </p:nvPr>
        </p:nvSpPr>
        <p:spPr>
          <a:xfrm>
            <a:off x="541867" y="1981199"/>
            <a:ext cx="10363200" cy="4496873"/>
          </a:xfrm>
        </p:spPr>
        <p:txBody>
          <a:bodyPr/>
          <a:lstStyle/>
          <a:p>
            <a:pPr marL="0" indent="0">
              <a:buNone/>
            </a:pPr>
            <a:r>
              <a:rPr lang="en-US" sz="2400" dirty="0"/>
              <a:t>The handler employer must ensure that before any handler</a:t>
            </a:r>
          </a:p>
          <a:p>
            <a:pPr marL="0" indent="0">
              <a:buNone/>
            </a:pPr>
            <a:r>
              <a:rPr lang="en-US" sz="2400" dirty="0"/>
              <a:t>performs any handler activity involving a pesticide product:</a:t>
            </a:r>
          </a:p>
          <a:p>
            <a:pPr marL="0" indent="0">
              <a:buNone/>
            </a:pPr>
            <a:r>
              <a:rPr lang="en-US" sz="2400" dirty="0"/>
              <a:t>– </a:t>
            </a:r>
            <a:r>
              <a:rPr lang="en-US" sz="2200" dirty="0"/>
              <a:t>the handler either has read the portions of the labeling </a:t>
            </a:r>
            <a:r>
              <a:rPr lang="en-US" sz="2200" dirty="0" smtClean="0"/>
              <a:t>applicable to </a:t>
            </a:r>
            <a:r>
              <a:rPr lang="en-US" sz="2200" dirty="0"/>
              <a:t>the </a:t>
            </a:r>
            <a:r>
              <a:rPr lang="en-US" sz="2200" dirty="0" smtClean="0"/>
              <a:t>safe </a:t>
            </a:r>
            <a:r>
              <a:rPr lang="en-US" sz="2200" dirty="0"/>
              <a:t>use </a:t>
            </a:r>
            <a:r>
              <a:rPr lang="en-US" sz="2200" dirty="0" smtClean="0"/>
              <a:t>   </a:t>
            </a:r>
          </a:p>
          <a:p>
            <a:pPr marL="0" indent="0">
              <a:buNone/>
            </a:pPr>
            <a:r>
              <a:rPr lang="en-US" sz="2200" dirty="0"/>
              <a:t> </a:t>
            </a:r>
            <a:r>
              <a:rPr lang="en-US" sz="2200" dirty="0" smtClean="0"/>
              <a:t>  of </a:t>
            </a:r>
            <a:r>
              <a:rPr lang="en-US" sz="2200" dirty="0"/>
              <a:t>the pesticide or has been informed in a </a:t>
            </a:r>
            <a:r>
              <a:rPr lang="en-US" sz="2200" dirty="0" smtClean="0"/>
              <a:t>manner the </a:t>
            </a:r>
            <a:r>
              <a:rPr lang="en-US" sz="2200" dirty="0"/>
              <a:t>handler can understand </a:t>
            </a:r>
            <a:r>
              <a:rPr lang="en-US" sz="2200" dirty="0" smtClean="0"/>
              <a:t>of </a:t>
            </a:r>
            <a:r>
              <a:rPr lang="en-US" sz="2200" dirty="0"/>
              <a:t>all </a:t>
            </a:r>
            <a:r>
              <a:rPr lang="en-US" sz="2200" dirty="0" smtClean="0"/>
              <a:t>   </a:t>
            </a:r>
          </a:p>
          <a:p>
            <a:pPr marL="0" indent="0">
              <a:buNone/>
            </a:pPr>
            <a:r>
              <a:rPr lang="en-US" sz="2200" dirty="0"/>
              <a:t> </a:t>
            </a:r>
            <a:r>
              <a:rPr lang="en-US" sz="2200" dirty="0" smtClean="0"/>
              <a:t>  labeling </a:t>
            </a:r>
            <a:r>
              <a:rPr lang="en-US" sz="2200" dirty="0"/>
              <a:t>requirements and </a:t>
            </a:r>
            <a:r>
              <a:rPr lang="en-US" sz="2200" dirty="0" smtClean="0"/>
              <a:t>use directions </a:t>
            </a:r>
            <a:r>
              <a:rPr lang="en-US" sz="2200" dirty="0"/>
              <a:t>applicable </a:t>
            </a:r>
            <a:r>
              <a:rPr lang="en-US" sz="2200" dirty="0" smtClean="0"/>
              <a:t>to </a:t>
            </a:r>
            <a:r>
              <a:rPr lang="en-US" sz="2200" dirty="0"/>
              <a:t>the safe use of the </a:t>
            </a:r>
            <a:r>
              <a:rPr lang="en-US" sz="2200" dirty="0" smtClean="0"/>
              <a:t>pesticide</a:t>
            </a:r>
            <a:endParaRPr lang="en-US" sz="2200" dirty="0"/>
          </a:p>
          <a:p>
            <a:pPr marL="0" indent="0">
              <a:buNone/>
            </a:pPr>
            <a:r>
              <a:rPr lang="en-US" sz="2400" dirty="0"/>
              <a:t>– </a:t>
            </a:r>
            <a:r>
              <a:rPr lang="en-US" sz="2200" dirty="0"/>
              <a:t>the handler has access to the applicable product labeling at all</a:t>
            </a:r>
          </a:p>
          <a:p>
            <a:pPr marL="0" indent="0">
              <a:buNone/>
            </a:pPr>
            <a:r>
              <a:rPr lang="en-US" sz="2200" dirty="0" smtClean="0"/>
              <a:t>   times </a:t>
            </a:r>
            <a:r>
              <a:rPr lang="en-US" sz="2200" dirty="0"/>
              <a:t>during handler activities</a:t>
            </a:r>
          </a:p>
          <a:p>
            <a:pPr marL="0" indent="0">
              <a:buNone/>
            </a:pPr>
            <a:r>
              <a:rPr lang="en-US" sz="2400" dirty="0"/>
              <a:t>– </a:t>
            </a:r>
            <a:r>
              <a:rPr lang="en-US" sz="2200" dirty="0"/>
              <a:t>the handler is aware of requirements for any entry restrictions,</a:t>
            </a:r>
          </a:p>
          <a:p>
            <a:pPr marL="0" indent="0">
              <a:buNone/>
            </a:pPr>
            <a:r>
              <a:rPr lang="en-US" sz="2200" dirty="0" smtClean="0"/>
              <a:t>   application </a:t>
            </a:r>
            <a:r>
              <a:rPr lang="en-US" sz="2200" dirty="0"/>
              <a:t>exclusion zones and restricted-entry intervals that may</a:t>
            </a:r>
          </a:p>
          <a:p>
            <a:pPr marL="0" indent="0">
              <a:buNone/>
            </a:pPr>
            <a:r>
              <a:rPr lang="en-US" sz="2200" dirty="0" smtClean="0"/>
              <a:t>   apply </a:t>
            </a:r>
            <a:r>
              <a:rPr lang="en-US" sz="2200" dirty="0"/>
              <a:t>based on the handler’s activity</a:t>
            </a:r>
          </a:p>
        </p:txBody>
      </p:sp>
    </p:spTree>
    <p:extLst>
      <p:ext uri="{BB962C8B-B14F-4D97-AF65-F5344CB8AC3E}">
        <p14:creationId xmlns:p14="http://schemas.microsoft.com/office/powerpoint/2010/main" val="1561331247"/>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b="1" dirty="0"/>
              <a:t>WPS Framework</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sz="2800" b="1" dirty="0"/>
              <a:t>• Mitigate</a:t>
            </a:r>
          </a:p>
          <a:p>
            <a:pPr marL="0" indent="0">
              <a:buNone/>
            </a:pPr>
            <a:r>
              <a:rPr lang="en-US" sz="2400" dirty="0" smtClean="0"/>
              <a:t>   – </a:t>
            </a:r>
            <a:r>
              <a:rPr lang="en-US" sz="2400" dirty="0"/>
              <a:t>Routine decontamination supplies</a:t>
            </a:r>
          </a:p>
          <a:p>
            <a:pPr marL="0" indent="0">
              <a:buNone/>
            </a:pPr>
            <a:r>
              <a:rPr lang="en-US" sz="2400" dirty="0" smtClean="0"/>
              <a:t>   – </a:t>
            </a:r>
            <a:r>
              <a:rPr lang="en-US" sz="2400" dirty="0"/>
              <a:t>Emergency eyewash</a:t>
            </a:r>
          </a:p>
          <a:p>
            <a:pPr marL="0" indent="0">
              <a:buNone/>
            </a:pPr>
            <a:r>
              <a:rPr lang="en-US" sz="2400" dirty="0" smtClean="0"/>
              <a:t>   – </a:t>
            </a:r>
            <a:r>
              <a:rPr lang="en-US" sz="2400" dirty="0"/>
              <a:t>Emergency assistance</a:t>
            </a:r>
          </a:p>
          <a:p>
            <a:pPr marL="0" indent="0">
              <a:buNone/>
            </a:pPr>
            <a:endParaRPr lang="en-US" dirty="0"/>
          </a:p>
        </p:txBody>
      </p:sp>
      <p:pic>
        <p:nvPicPr>
          <p:cNvPr id="4" name="Picture 3"/>
          <p:cNvPicPr>
            <a:picLocks noChangeAspect="1"/>
          </p:cNvPicPr>
          <p:nvPr/>
        </p:nvPicPr>
        <p:blipFill>
          <a:blip r:embed="rId2"/>
          <a:stretch>
            <a:fillRect/>
          </a:stretch>
        </p:blipFill>
        <p:spPr>
          <a:xfrm>
            <a:off x="8913602" y="2667179"/>
            <a:ext cx="2081775" cy="1549400"/>
          </a:xfrm>
          <a:prstGeom prst="rect">
            <a:avLst/>
          </a:prstGeom>
        </p:spPr>
      </p:pic>
      <p:pic>
        <p:nvPicPr>
          <p:cNvPr id="5" name="Picture 4"/>
          <p:cNvPicPr>
            <a:picLocks noChangeAspect="1"/>
          </p:cNvPicPr>
          <p:nvPr/>
        </p:nvPicPr>
        <p:blipFill>
          <a:blip r:embed="rId3"/>
          <a:stretch>
            <a:fillRect/>
          </a:stretch>
        </p:blipFill>
        <p:spPr>
          <a:xfrm>
            <a:off x="5578042" y="4152900"/>
            <a:ext cx="3148051" cy="1943100"/>
          </a:xfrm>
          <a:prstGeom prst="rect">
            <a:avLst/>
          </a:prstGeom>
        </p:spPr>
      </p:pic>
      <p:pic>
        <p:nvPicPr>
          <p:cNvPr id="6" name="Picture 5"/>
          <p:cNvPicPr>
            <a:picLocks noChangeAspect="1"/>
          </p:cNvPicPr>
          <p:nvPr/>
        </p:nvPicPr>
        <p:blipFill>
          <a:blip r:embed="rId4"/>
          <a:stretch>
            <a:fillRect/>
          </a:stretch>
        </p:blipFill>
        <p:spPr>
          <a:xfrm>
            <a:off x="1054226" y="4267200"/>
            <a:ext cx="2691075" cy="1828800"/>
          </a:xfrm>
          <a:prstGeom prst="rect">
            <a:avLst/>
          </a:prstGeom>
        </p:spPr>
      </p:pic>
    </p:spTree>
    <p:extLst>
      <p:ext uri="{BB962C8B-B14F-4D97-AF65-F5344CB8AC3E}">
        <p14:creationId xmlns:p14="http://schemas.microsoft.com/office/powerpoint/2010/main" val="8409993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32177" y="685799"/>
            <a:ext cx="10363200" cy="1864217"/>
          </a:xfrm>
        </p:spPr>
        <p:txBody>
          <a:bodyPr/>
          <a:lstStyle/>
          <a:p>
            <a:r>
              <a:rPr lang="en-US" b="1" dirty="0"/>
              <a:t>Relationship Between WPS</a:t>
            </a:r>
            <a:br>
              <a:rPr lang="en-US" b="1" dirty="0"/>
            </a:br>
            <a:r>
              <a:rPr lang="en-US" b="1" dirty="0"/>
              <a:t>and OSHA Regulations</a:t>
            </a:r>
            <a:endParaRPr lang="en-US" dirty="0"/>
          </a:p>
        </p:txBody>
      </p:sp>
    </p:spTree>
    <p:extLst>
      <p:ext uri="{BB962C8B-B14F-4D97-AF65-F5344CB8AC3E}">
        <p14:creationId xmlns:p14="http://schemas.microsoft.com/office/powerpoint/2010/main" val="278417413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Decontamination</a:t>
            </a:r>
            <a:endParaRPr lang="en-US" dirty="0"/>
          </a:p>
        </p:txBody>
      </p:sp>
      <p:sp>
        <p:nvSpPr>
          <p:cNvPr id="3" name="Content Placeholder 2"/>
          <p:cNvSpPr>
            <a:spLocks noGrp="1"/>
          </p:cNvSpPr>
          <p:nvPr>
            <p:ph idx="1"/>
          </p:nvPr>
        </p:nvSpPr>
        <p:spPr/>
        <p:txBody>
          <a:bodyPr/>
          <a:lstStyle/>
          <a:p>
            <a:pPr marL="0" indent="0">
              <a:buNone/>
            </a:pPr>
            <a:r>
              <a:rPr lang="en-US" sz="2800" b="1" dirty="0"/>
              <a:t>• Routine decontamination supplies</a:t>
            </a:r>
          </a:p>
          <a:p>
            <a:pPr marL="0" indent="0">
              <a:buNone/>
            </a:pPr>
            <a:r>
              <a:rPr lang="en-US" sz="2800" b="1" dirty="0"/>
              <a:t>• Emergency eye-flush</a:t>
            </a:r>
          </a:p>
          <a:p>
            <a:pPr marL="0" indent="0">
              <a:buNone/>
            </a:pPr>
            <a:r>
              <a:rPr lang="en-US" sz="2800" b="1" dirty="0"/>
              <a:t>• Natural waters</a:t>
            </a:r>
          </a:p>
        </p:txBody>
      </p:sp>
    </p:spTree>
    <p:extLst>
      <p:ext uri="{BB962C8B-B14F-4D97-AF65-F5344CB8AC3E}">
        <p14:creationId xmlns:p14="http://schemas.microsoft.com/office/powerpoint/2010/main" val="235861371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Routine Decontamination Supplies</a:t>
            </a:r>
            <a:endParaRPr lang="en-US" dirty="0"/>
          </a:p>
        </p:txBody>
      </p:sp>
      <p:sp>
        <p:nvSpPr>
          <p:cNvPr id="3" name="Content Placeholder 2"/>
          <p:cNvSpPr>
            <a:spLocks noGrp="1"/>
          </p:cNvSpPr>
          <p:nvPr>
            <p:ph idx="1"/>
          </p:nvPr>
        </p:nvSpPr>
        <p:spPr/>
        <p:txBody>
          <a:bodyPr/>
          <a:lstStyle/>
          <a:p>
            <a:pPr marL="0" indent="0">
              <a:buNone/>
            </a:pPr>
            <a:r>
              <a:rPr lang="en-US" sz="2800" b="1" dirty="0"/>
              <a:t>Current WPS</a:t>
            </a:r>
          </a:p>
          <a:p>
            <a:pPr marL="0" indent="0">
              <a:buNone/>
            </a:pPr>
            <a:r>
              <a:rPr lang="en-US" sz="2400" dirty="0"/>
              <a:t>• Employers must provide “sufficient amount of water</a:t>
            </a:r>
          </a:p>
          <a:p>
            <a:pPr marL="0" indent="0">
              <a:spcAft>
                <a:spcPts val="1800"/>
              </a:spcAft>
              <a:buNone/>
            </a:pPr>
            <a:r>
              <a:rPr lang="en-US" sz="2400" dirty="0"/>
              <a:t>so that the workers/handlers may wash thoroughly”</a:t>
            </a:r>
          </a:p>
          <a:p>
            <a:pPr marL="0" indent="0">
              <a:buNone/>
            </a:pPr>
            <a:r>
              <a:rPr lang="en-US" sz="2800" b="1" dirty="0"/>
              <a:t>Revised WPS: 170.411, 170.509, 170.605(h)</a:t>
            </a:r>
          </a:p>
          <a:p>
            <a:pPr marL="0" indent="0">
              <a:buNone/>
            </a:pPr>
            <a:r>
              <a:rPr lang="en-US" sz="2400" dirty="0"/>
              <a:t>• Provide 1 gallon of water for each worker and 3</a:t>
            </a:r>
          </a:p>
          <a:p>
            <a:pPr marL="0" indent="0">
              <a:buNone/>
            </a:pPr>
            <a:r>
              <a:rPr lang="en-US" sz="2400" dirty="0"/>
              <a:t>gallons for each handler and each early entry</a:t>
            </a:r>
          </a:p>
          <a:p>
            <a:pPr marL="0" indent="0">
              <a:buNone/>
            </a:pPr>
            <a:r>
              <a:rPr lang="en-US" sz="2400" dirty="0"/>
              <a:t>workers measured at the beginning of the work</a:t>
            </a:r>
          </a:p>
          <a:p>
            <a:pPr marL="0" indent="0">
              <a:buNone/>
            </a:pPr>
            <a:r>
              <a:rPr lang="en-US" sz="2400" dirty="0"/>
              <a:t>period</a:t>
            </a:r>
          </a:p>
        </p:txBody>
      </p:sp>
    </p:spTree>
    <p:extLst>
      <p:ext uri="{BB962C8B-B14F-4D97-AF65-F5344CB8AC3E}">
        <p14:creationId xmlns:p14="http://schemas.microsoft.com/office/powerpoint/2010/main" val="29020290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Emergency Eye-Flush</a:t>
            </a:r>
            <a:endParaRPr lang="en-US" dirty="0"/>
          </a:p>
        </p:txBody>
      </p:sp>
      <p:sp>
        <p:nvSpPr>
          <p:cNvPr id="3" name="Content Placeholder 2"/>
          <p:cNvSpPr>
            <a:spLocks noGrp="1"/>
          </p:cNvSpPr>
          <p:nvPr>
            <p:ph idx="1"/>
          </p:nvPr>
        </p:nvSpPr>
        <p:spPr/>
        <p:txBody>
          <a:bodyPr/>
          <a:lstStyle/>
          <a:p>
            <a:pPr marL="0" indent="0">
              <a:spcBef>
                <a:spcPts val="20"/>
              </a:spcBef>
              <a:buNone/>
            </a:pPr>
            <a:r>
              <a:rPr lang="en-US" sz="2800" b="1" dirty="0"/>
              <a:t>Current WPS</a:t>
            </a:r>
          </a:p>
          <a:p>
            <a:pPr marL="0" indent="0">
              <a:spcBef>
                <a:spcPts val="0"/>
              </a:spcBef>
              <a:buNone/>
            </a:pPr>
            <a:r>
              <a:rPr lang="en-US" dirty="0"/>
              <a:t>• </a:t>
            </a:r>
            <a:r>
              <a:rPr lang="en-US" sz="2400" dirty="0"/>
              <a:t>If handler is using a product that requires eye </a:t>
            </a:r>
            <a:r>
              <a:rPr lang="en-US" sz="2400" dirty="0" smtClean="0"/>
              <a:t>protection, one </a:t>
            </a:r>
            <a:r>
              <a:rPr lang="en-US" sz="2400" dirty="0"/>
              <a:t>pint of </a:t>
            </a:r>
            <a:endParaRPr lang="en-US" sz="2400" dirty="0" smtClean="0"/>
          </a:p>
          <a:p>
            <a:pPr marL="0" indent="0">
              <a:spcBef>
                <a:spcPts val="0"/>
              </a:spcBef>
              <a:buNone/>
            </a:pPr>
            <a:r>
              <a:rPr lang="en-US" sz="2400" dirty="0"/>
              <a:t> </a:t>
            </a:r>
            <a:r>
              <a:rPr lang="en-US" sz="2400" dirty="0" smtClean="0"/>
              <a:t>  water </a:t>
            </a:r>
            <a:r>
              <a:rPr lang="en-US" sz="2400" dirty="0"/>
              <a:t>must be immediately available to </a:t>
            </a:r>
            <a:r>
              <a:rPr lang="en-US" sz="2400" dirty="0" smtClean="0"/>
              <a:t>each handler</a:t>
            </a:r>
            <a:endParaRPr lang="en-US" sz="2400" dirty="0"/>
          </a:p>
          <a:p>
            <a:pPr marL="0" indent="0">
              <a:buNone/>
            </a:pPr>
            <a:r>
              <a:rPr lang="en-US" sz="2800" b="1" dirty="0"/>
              <a:t>Revised WPS: 170.509(d)</a:t>
            </a:r>
          </a:p>
          <a:p>
            <a:pPr marL="0" indent="0">
              <a:spcBef>
                <a:spcPts val="0"/>
              </a:spcBef>
              <a:buNone/>
            </a:pPr>
            <a:r>
              <a:rPr lang="en-US" dirty="0"/>
              <a:t>• </a:t>
            </a:r>
            <a:r>
              <a:rPr lang="en-US" sz="2400" dirty="0"/>
              <a:t>If handler is using a product that requires eye protection </a:t>
            </a:r>
            <a:r>
              <a:rPr lang="en-US" sz="2400" dirty="0" smtClean="0"/>
              <a:t>or using </a:t>
            </a:r>
            <a:r>
              <a:rPr lang="en-US" sz="2400" dirty="0"/>
              <a:t>closed </a:t>
            </a:r>
            <a:endParaRPr lang="en-US" sz="2400" dirty="0" smtClean="0"/>
          </a:p>
          <a:p>
            <a:pPr marL="0" indent="0">
              <a:spcBef>
                <a:spcPts val="0"/>
              </a:spcBef>
              <a:buNone/>
            </a:pPr>
            <a:r>
              <a:rPr lang="en-US" sz="2400" dirty="0" smtClean="0"/>
              <a:t>   system </a:t>
            </a:r>
            <a:r>
              <a:rPr lang="en-US" sz="2400" dirty="0"/>
              <a:t>under pressure, </a:t>
            </a:r>
            <a:r>
              <a:rPr lang="en-US" sz="2400" dirty="0" smtClean="0"/>
              <a:t>eye flush </a:t>
            </a:r>
            <a:r>
              <a:rPr lang="en-US" sz="2400" dirty="0"/>
              <a:t>water </a:t>
            </a:r>
            <a:r>
              <a:rPr lang="en-US" sz="2400" dirty="0" smtClean="0"/>
              <a:t>must be </a:t>
            </a:r>
            <a:r>
              <a:rPr lang="en-US" sz="2400" dirty="0"/>
              <a:t>immediately available at each </a:t>
            </a:r>
            <a:r>
              <a:rPr lang="en-US" sz="2400" dirty="0" smtClean="0"/>
              <a:t>   </a:t>
            </a:r>
          </a:p>
          <a:p>
            <a:pPr marL="0" indent="0">
              <a:spcBef>
                <a:spcPts val="0"/>
              </a:spcBef>
              <a:buNone/>
            </a:pPr>
            <a:r>
              <a:rPr lang="en-US" sz="2400" dirty="0"/>
              <a:t> </a:t>
            </a:r>
            <a:r>
              <a:rPr lang="en-US" sz="2400" dirty="0" smtClean="0"/>
              <a:t>  mix/load </a:t>
            </a:r>
            <a:r>
              <a:rPr lang="en-US" sz="2400" dirty="0"/>
              <a:t>site for </a:t>
            </a:r>
            <a:r>
              <a:rPr lang="en-US" sz="2400" dirty="0" smtClean="0"/>
              <a:t>handler eye </a:t>
            </a:r>
            <a:r>
              <a:rPr lang="en-US" sz="2400" dirty="0"/>
              <a:t>flushing</a:t>
            </a:r>
          </a:p>
          <a:p>
            <a:pPr marL="0" indent="0">
              <a:spcBef>
                <a:spcPts val="0"/>
              </a:spcBef>
              <a:buNone/>
            </a:pPr>
            <a:r>
              <a:rPr lang="en-US" dirty="0"/>
              <a:t>• </a:t>
            </a:r>
            <a:r>
              <a:rPr lang="en-US" sz="2400" dirty="0"/>
              <a:t>If applicator is using a product that requires eye </a:t>
            </a:r>
            <a:r>
              <a:rPr lang="en-US" sz="2400" dirty="0" smtClean="0"/>
              <a:t>protection, one </a:t>
            </a:r>
            <a:r>
              <a:rPr lang="en-US" sz="2400" dirty="0"/>
              <a:t>pint of water </a:t>
            </a:r>
            <a:r>
              <a:rPr lang="en-US" sz="2400" dirty="0" smtClean="0"/>
              <a:t>  </a:t>
            </a:r>
          </a:p>
          <a:p>
            <a:pPr marL="0" indent="0">
              <a:spcBef>
                <a:spcPts val="0"/>
              </a:spcBef>
              <a:buNone/>
            </a:pPr>
            <a:r>
              <a:rPr lang="en-US" sz="2400" dirty="0"/>
              <a:t> </a:t>
            </a:r>
            <a:r>
              <a:rPr lang="en-US" sz="2400" dirty="0" smtClean="0"/>
              <a:t>  must </a:t>
            </a:r>
            <a:r>
              <a:rPr lang="en-US" sz="2400" dirty="0"/>
              <a:t>be immediately available to </a:t>
            </a:r>
            <a:r>
              <a:rPr lang="en-US" sz="2400" dirty="0" smtClean="0"/>
              <a:t>each applicator</a:t>
            </a:r>
            <a:endParaRPr lang="en-US" sz="2400" dirty="0"/>
          </a:p>
        </p:txBody>
      </p:sp>
    </p:spTree>
    <p:extLst>
      <p:ext uri="{BB962C8B-B14F-4D97-AF65-F5344CB8AC3E}">
        <p14:creationId xmlns:p14="http://schemas.microsoft.com/office/powerpoint/2010/main" val="597815057"/>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Emergency Eye-Flush</a:t>
            </a:r>
            <a:endParaRPr lang="en-US" dirty="0"/>
          </a:p>
        </p:txBody>
      </p:sp>
      <p:sp>
        <p:nvSpPr>
          <p:cNvPr id="3" name="Content Placeholder 2"/>
          <p:cNvSpPr>
            <a:spLocks noGrp="1"/>
          </p:cNvSpPr>
          <p:nvPr>
            <p:ph idx="1"/>
          </p:nvPr>
        </p:nvSpPr>
        <p:spPr/>
        <p:txBody>
          <a:bodyPr/>
          <a:lstStyle/>
          <a:p>
            <a:pPr marL="0" indent="0">
              <a:buNone/>
            </a:pPr>
            <a:r>
              <a:rPr lang="en-US" dirty="0"/>
              <a:t>• </a:t>
            </a:r>
            <a:r>
              <a:rPr lang="en-US" sz="2800" b="1" dirty="0"/>
              <a:t>One system per mix/load site (not based </a:t>
            </a:r>
            <a:r>
              <a:rPr lang="en-US" sz="2800" b="1" dirty="0" smtClean="0"/>
              <a:t>on number </a:t>
            </a:r>
            <a:r>
              <a:rPr lang="en-US" sz="2800" b="1" dirty="0"/>
              <a:t>of handlers)</a:t>
            </a:r>
          </a:p>
          <a:p>
            <a:pPr marL="0" indent="0">
              <a:buNone/>
            </a:pPr>
            <a:r>
              <a:rPr lang="en-US" sz="2800" b="1" dirty="0"/>
              <a:t>• Immediately available to handler</a:t>
            </a:r>
          </a:p>
          <a:p>
            <a:pPr marL="0" indent="0">
              <a:buNone/>
            </a:pPr>
            <a:r>
              <a:rPr lang="en-US" sz="2800" b="1" dirty="0"/>
              <a:t>• Eye-flush must be:</a:t>
            </a:r>
          </a:p>
          <a:p>
            <a:pPr marL="0" indent="0">
              <a:buNone/>
            </a:pPr>
            <a:r>
              <a:rPr lang="en-US" sz="2400" dirty="0" smtClean="0"/>
              <a:t>  – </a:t>
            </a:r>
            <a:r>
              <a:rPr lang="en-US" sz="2400" dirty="0"/>
              <a:t>System capable of delivering gently running water</a:t>
            </a:r>
          </a:p>
          <a:p>
            <a:pPr marL="0" indent="0">
              <a:buNone/>
            </a:pPr>
            <a:r>
              <a:rPr lang="en-US" sz="2400" dirty="0" smtClean="0"/>
              <a:t>      at </a:t>
            </a:r>
            <a:r>
              <a:rPr lang="en-US" sz="2400" dirty="0"/>
              <a:t>0.4 gal/min for at least 15 min OR</a:t>
            </a:r>
          </a:p>
          <a:p>
            <a:pPr marL="0" indent="0">
              <a:buNone/>
            </a:pPr>
            <a:r>
              <a:rPr lang="en-US" sz="2400" dirty="0" smtClean="0"/>
              <a:t>  – </a:t>
            </a:r>
            <a:r>
              <a:rPr lang="en-US" sz="2400" dirty="0"/>
              <a:t>At least 6 gallons of water in containers suitable</a:t>
            </a:r>
          </a:p>
          <a:p>
            <a:pPr marL="0" indent="0">
              <a:buNone/>
            </a:pPr>
            <a:r>
              <a:rPr lang="en-US" sz="2400" dirty="0" smtClean="0"/>
              <a:t>     for </a:t>
            </a:r>
            <a:r>
              <a:rPr lang="en-US" sz="2400" dirty="0"/>
              <a:t>providing a gentle eye-flush for about 15 min</a:t>
            </a:r>
          </a:p>
        </p:txBody>
      </p:sp>
    </p:spTree>
    <p:extLst>
      <p:ext uri="{BB962C8B-B14F-4D97-AF65-F5344CB8AC3E}">
        <p14:creationId xmlns:p14="http://schemas.microsoft.com/office/powerpoint/2010/main" val="2747304078"/>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Natural Waters</a:t>
            </a:r>
            <a:endParaRPr lang="en-US" dirty="0"/>
          </a:p>
        </p:txBody>
      </p:sp>
      <p:sp>
        <p:nvSpPr>
          <p:cNvPr id="3" name="Content Placeholder 2"/>
          <p:cNvSpPr>
            <a:spLocks noGrp="1"/>
          </p:cNvSpPr>
          <p:nvPr>
            <p:ph idx="1"/>
          </p:nvPr>
        </p:nvSpPr>
        <p:spPr/>
        <p:txBody>
          <a:bodyPr/>
          <a:lstStyle/>
          <a:p>
            <a:pPr marL="0" indent="0">
              <a:buNone/>
            </a:pPr>
            <a:r>
              <a:rPr lang="en-US" sz="2400" dirty="0"/>
              <a:t>• EPA eliminated provisions addressing use of</a:t>
            </a:r>
          </a:p>
          <a:p>
            <a:pPr marL="0" indent="0">
              <a:buNone/>
            </a:pPr>
            <a:r>
              <a:rPr lang="en-US" sz="2400" dirty="0" smtClean="0"/>
              <a:t>   natural </a:t>
            </a:r>
            <a:r>
              <a:rPr lang="en-US" sz="2400" dirty="0"/>
              <a:t>waters</a:t>
            </a:r>
          </a:p>
          <a:p>
            <a:pPr marL="0" indent="0">
              <a:buNone/>
            </a:pPr>
            <a:r>
              <a:rPr lang="en-US" sz="2400" dirty="0"/>
              <a:t>• The existing WPS provisions never allowed</a:t>
            </a:r>
          </a:p>
          <a:p>
            <a:pPr marL="0" indent="0">
              <a:buNone/>
            </a:pPr>
            <a:r>
              <a:rPr lang="en-US" sz="2400" dirty="0" smtClean="0"/>
              <a:t>   substitution </a:t>
            </a:r>
            <a:r>
              <a:rPr lang="en-US" sz="2400" dirty="0"/>
              <a:t>of natural waters for</a:t>
            </a:r>
          </a:p>
          <a:p>
            <a:pPr marL="0" indent="0">
              <a:buNone/>
            </a:pPr>
            <a:r>
              <a:rPr lang="en-US" sz="2400" dirty="0" smtClean="0"/>
              <a:t>   decontamination </a:t>
            </a:r>
            <a:r>
              <a:rPr lang="en-US" sz="2400" dirty="0"/>
              <a:t>supplies</a:t>
            </a:r>
          </a:p>
          <a:p>
            <a:pPr marL="0" indent="0">
              <a:buNone/>
            </a:pPr>
            <a:r>
              <a:rPr lang="en-US" sz="2400" dirty="0"/>
              <a:t>• Revised rule does not prohibit use of natural</a:t>
            </a:r>
          </a:p>
          <a:p>
            <a:pPr marL="0" indent="0">
              <a:buNone/>
            </a:pPr>
            <a:r>
              <a:rPr lang="en-US" sz="2400" dirty="0" smtClean="0"/>
              <a:t>  waters </a:t>
            </a:r>
            <a:r>
              <a:rPr lang="en-US" sz="2400" dirty="0"/>
              <a:t>for emergency decontamination</a:t>
            </a:r>
          </a:p>
        </p:txBody>
      </p:sp>
    </p:spTree>
    <p:extLst>
      <p:ext uri="{BB962C8B-B14F-4D97-AF65-F5344CB8AC3E}">
        <p14:creationId xmlns:p14="http://schemas.microsoft.com/office/powerpoint/2010/main" val="79942439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7033" y="0"/>
            <a:ext cx="2640300" cy="2679700"/>
          </a:xfrm>
          <a:prstGeom prst="rect">
            <a:avLst/>
          </a:prstGeom>
        </p:spPr>
      </p:pic>
      <p:pic>
        <p:nvPicPr>
          <p:cNvPr id="5" name="Picture 4"/>
          <p:cNvPicPr>
            <a:picLocks noChangeAspect="1"/>
          </p:cNvPicPr>
          <p:nvPr/>
        </p:nvPicPr>
        <p:blipFill>
          <a:blip r:embed="rId3"/>
          <a:stretch>
            <a:fillRect/>
          </a:stretch>
        </p:blipFill>
        <p:spPr>
          <a:xfrm>
            <a:off x="3441129" y="1854199"/>
            <a:ext cx="8580976" cy="5003801"/>
          </a:xfrm>
          <a:prstGeom prst="rect">
            <a:avLst/>
          </a:prstGeom>
        </p:spPr>
      </p:pic>
    </p:spTree>
    <p:extLst>
      <p:ext uri="{BB962C8B-B14F-4D97-AF65-F5344CB8AC3E}">
        <p14:creationId xmlns:p14="http://schemas.microsoft.com/office/powerpoint/2010/main" val="389533577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6419" y="1548684"/>
            <a:ext cx="10363200" cy="1915733"/>
          </a:xfrm>
        </p:spPr>
        <p:txBody>
          <a:bodyPr/>
          <a:lstStyle/>
          <a:p>
            <a:r>
              <a:rPr lang="en-US" b="1" dirty="0"/>
              <a:t>Emergency Assistance</a:t>
            </a:r>
            <a:endParaRPr lang="en-US" dirty="0"/>
          </a:p>
        </p:txBody>
      </p:sp>
    </p:spTree>
    <p:extLst>
      <p:ext uri="{BB962C8B-B14F-4D97-AF65-F5344CB8AC3E}">
        <p14:creationId xmlns:p14="http://schemas.microsoft.com/office/powerpoint/2010/main" val="3097967233"/>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Emergency Assistance</a:t>
            </a:r>
            <a:endParaRPr lang="en-US" dirty="0"/>
          </a:p>
        </p:txBody>
      </p:sp>
      <p:sp>
        <p:nvSpPr>
          <p:cNvPr id="3" name="Content Placeholder 2"/>
          <p:cNvSpPr>
            <a:spLocks noGrp="1"/>
          </p:cNvSpPr>
          <p:nvPr>
            <p:ph idx="1"/>
          </p:nvPr>
        </p:nvSpPr>
        <p:spPr>
          <a:xfrm>
            <a:off x="541867" y="1981200"/>
            <a:ext cx="10363200" cy="4483994"/>
          </a:xfrm>
        </p:spPr>
        <p:txBody>
          <a:bodyPr/>
          <a:lstStyle/>
          <a:p>
            <a:pPr marL="0" indent="0">
              <a:buNone/>
            </a:pPr>
            <a:r>
              <a:rPr lang="en-US" sz="2400" b="1" dirty="0"/>
              <a:t>Current WPS</a:t>
            </a:r>
          </a:p>
          <a:p>
            <a:pPr marL="0" indent="0">
              <a:buNone/>
            </a:pPr>
            <a:r>
              <a:rPr lang="en-US" sz="2400" dirty="0"/>
              <a:t>• Employers must provide “prompt” transportation to </a:t>
            </a:r>
            <a:r>
              <a:rPr lang="en-US" sz="2400" dirty="0" smtClean="0"/>
              <a:t>an emergency </a:t>
            </a:r>
            <a:r>
              <a:rPr lang="en-US" sz="2400" dirty="0"/>
              <a:t>medical </a:t>
            </a:r>
            <a:r>
              <a:rPr lang="en-US" sz="2400" dirty="0" smtClean="0"/>
              <a:t>   </a:t>
            </a:r>
          </a:p>
          <a:p>
            <a:pPr marL="0" indent="0">
              <a:spcBef>
                <a:spcPts val="0"/>
              </a:spcBef>
              <a:spcAft>
                <a:spcPts val="0"/>
              </a:spcAft>
              <a:buNone/>
            </a:pPr>
            <a:r>
              <a:rPr lang="en-US" sz="2400" dirty="0"/>
              <a:t> </a:t>
            </a:r>
            <a:r>
              <a:rPr lang="en-US" sz="2400" dirty="0" smtClean="0"/>
              <a:t> facility </a:t>
            </a:r>
            <a:r>
              <a:rPr lang="en-US" sz="2400" dirty="0"/>
              <a:t>for workers or handlers </a:t>
            </a:r>
            <a:r>
              <a:rPr lang="en-US" sz="2400" dirty="0" smtClean="0"/>
              <a:t>who may </a:t>
            </a:r>
            <a:r>
              <a:rPr lang="en-US" sz="2400" dirty="0"/>
              <a:t>have been exposed to pesticides</a:t>
            </a:r>
          </a:p>
          <a:p>
            <a:pPr marL="0" indent="0">
              <a:buNone/>
            </a:pPr>
            <a:r>
              <a:rPr lang="en-US" sz="2400" dirty="0"/>
              <a:t>• Upon request, employers must provide certain information</a:t>
            </a:r>
            <a:r>
              <a:rPr lang="en-US" sz="2400" dirty="0" smtClean="0"/>
              <a:t>, if </a:t>
            </a:r>
            <a:r>
              <a:rPr lang="en-US" sz="2400" dirty="0"/>
              <a:t>available, to </a:t>
            </a:r>
            <a:endParaRPr lang="en-US" sz="2400" dirty="0" smtClean="0"/>
          </a:p>
          <a:p>
            <a:pPr marL="0" indent="0">
              <a:spcBef>
                <a:spcPts val="0"/>
              </a:spcBef>
              <a:buNone/>
            </a:pPr>
            <a:r>
              <a:rPr lang="en-US" sz="2400" dirty="0"/>
              <a:t> </a:t>
            </a:r>
            <a:r>
              <a:rPr lang="en-US" sz="2400" dirty="0" smtClean="0"/>
              <a:t>  the </a:t>
            </a:r>
            <a:r>
              <a:rPr lang="en-US" sz="2400" dirty="0"/>
              <a:t>exposed person or medical personnel</a:t>
            </a:r>
          </a:p>
          <a:p>
            <a:pPr marL="0" indent="0">
              <a:spcBef>
                <a:spcPts val="1200"/>
              </a:spcBef>
              <a:spcAft>
                <a:spcPts val="600"/>
              </a:spcAft>
              <a:buNone/>
            </a:pPr>
            <a:r>
              <a:rPr lang="en-US" sz="2400" b="1" dirty="0"/>
              <a:t>Revised WPS: 170.309(f), 170.313(k)</a:t>
            </a:r>
          </a:p>
          <a:p>
            <a:pPr marL="0" indent="0">
              <a:spcAft>
                <a:spcPts val="0"/>
              </a:spcAft>
              <a:buNone/>
            </a:pPr>
            <a:r>
              <a:rPr lang="en-US" sz="2400" dirty="0"/>
              <a:t>• Retain “prompt” for provision of transportation</a:t>
            </a:r>
          </a:p>
          <a:p>
            <a:pPr marL="0" indent="0">
              <a:buNone/>
            </a:pPr>
            <a:r>
              <a:rPr lang="en-US" sz="2400" dirty="0"/>
              <a:t>• Require employers to provide for each product the SDS</a:t>
            </a:r>
          </a:p>
          <a:p>
            <a:pPr marL="0" indent="0">
              <a:spcBef>
                <a:spcPts val="0"/>
              </a:spcBef>
              <a:buNone/>
            </a:pPr>
            <a:r>
              <a:rPr lang="en-US" sz="2400" dirty="0" smtClean="0"/>
              <a:t>  and </a:t>
            </a:r>
            <a:r>
              <a:rPr lang="en-US" sz="2400" dirty="0"/>
              <a:t>specific information about the product, as well as </a:t>
            </a:r>
            <a:r>
              <a:rPr lang="en-US" sz="2400" dirty="0" smtClean="0"/>
              <a:t>the circumstances </a:t>
            </a:r>
            <a:r>
              <a:rPr lang="en-US" sz="2400" dirty="0"/>
              <a:t>of the </a:t>
            </a:r>
            <a:r>
              <a:rPr lang="en-US" sz="2400" dirty="0" smtClean="0"/>
              <a:t>    </a:t>
            </a:r>
          </a:p>
          <a:p>
            <a:pPr marL="0" indent="0">
              <a:spcBef>
                <a:spcPts val="0"/>
              </a:spcBef>
              <a:buNone/>
            </a:pPr>
            <a:r>
              <a:rPr lang="en-US" sz="2400" dirty="0"/>
              <a:t> </a:t>
            </a:r>
            <a:r>
              <a:rPr lang="en-US" sz="2400" dirty="0" smtClean="0"/>
              <a:t> application </a:t>
            </a:r>
            <a:r>
              <a:rPr lang="en-US" sz="2400" dirty="0"/>
              <a:t>and exposure, to </a:t>
            </a:r>
            <a:r>
              <a:rPr lang="en-US" sz="2400" dirty="0" smtClean="0"/>
              <a:t>treating medical </a:t>
            </a:r>
            <a:r>
              <a:rPr lang="en-US" sz="2400" dirty="0"/>
              <a:t>personnel</a:t>
            </a:r>
          </a:p>
        </p:txBody>
      </p:sp>
    </p:spTree>
    <p:extLst>
      <p:ext uri="{BB962C8B-B14F-4D97-AF65-F5344CB8AC3E}">
        <p14:creationId xmlns:p14="http://schemas.microsoft.com/office/powerpoint/2010/main" val="1747245329"/>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WPS Framework</a:t>
            </a:r>
            <a:endParaRPr lang="en-US" dirty="0"/>
          </a:p>
        </p:txBody>
      </p:sp>
      <p:sp>
        <p:nvSpPr>
          <p:cNvPr id="3" name="Content Placeholder 2"/>
          <p:cNvSpPr>
            <a:spLocks noGrp="1"/>
          </p:cNvSpPr>
          <p:nvPr>
            <p:ph idx="1"/>
          </p:nvPr>
        </p:nvSpPr>
        <p:spPr/>
        <p:txBody>
          <a:bodyPr/>
          <a:lstStyle/>
          <a:p>
            <a:pPr marL="0" indent="0">
              <a:buNone/>
            </a:pPr>
            <a:r>
              <a:rPr lang="en-US" sz="2800" b="1" dirty="0"/>
              <a:t>• Protect</a:t>
            </a:r>
          </a:p>
          <a:p>
            <a:pPr marL="0" indent="0">
              <a:buNone/>
            </a:pPr>
            <a:r>
              <a:rPr lang="en-US" sz="2400" dirty="0" smtClean="0"/>
              <a:t>   – </a:t>
            </a:r>
            <a:r>
              <a:rPr lang="en-US" sz="2400" dirty="0"/>
              <a:t>Minimum age</a:t>
            </a:r>
          </a:p>
          <a:p>
            <a:pPr marL="0" indent="0">
              <a:buNone/>
            </a:pPr>
            <a:r>
              <a:rPr lang="en-US" sz="2400" dirty="0" smtClean="0"/>
              <a:t>   – </a:t>
            </a:r>
            <a:r>
              <a:rPr lang="en-US" sz="2400" dirty="0"/>
              <a:t>Personal protective equipment (PPE)</a:t>
            </a:r>
          </a:p>
          <a:p>
            <a:pPr marL="0" indent="0">
              <a:buNone/>
            </a:pPr>
            <a:r>
              <a:rPr lang="en-US" sz="2400" dirty="0" smtClean="0"/>
              <a:t>   – </a:t>
            </a:r>
            <a:r>
              <a:rPr lang="en-US" sz="2400" dirty="0"/>
              <a:t>Restricted entry intervals (REIs)</a:t>
            </a:r>
          </a:p>
          <a:p>
            <a:pPr marL="0" indent="0">
              <a:buNone/>
            </a:pPr>
            <a:r>
              <a:rPr lang="en-US" sz="2400" dirty="0" smtClean="0"/>
              <a:t>   – </a:t>
            </a:r>
            <a:r>
              <a:rPr lang="en-US" sz="2400" dirty="0"/>
              <a:t>Application exclusion zones (AEZs)</a:t>
            </a:r>
          </a:p>
          <a:p>
            <a:pPr marL="0" indent="0">
              <a:buNone/>
            </a:pPr>
            <a:r>
              <a:rPr lang="en-US" sz="2400" dirty="0" smtClean="0"/>
              <a:t>   – </a:t>
            </a:r>
            <a:r>
              <a:rPr lang="en-US" sz="2400" dirty="0"/>
              <a:t>Suspend applications</a:t>
            </a:r>
          </a:p>
        </p:txBody>
      </p:sp>
      <p:pic>
        <p:nvPicPr>
          <p:cNvPr id="4" name="Picture 3"/>
          <p:cNvPicPr>
            <a:picLocks noChangeAspect="1"/>
          </p:cNvPicPr>
          <p:nvPr/>
        </p:nvPicPr>
        <p:blipFill>
          <a:blip r:embed="rId2"/>
          <a:stretch>
            <a:fillRect/>
          </a:stretch>
        </p:blipFill>
        <p:spPr>
          <a:xfrm>
            <a:off x="8659346" y="1981200"/>
            <a:ext cx="1827900" cy="1358900"/>
          </a:xfrm>
          <a:prstGeom prst="rect">
            <a:avLst/>
          </a:prstGeom>
        </p:spPr>
      </p:pic>
      <p:pic>
        <p:nvPicPr>
          <p:cNvPr id="5" name="Picture 4"/>
          <p:cNvPicPr>
            <a:picLocks noChangeAspect="1"/>
          </p:cNvPicPr>
          <p:nvPr/>
        </p:nvPicPr>
        <p:blipFill>
          <a:blip r:embed="rId3"/>
          <a:stretch>
            <a:fillRect/>
          </a:stretch>
        </p:blipFill>
        <p:spPr>
          <a:xfrm>
            <a:off x="8278533" y="4381500"/>
            <a:ext cx="2589525" cy="1714500"/>
          </a:xfrm>
          <a:prstGeom prst="rect">
            <a:avLst/>
          </a:prstGeom>
        </p:spPr>
      </p:pic>
      <p:pic>
        <p:nvPicPr>
          <p:cNvPr id="6" name="Picture 5"/>
          <p:cNvPicPr>
            <a:picLocks noChangeAspect="1"/>
          </p:cNvPicPr>
          <p:nvPr/>
        </p:nvPicPr>
        <p:blipFill>
          <a:blip r:embed="rId4"/>
          <a:stretch>
            <a:fillRect/>
          </a:stretch>
        </p:blipFill>
        <p:spPr>
          <a:xfrm>
            <a:off x="5404323" y="4381500"/>
            <a:ext cx="2284875" cy="1714500"/>
          </a:xfrm>
          <a:prstGeom prst="rect">
            <a:avLst/>
          </a:prstGeom>
        </p:spPr>
      </p:pic>
    </p:spTree>
    <p:extLst>
      <p:ext uri="{BB962C8B-B14F-4D97-AF65-F5344CB8AC3E}">
        <p14:creationId xmlns:p14="http://schemas.microsoft.com/office/powerpoint/2010/main" val="3072729374"/>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Minimum Age</a:t>
            </a: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442764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OSHA Equivalency Matters</a:t>
            </a:r>
            <a:endParaRPr lang="en-US" dirty="0"/>
          </a:p>
        </p:txBody>
      </p:sp>
      <p:sp>
        <p:nvSpPr>
          <p:cNvPr id="3" name="Content Placeholder 2"/>
          <p:cNvSpPr>
            <a:spLocks noGrp="1"/>
          </p:cNvSpPr>
          <p:nvPr>
            <p:ph idx="1"/>
          </p:nvPr>
        </p:nvSpPr>
        <p:spPr/>
        <p:txBody>
          <a:bodyPr/>
          <a:lstStyle/>
          <a:p>
            <a:r>
              <a:rPr lang="en-US" sz="2400" dirty="0" smtClean="0"/>
              <a:t>Under </a:t>
            </a:r>
            <a:r>
              <a:rPr lang="en-US" sz="2400" dirty="0"/>
              <a:t>its statutory authority, OSHA promulgated</a:t>
            </a:r>
          </a:p>
          <a:p>
            <a:pPr marL="0" indent="0">
              <a:buNone/>
            </a:pPr>
            <a:r>
              <a:rPr lang="en-US" sz="2400" dirty="0" smtClean="0"/>
              <a:t>    a </a:t>
            </a:r>
            <a:r>
              <a:rPr lang="en-US" sz="2400" dirty="0"/>
              <a:t>Hazard Communication Standard (HCS) (29</a:t>
            </a:r>
          </a:p>
          <a:p>
            <a:pPr marL="0" indent="0">
              <a:buNone/>
            </a:pPr>
            <a:r>
              <a:rPr lang="en-US" sz="2400" dirty="0" smtClean="0"/>
              <a:t>    CFR </a:t>
            </a:r>
            <a:r>
              <a:rPr lang="en-US" sz="2400" dirty="0"/>
              <a:t>1910.1200) to protect employees from</a:t>
            </a:r>
          </a:p>
          <a:p>
            <a:pPr marL="0" indent="0">
              <a:buNone/>
            </a:pPr>
            <a:r>
              <a:rPr lang="en-US" sz="2400" dirty="0" smtClean="0"/>
              <a:t>    general </a:t>
            </a:r>
            <a:r>
              <a:rPr lang="en-US" sz="2400" dirty="0"/>
              <a:t>chemical hazards in the workplace</a:t>
            </a:r>
          </a:p>
          <a:p>
            <a:r>
              <a:rPr lang="en-US" sz="2400" dirty="0" smtClean="0"/>
              <a:t>OSHA </a:t>
            </a:r>
            <a:r>
              <a:rPr lang="en-US" sz="2400" dirty="0"/>
              <a:t>also establishes industry, chemical, </a:t>
            </a:r>
            <a:r>
              <a:rPr lang="en-US" sz="2400" dirty="0" smtClean="0"/>
              <a:t>and process-specific                   </a:t>
            </a:r>
            <a:r>
              <a:rPr lang="en-US" sz="2400" dirty="0"/>
              <a:t>standards </a:t>
            </a:r>
            <a:r>
              <a:rPr lang="en-US" sz="2400" dirty="0" smtClean="0"/>
              <a:t>to </a:t>
            </a:r>
            <a:r>
              <a:rPr lang="en-US" sz="2400" dirty="0"/>
              <a:t>address workplace</a:t>
            </a:r>
          </a:p>
          <a:p>
            <a:pPr marL="0" indent="0">
              <a:buNone/>
            </a:pPr>
            <a:r>
              <a:rPr lang="en-US" sz="2400" dirty="0" smtClean="0"/>
              <a:t>     hazards </a:t>
            </a:r>
            <a:r>
              <a:rPr lang="en-US" sz="2400" dirty="0"/>
              <a:t>that warrant additional regulatory</a:t>
            </a:r>
          </a:p>
          <a:p>
            <a:pPr marL="0" indent="0">
              <a:buNone/>
            </a:pPr>
            <a:r>
              <a:rPr lang="en-US" sz="2400" dirty="0" smtClean="0"/>
              <a:t>     measures </a:t>
            </a:r>
            <a:r>
              <a:rPr lang="en-US" sz="2400" dirty="0"/>
              <a:t>to ensure employees’ occupational</a:t>
            </a:r>
          </a:p>
          <a:p>
            <a:pPr marL="0" indent="0">
              <a:buNone/>
            </a:pPr>
            <a:r>
              <a:rPr lang="en-US" sz="2400" dirty="0" smtClean="0"/>
              <a:t>     safety </a:t>
            </a:r>
            <a:r>
              <a:rPr lang="en-US" sz="2400" dirty="0"/>
              <a:t>and health</a:t>
            </a:r>
          </a:p>
        </p:txBody>
      </p:sp>
    </p:spTree>
    <p:extLst>
      <p:ext uri="{BB962C8B-B14F-4D97-AF65-F5344CB8AC3E}">
        <p14:creationId xmlns:p14="http://schemas.microsoft.com/office/powerpoint/2010/main" val="408040348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Age Requirements</a:t>
            </a:r>
          </a:p>
        </p:txBody>
      </p:sp>
      <p:sp>
        <p:nvSpPr>
          <p:cNvPr id="3" name="Content Placeholder 2"/>
          <p:cNvSpPr>
            <a:spLocks noGrp="1"/>
          </p:cNvSpPr>
          <p:nvPr>
            <p:ph idx="1"/>
          </p:nvPr>
        </p:nvSpPr>
        <p:spPr/>
        <p:txBody>
          <a:bodyPr/>
          <a:lstStyle/>
          <a:p>
            <a:pPr marL="0" indent="0">
              <a:buNone/>
            </a:pPr>
            <a:r>
              <a:rPr lang="en-US" dirty="0" smtClean="0"/>
              <a:t>• </a:t>
            </a:r>
            <a:r>
              <a:rPr lang="en-US" sz="2400" dirty="0" smtClean="0"/>
              <a:t>The </a:t>
            </a:r>
            <a:r>
              <a:rPr lang="en-US" sz="2400" dirty="0"/>
              <a:t>final rule establishes a minimum age of 18 for handlers </a:t>
            </a:r>
            <a:r>
              <a:rPr lang="en-US" sz="2400" dirty="0" smtClean="0"/>
              <a:t>  </a:t>
            </a:r>
          </a:p>
          <a:p>
            <a:pPr marL="0" indent="0">
              <a:spcBef>
                <a:spcPts val="0"/>
              </a:spcBef>
              <a:buNone/>
            </a:pPr>
            <a:r>
              <a:rPr lang="en-US" sz="2400" dirty="0"/>
              <a:t> </a:t>
            </a:r>
            <a:r>
              <a:rPr lang="en-US" sz="2400" dirty="0" smtClean="0"/>
              <a:t>  and </a:t>
            </a:r>
            <a:r>
              <a:rPr lang="en-US" sz="2400" dirty="0"/>
              <a:t>early entry </a:t>
            </a:r>
            <a:r>
              <a:rPr lang="en-US" sz="2400" dirty="0" smtClean="0"/>
              <a:t>workers</a:t>
            </a:r>
          </a:p>
          <a:p>
            <a:pPr marL="0" indent="0">
              <a:spcBef>
                <a:spcPts val="0"/>
              </a:spcBef>
              <a:buNone/>
            </a:pPr>
            <a:endParaRPr lang="en-US" sz="2400" dirty="0"/>
          </a:p>
          <a:p>
            <a:pPr marL="0" indent="0">
              <a:buNone/>
            </a:pPr>
            <a:r>
              <a:rPr lang="en-US" sz="2400" dirty="0" smtClean="0"/>
              <a:t>• Minimum </a:t>
            </a:r>
            <a:r>
              <a:rPr lang="en-US" sz="2400" dirty="0"/>
              <a:t>age provisions are found at:</a:t>
            </a:r>
          </a:p>
          <a:p>
            <a:pPr marL="0" indent="0">
              <a:buNone/>
            </a:pPr>
            <a:r>
              <a:rPr lang="en-US" sz="2400" dirty="0" smtClean="0"/>
              <a:t>   – 170.309(c</a:t>
            </a:r>
            <a:r>
              <a:rPr lang="en-US" sz="2400" dirty="0"/>
              <a:t>): Ag employer duties</a:t>
            </a:r>
          </a:p>
          <a:p>
            <a:pPr marL="0" indent="0">
              <a:buNone/>
            </a:pPr>
            <a:r>
              <a:rPr lang="en-US" sz="2400" dirty="0" smtClean="0"/>
              <a:t>   – 170.313(c</a:t>
            </a:r>
            <a:r>
              <a:rPr lang="en-US" sz="2400" dirty="0"/>
              <a:t>): Commercial pesticide handler duties</a:t>
            </a:r>
          </a:p>
          <a:p>
            <a:pPr marL="0" indent="0">
              <a:buNone/>
            </a:pPr>
            <a:r>
              <a:rPr lang="en-US" sz="2400" dirty="0" smtClean="0"/>
              <a:t>   – 170.605(a</a:t>
            </a:r>
            <a:r>
              <a:rPr lang="en-US" sz="2400" dirty="0"/>
              <a:t>): Ag employer responsibilities to protect early-entry workers</a:t>
            </a:r>
          </a:p>
        </p:txBody>
      </p:sp>
    </p:spTree>
    <p:extLst>
      <p:ext uri="{BB962C8B-B14F-4D97-AF65-F5344CB8AC3E}">
        <p14:creationId xmlns:p14="http://schemas.microsoft.com/office/powerpoint/2010/main" val="1644929156"/>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WPS PPE Requirements (170.507)</a:t>
            </a:r>
          </a:p>
        </p:txBody>
      </p:sp>
      <p:sp>
        <p:nvSpPr>
          <p:cNvPr id="3" name="Content Placeholder 2"/>
          <p:cNvSpPr>
            <a:spLocks noGrp="1"/>
          </p:cNvSpPr>
          <p:nvPr>
            <p:ph idx="1"/>
          </p:nvPr>
        </p:nvSpPr>
        <p:spPr/>
        <p:txBody>
          <a:bodyPr/>
          <a:lstStyle/>
          <a:p>
            <a:pPr marL="0" indent="0">
              <a:buNone/>
            </a:pPr>
            <a:r>
              <a:rPr lang="en-US" dirty="0" smtClean="0"/>
              <a:t>• General</a:t>
            </a:r>
            <a:endParaRPr lang="en-US" dirty="0"/>
          </a:p>
          <a:p>
            <a:pPr marL="0" indent="0">
              <a:buNone/>
            </a:pPr>
            <a:r>
              <a:rPr lang="en-US" dirty="0" smtClean="0"/>
              <a:t>• Chemical </a:t>
            </a:r>
            <a:r>
              <a:rPr lang="en-US" dirty="0"/>
              <a:t>resistant PPE</a:t>
            </a:r>
          </a:p>
          <a:p>
            <a:pPr marL="0" indent="0">
              <a:buNone/>
            </a:pPr>
            <a:r>
              <a:rPr lang="en-US" dirty="0" smtClean="0"/>
              <a:t>• Contaminated </a:t>
            </a:r>
            <a:r>
              <a:rPr lang="en-US" dirty="0"/>
              <a:t>PPE</a:t>
            </a:r>
          </a:p>
          <a:p>
            <a:pPr marL="0" indent="0">
              <a:buNone/>
            </a:pPr>
            <a:r>
              <a:rPr lang="en-US" dirty="0" smtClean="0"/>
              <a:t>• Respirator </a:t>
            </a:r>
            <a:r>
              <a:rPr lang="en-US" dirty="0"/>
              <a:t>medical evaluation, fit testing, training &amp; </a:t>
            </a:r>
            <a:r>
              <a:rPr lang="en-US" dirty="0" smtClean="0"/>
              <a:t> </a:t>
            </a:r>
          </a:p>
          <a:p>
            <a:pPr marL="0" indent="0">
              <a:spcBef>
                <a:spcPts val="0"/>
              </a:spcBef>
              <a:buNone/>
            </a:pPr>
            <a:r>
              <a:rPr lang="en-US" dirty="0"/>
              <a:t> </a:t>
            </a:r>
            <a:r>
              <a:rPr lang="en-US" dirty="0" smtClean="0"/>
              <a:t>  recordkeeping</a:t>
            </a:r>
            <a:endParaRPr lang="en-US" dirty="0"/>
          </a:p>
        </p:txBody>
      </p:sp>
      <p:pic>
        <p:nvPicPr>
          <p:cNvPr id="4" name="Picture 3"/>
          <p:cNvPicPr>
            <a:picLocks noChangeAspect="1"/>
          </p:cNvPicPr>
          <p:nvPr/>
        </p:nvPicPr>
        <p:blipFill>
          <a:blip r:embed="rId2"/>
          <a:stretch>
            <a:fillRect/>
          </a:stretch>
        </p:blipFill>
        <p:spPr>
          <a:xfrm>
            <a:off x="7329429" y="4940993"/>
            <a:ext cx="1523250" cy="1016000"/>
          </a:xfrm>
          <a:prstGeom prst="rect">
            <a:avLst/>
          </a:prstGeom>
        </p:spPr>
      </p:pic>
    </p:spTree>
    <p:extLst>
      <p:ext uri="{BB962C8B-B14F-4D97-AF65-F5344CB8AC3E}">
        <p14:creationId xmlns:p14="http://schemas.microsoft.com/office/powerpoint/2010/main" val="147007069"/>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WPS PPE Requirements (170.507)</a:t>
            </a:r>
          </a:p>
        </p:txBody>
      </p:sp>
      <p:sp>
        <p:nvSpPr>
          <p:cNvPr id="3" name="Content Placeholder 2"/>
          <p:cNvSpPr>
            <a:spLocks noGrp="1"/>
          </p:cNvSpPr>
          <p:nvPr>
            <p:ph idx="1"/>
          </p:nvPr>
        </p:nvSpPr>
        <p:spPr/>
        <p:txBody>
          <a:bodyPr/>
          <a:lstStyle/>
          <a:p>
            <a:pPr marL="0" indent="0">
              <a:buNone/>
            </a:pPr>
            <a:r>
              <a:rPr lang="en-US" sz="2400" dirty="0" smtClean="0"/>
              <a:t>• Key </a:t>
            </a:r>
            <a:r>
              <a:rPr lang="en-US" sz="2400" dirty="0"/>
              <a:t>Provision – 170.507(a):</a:t>
            </a:r>
          </a:p>
          <a:p>
            <a:pPr marL="0" indent="0">
              <a:buNone/>
            </a:pPr>
            <a:r>
              <a:rPr lang="en-US" sz="2400" dirty="0" smtClean="0"/>
              <a:t>  (a) Handler </a:t>
            </a:r>
            <a:r>
              <a:rPr lang="en-US" sz="2400" dirty="0"/>
              <a:t>responsibilities. Any person who performs handler activities </a:t>
            </a:r>
            <a:r>
              <a:rPr lang="en-US" sz="2400" dirty="0" smtClean="0"/>
              <a:t> </a:t>
            </a:r>
          </a:p>
          <a:p>
            <a:pPr marL="0" indent="0">
              <a:spcBef>
                <a:spcPts val="0"/>
              </a:spcBef>
              <a:buNone/>
            </a:pPr>
            <a:r>
              <a:rPr lang="en-US" sz="2400" dirty="0"/>
              <a:t> </a:t>
            </a:r>
            <a:r>
              <a:rPr lang="en-US" sz="2400" dirty="0" smtClean="0"/>
              <a:t>  involving </a:t>
            </a:r>
            <a:r>
              <a:rPr lang="en-US" sz="2400" dirty="0"/>
              <a:t>a pesticide product must use the clothing and personal protective </a:t>
            </a:r>
            <a:r>
              <a:rPr lang="en-US" sz="2400" dirty="0" smtClean="0"/>
              <a:t> </a:t>
            </a:r>
          </a:p>
          <a:p>
            <a:pPr marL="0" indent="0">
              <a:spcBef>
                <a:spcPts val="0"/>
              </a:spcBef>
              <a:buNone/>
            </a:pPr>
            <a:r>
              <a:rPr lang="en-US" sz="2400" dirty="0"/>
              <a:t> </a:t>
            </a:r>
            <a:r>
              <a:rPr lang="en-US" sz="2400" dirty="0" smtClean="0"/>
              <a:t>  equipment </a:t>
            </a:r>
            <a:r>
              <a:rPr lang="en-US" sz="2400" dirty="0"/>
              <a:t>specified on the pesticide product labeling for use of the product, </a:t>
            </a:r>
            <a:r>
              <a:rPr lang="en-US" sz="2400" dirty="0" smtClean="0"/>
              <a:t> </a:t>
            </a:r>
          </a:p>
          <a:p>
            <a:pPr marL="0" indent="0">
              <a:spcBef>
                <a:spcPts val="0"/>
              </a:spcBef>
              <a:buNone/>
            </a:pPr>
            <a:r>
              <a:rPr lang="en-US" sz="2400" dirty="0"/>
              <a:t> </a:t>
            </a:r>
            <a:r>
              <a:rPr lang="en-US" sz="2400" dirty="0" smtClean="0"/>
              <a:t>  except </a:t>
            </a:r>
            <a:r>
              <a:rPr lang="en-US" sz="2400" dirty="0"/>
              <a:t>as provided in § 170.607 of this part.</a:t>
            </a:r>
          </a:p>
        </p:txBody>
      </p:sp>
    </p:spTree>
    <p:extLst>
      <p:ext uri="{BB962C8B-B14F-4D97-AF65-F5344CB8AC3E}">
        <p14:creationId xmlns:p14="http://schemas.microsoft.com/office/powerpoint/2010/main" val="139823155"/>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WPS PPE Requirements (170.507)</a:t>
            </a:r>
          </a:p>
        </p:txBody>
      </p:sp>
      <p:sp>
        <p:nvSpPr>
          <p:cNvPr id="3" name="Content Placeholder 2"/>
          <p:cNvSpPr>
            <a:spLocks noGrp="1"/>
          </p:cNvSpPr>
          <p:nvPr>
            <p:ph idx="1"/>
          </p:nvPr>
        </p:nvSpPr>
        <p:spPr/>
        <p:txBody>
          <a:bodyPr/>
          <a:lstStyle/>
          <a:p>
            <a:pPr marL="0" indent="0">
              <a:buNone/>
            </a:pPr>
            <a:r>
              <a:rPr lang="en-US" sz="2400" dirty="0" smtClean="0"/>
              <a:t>• Key </a:t>
            </a:r>
            <a:r>
              <a:rPr lang="en-US" sz="2400" dirty="0"/>
              <a:t>Provision – 170.507(b):</a:t>
            </a:r>
          </a:p>
          <a:p>
            <a:pPr marL="0" indent="0">
              <a:buNone/>
            </a:pPr>
            <a:r>
              <a:rPr lang="en-US" sz="2400" dirty="0" smtClean="0"/>
              <a:t>  (b) Employer </a:t>
            </a:r>
            <a:r>
              <a:rPr lang="en-US" sz="2400" dirty="0"/>
              <a:t>responsibilities for providing personal protective equipment. The </a:t>
            </a:r>
            <a:endParaRPr lang="en-US" sz="2400" dirty="0" smtClean="0"/>
          </a:p>
          <a:p>
            <a:pPr marL="0" indent="0">
              <a:spcBef>
                <a:spcPts val="0"/>
              </a:spcBef>
              <a:buNone/>
            </a:pPr>
            <a:r>
              <a:rPr lang="en-US" sz="2400" dirty="0"/>
              <a:t> </a:t>
            </a:r>
            <a:r>
              <a:rPr lang="en-US" sz="2400" dirty="0" smtClean="0"/>
              <a:t>  handler </a:t>
            </a:r>
            <a:r>
              <a:rPr lang="en-US" sz="2400" dirty="0"/>
              <a:t>employer must provide to the handler the personal protective equipment </a:t>
            </a:r>
            <a:endParaRPr lang="en-US" sz="2400" dirty="0" smtClean="0"/>
          </a:p>
          <a:p>
            <a:pPr marL="0" indent="0">
              <a:spcBef>
                <a:spcPts val="0"/>
              </a:spcBef>
              <a:buNone/>
            </a:pPr>
            <a:r>
              <a:rPr lang="en-US" sz="2400" dirty="0"/>
              <a:t> </a:t>
            </a:r>
            <a:r>
              <a:rPr lang="en-US" sz="2400" dirty="0" smtClean="0"/>
              <a:t>  required </a:t>
            </a:r>
            <a:r>
              <a:rPr lang="en-US" sz="2400" dirty="0"/>
              <a:t>by the pesticide product labeling in accordance with this section. The </a:t>
            </a:r>
            <a:endParaRPr lang="en-US" sz="2400" dirty="0" smtClean="0"/>
          </a:p>
          <a:p>
            <a:pPr marL="0" indent="0">
              <a:spcBef>
                <a:spcPts val="0"/>
              </a:spcBef>
              <a:buNone/>
            </a:pPr>
            <a:r>
              <a:rPr lang="en-US" sz="2400" dirty="0"/>
              <a:t> </a:t>
            </a:r>
            <a:r>
              <a:rPr lang="en-US" sz="2400" dirty="0" smtClean="0"/>
              <a:t>  handler </a:t>
            </a:r>
            <a:r>
              <a:rPr lang="en-US" sz="2400" dirty="0"/>
              <a:t>employer must ensure that the personal protective equipment is clean and </a:t>
            </a:r>
            <a:endParaRPr lang="en-US" sz="2400" dirty="0" smtClean="0"/>
          </a:p>
          <a:p>
            <a:pPr marL="0" indent="0">
              <a:spcBef>
                <a:spcPts val="0"/>
              </a:spcBef>
              <a:buNone/>
            </a:pPr>
            <a:r>
              <a:rPr lang="en-US" sz="2400" dirty="0"/>
              <a:t> </a:t>
            </a:r>
            <a:r>
              <a:rPr lang="en-US" sz="2400" dirty="0" smtClean="0"/>
              <a:t>  in </a:t>
            </a:r>
            <a:r>
              <a:rPr lang="en-US" sz="2400" dirty="0"/>
              <a:t>proper operating condition. For the purposes of this section, long-sleeved </a:t>
            </a:r>
            <a:endParaRPr lang="en-US" sz="2400" dirty="0" smtClean="0"/>
          </a:p>
          <a:p>
            <a:pPr marL="0" indent="0">
              <a:spcBef>
                <a:spcPts val="0"/>
              </a:spcBef>
              <a:buNone/>
            </a:pPr>
            <a:r>
              <a:rPr lang="en-US" sz="2400" dirty="0"/>
              <a:t> </a:t>
            </a:r>
            <a:r>
              <a:rPr lang="en-US" sz="2400" dirty="0" smtClean="0"/>
              <a:t>  shirts</a:t>
            </a:r>
            <a:r>
              <a:rPr lang="en-US" sz="2400" dirty="0"/>
              <a:t>, short-sleeved shirts, long pants, short pants, shoes, and socks are not </a:t>
            </a:r>
            <a:endParaRPr lang="en-US" sz="2400" dirty="0" smtClean="0"/>
          </a:p>
          <a:p>
            <a:pPr marL="0" indent="0">
              <a:spcBef>
                <a:spcPts val="0"/>
              </a:spcBef>
              <a:buNone/>
            </a:pPr>
            <a:r>
              <a:rPr lang="en-US" sz="2400" dirty="0"/>
              <a:t> </a:t>
            </a:r>
            <a:r>
              <a:rPr lang="en-US" sz="2400" dirty="0" smtClean="0"/>
              <a:t>  considered </a:t>
            </a:r>
            <a:r>
              <a:rPr lang="en-US" sz="2400" dirty="0"/>
              <a:t>personal protective equipment, although such work clothing must be </a:t>
            </a:r>
            <a:endParaRPr lang="en-US" sz="2400" dirty="0" smtClean="0"/>
          </a:p>
          <a:p>
            <a:pPr marL="0" indent="0">
              <a:spcBef>
                <a:spcPts val="0"/>
              </a:spcBef>
              <a:buNone/>
            </a:pPr>
            <a:r>
              <a:rPr lang="en-US" sz="2400" dirty="0"/>
              <a:t> </a:t>
            </a:r>
            <a:r>
              <a:rPr lang="en-US" sz="2400" dirty="0" smtClean="0"/>
              <a:t>  worn </a:t>
            </a:r>
            <a:r>
              <a:rPr lang="en-US" sz="2400" dirty="0"/>
              <a:t>if required by the pesticide product labeling.</a:t>
            </a:r>
          </a:p>
        </p:txBody>
      </p:sp>
    </p:spTree>
    <p:extLst>
      <p:ext uri="{BB962C8B-B14F-4D97-AF65-F5344CB8AC3E}">
        <p14:creationId xmlns:p14="http://schemas.microsoft.com/office/powerpoint/2010/main" val="3444596994"/>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PPE Requirements (170.507)</a:t>
            </a:r>
          </a:p>
        </p:txBody>
      </p:sp>
      <p:sp>
        <p:nvSpPr>
          <p:cNvPr id="3" name="Content Placeholder 2"/>
          <p:cNvSpPr>
            <a:spLocks noGrp="1"/>
          </p:cNvSpPr>
          <p:nvPr>
            <p:ph idx="1"/>
          </p:nvPr>
        </p:nvSpPr>
        <p:spPr/>
        <p:txBody>
          <a:bodyPr/>
          <a:lstStyle/>
          <a:p>
            <a:pPr marL="0" indent="0">
              <a:spcAft>
                <a:spcPts val="1200"/>
              </a:spcAft>
              <a:buNone/>
            </a:pPr>
            <a:r>
              <a:rPr lang="en-US" sz="2400" dirty="0" smtClean="0"/>
              <a:t>• No </a:t>
            </a:r>
            <a:r>
              <a:rPr lang="en-US" sz="2400" dirty="0"/>
              <a:t>significant changes to general PPE requirements from existing WPS</a:t>
            </a:r>
          </a:p>
          <a:p>
            <a:pPr marL="0" indent="0">
              <a:spcAft>
                <a:spcPts val="1200"/>
              </a:spcAft>
              <a:buNone/>
            </a:pPr>
            <a:r>
              <a:rPr lang="en-US" sz="2400" dirty="0" smtClean="0"/>
              <a:t>• No </a:t>
            </a:r>
            <a:r>
              <a:rPr lang="en-US" sz="2400" dirty="0"/>
              <a:t>significant changes to PPE descriptions contained in rule</a:t>
            </a:r>
          </a:p>
          <a:p>
            <a:pPr marL="0" indent="0">
              <a:buNone/>
            </a:pPr>
            <a:r>
              <a:rPr lang="en-US" sz="2400" dirty="0" smtClean="0"/>
              <a:t>• Existing </a:t>
            </a:r>
            <a:r>
              <a:rPr lang="en-US" sz="2400" dirty="0"/>
              <a:t>WPS provisions for employer responsibilities for providing, </a:t>
            </a:r>
            <a:endParaRPr lang="en-US" sz="2400" dirty="0" smtClean="0"/>
          </a:p>
          <a:p>
            <a:pPr marL="0" indent="0">
              <a:spcBef>
                <a:spcPts val="0"/>
              </a:spcBef>
              <a:buNone/>
            </a:pPr>
            <a:r>
              <a:rPr lang="en-US" sz="2400" dirty="0"/>
              <a:t> </a:t>
            </a:r>
            <a:r>
              <a:rPr lang="en-US" sz="2400" dirty="0" smtClean="0"/>
              <a:t>  maintaining</a:t>
            </a:r>
            <a:r>
              <a:rPr lang="en-US" sz="2400" dirty="0"/>
              <a:t>, caring for and cleaning PPE are the same</a:t>
            </a:r>
          </a:p>
        </p:txBody>
      </p:sp>
    </p:spTree>
    <p:extLst>
      <p:ext uri="{BB962C8B-B14F-4D97-AF65-F5344CB8AC3E}">
        <p14:creationId xmlns:p14="http://schemas.microsoft.com/office/powerpoint/2010/main" val="4145474351"/>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Resistant PPE Requirements</a:t>
            </a:r>
            <a:br>
              <a:rPr lang="en-US" dirty="0"/>
            </a:br>
            <a:r>
              <a:rPr lang="en-US" sz="4000" dirty="0"/>
              <a:t>170.507(b)(1)</a:t>
            </a:r>
          </a:p>
        </p:txBody>
      </p:sp>
      <p:sp>
        <p:nvSpPr>
          <p:cNvPr id="3" name="Content Placeholder 2"/>
          <p:cNvSpPr>
            <a:spLocks noGrp="1"/>
          </p:cNvSpPr>
          <p:nvPr>
            <p:ph idx="1"/>
          </p:nvPr>
        </p:nvSpPr>
        <p:spPr/>
        <p:txBody>
          <a:bodyPr/>
          <a:lstStyle/>
          <a:p>
            <a:pPr marL="0" indent="0">
              <a:buNone/>
            </a:pPr>
            <a:r>
              <a:rPr lang="en-US" sz="2400" dirty="0" smtClean="0"/>
              <a:t>• EPA </a:t>
            </a:r>
            <a:r>
              <a:rPr lang="en-US" sz="2400" dirty="0"/>
              <a:t>currently defines “chemical resistant” PPE as PPE made of a material that </a:t>
            </a:r>
            <a:endParaRPr lang="en-US" sz="2400" dirty="0" smtClean="0"/>
          </a:p>
          <a:p>
            <a:pPr marL="0" indent="0">
              <a:spcBef>
                <a:spcPts val="0"/>
              </a:spcBef>
              <a:spcAft>
                <a:spcPts val="1200"/>
              </a:spcAft>
              <a:buNone/>
            </a:pPr>
            <a:r>
              <a:rPr lang="en-US" sz="2400" dirty="0"/>
              <a:t> </a:t>
            </a:r>
            <a:r>
              <a:rPr lang="en-US" sz="2400" dirty="0" smtClean="0"/>
              <a:t> allows </a:t>
            </a:r>
            <a:r>
              <a:rPr lang="en-US" sz="2400" dirty="0"/>
              <a:t>no measurable movement of the pesticide through the material during use</a:t>
            </a:r>
          </a:p>
          <a:p>
            <a:pPr marL="0" indent="0">
              <a:buNone/>
            </a:pPr>
            <a:r>
              <a:rPr lang="en-US" sz="2400" dirty="0" smtClean="0"/>
              <a:t>• EPA </a:t>
            </a:r>
            <a:r>
              <a:rPr lang="en-US" sz="2400" dirty="0"/>
              <a:t>proposed to define “chemical resistant” PPE as PPE defined by its </a:t>
            </a:r>
            <a:endParaRPr lang="en-US" sz="2400" dirty="0" smtClean="0"/>
          </a:p>
          <a:p>
            <a:pPr marL="0" indent="0">
              <a:spcBef>
                <a:spcPts val="0"/>
              </a:spcBef>
              <a:buNone/>
            </a:pPr>
            <a:r>
              <a:rPr lang="en-US" sz="2400" dirty="0"/>
              <a:t> </a:t>
            </a:r>
            <a:r>
              <a:rPr lang="en-US" sz="2400" dirty="0" smtClean="0"/>
              <a:t> manufacturer </a:t>
            </a:r>
            <a:r>
              <a:rPr lang="en-US" sz="2400" dirty="0"/>
              <a:t>as chemical resistant</a:t>
            </a:r>
          </a:p>
        </p:txBody>
      </p:sp>
    </p:spTree>
    <p:extLst>
      <p:ext uri="{BB962C8B-B14F-4D97-AF65-F5344CB8AC3E}">
        <p14:creationId xmlns:p14="http://schemas.microsoft.com/office/powerpoint/2010/main" val="1376683152"/>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Resistant PPE Requirements</a:t>
            </a:r>
            <a:br>
              <a:rPr lang="en-US" dirty="0"/>
            </a:br>
            <a:r>
              <a:rPr lang="en-US" sz="4000" dirty="0"/>
              <a:t>(170.507(b)(1))</a:t>
            </a:r>
          </a:p>
        </p:txBody>
      </p:sp>
      <p:sp>
        <p:nvSpPr>
          <p:cNvPr id="3" name="Content Placeholder 2"/>
          <p:cNvSpPr>
            <a:spLocks noGrp="1"/>
          </p:cNvSpPr>
          <p:nvPr>
            <p:ph idx="1"/>
          </p:nvPr>
        </p:nvSpPr>
        <p:spPr/>
        <p:txBody>
          <a:bodyPr/>
          <a:lstStyle/>
          <a:p>
            <a:pPr marL="0" indent="0">
              <a:buNone/>
            </a:pPr>
            <a:r>
              <a:rPr lang="en-US" sz="2400" dirty="0" smtClean="0"/>
              <a:t>• In </a:t>
            </a:r>
            <a:r>
              <a:rPr lang="en-US" sz="2400" dirty="0"/>
              <a:t>the final rule the existing definition for “chemical resistant” PPE is </a:t>
            </a:r>
            <a:r>
              <a:rPr lang="en-US" sz="2400" dirty="0" smtClean="0"/>
              <a:t>  </a:t>
            </a:r>
          </a:p>
          <a:p>
            <a:pPr marL="0" indent="0">
              <a:spcBef>
                <a:spcPts val="0"/>
              </a:spcBef>
              <a:spcAft>
                <a:spcPts val="1200"/>
              </a:spcAft>
              <a:buNone/>
            </a:pPr>
            <a:r>
              <a:rPr lang="en-US" sz="2400" dirty="0"/>
              <a:t> </a:t>
            </a:r>
            <a:r>
              <a:rPr lang="en-US" sz="2400" dirty="0" smtClean="0"/>
              <a:t> unchanged</a:t>
            </a:r>
            <a:endParaRPr lang="en-US" sz="2400" dirty="0"/>
          </a:p>
          <a:p>
            <a:pPr marL="0" indent="0">
              <a:buNone/>
            </a:pPr>
            <a:r>
              <a:rPr lang="en-US" sz="2400" dirty="0" smtClean="0"/>
              <a:t>• EPA </a:t>
            </a:r>
            <a:r>
              <a:rPr lang="en-US" sz="2400" dirty="0"/>
              <a:t>plans to initiate an internal review process to address issues related to </a:t>
            </a:r>
            <a:endParaRPr lang="en-US" sz="2400" dirty="0" smtClean="0"/>
          </a:p>
          <a:p>
            <a:pPr marL="0" indent="0">
              <a:spcBef>
                <a:spcPts val="0"/>
              </a:spcBef>
              <a:buNone/>
            </a:pPr>
            <a:r>
              <a:rPr lang="en-US" sz="2400" dirty="0"/>
              <a:t> </a:t>
            </a:r>
            <a:r>
              <a:rPr lang="en-US" sz="2400" dirty="0" smtClean="0"/>
              <a:t> concerns </a:t>
            </a:r>
            <a:r>
              <a:rPr lang="en-US" sz="2400" dirty="0"/>
              <a:t>with labeling requirements for chemical resistant PPE</a:t>
            </a:r>
          </a:p>
        </p:txBody>
      </p:sp>
    </p:spTree>
    <p:extLst>
      <p:ext uri="{BB962C8B-B14F-4D97-AF65-F5344CB8AC3E}">
        <p14:creationId xmlns:p14="http://schemas.microsoft.com/office/powerpoint/2010/main" val="1929051993"/>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Contaminated PPE Requirements</a:t>
            </a:r>
            <a:br>
              <a:rPr lang="en-US" dirty="0"/>
            </a:br>
            <a:r>
              <a:rPr lang="en-US" sz="4000" dirty="0"/>
              <a:t>170.507(d)(2)</a:t>
            </a:r>
          </a:p>
        </p:txBody>
      </p:sp>
      <p:sp>
        <p:nvSpPr>
          <p:cNvPr id="3" name="Content Placeholder 2"/>
          <p:cNvSpPr>
            <a:spLocks noGrp="1"/>
          </p:cNvSpPr>
          <p:nvPr>
            <p:ph idx="1"/>
          </p:nvPr>
        </p:nvSpPr>
        <p:spPr/>
        <p:txBody>
          <a:bodyPr/>
          <a:lstStyle/>
          <a:p>
            <a:pPr marL="0" indent="0">
              <a:buNone/>
            </a:pPr>
            <a:r>
              <a:rPr lang="en-US" sz="2400" dirty="0" smtClean="0"/>
              <a:t>• Existing </a:t>
            </a:r>
            <a:r>
              <a:rPr lang="en-US" sz="2400" dirty="0"/>
              <a:t>WPS requires employers to ensure PPE is cleaned before each day of </a:t>
            </a:r>
            <a:endParaRPr lang="en-US" sz="2400" dirty="0" smtClean="0"/>
          </a:p>
          <a:p>
            <a:pPr marL="0" indent="0">
              <a:spcBef>
                <a:spcPts val="0"/>
              </a:spcBef>
              <a:spcAft>
                <a:spcPts val="1200"/>
              </a:spcAft>
              <a:buNone/>
            </a:pPr>
            <a:r>
              <a:rPr lang="en-US" sz="2400" dirty="0"/>
              <a:t> </a:t>
            </a:r>
            <a:r>
              <a:rPr lang="en-US" sz="2400" dirty="0" smtClean="0"/>
              <a:t>  reuse</a:t>
            </a:r>
            <a:endParaRPr lang="en-US" sz="2400" dirty="0"/>
          </a:p>
          <a:p>
            <a:pPr marL="0" indent="0">
              <a:buNone/>
            </a:pPr>
            <a:r>
              <a:rPr lang="en-US" sz="2400" dirty="0" smtClean="0"/>
              <a:t>• If </a:t>
            </a:r>
            <a:r>
              <a:rPr lang="en-US" sz="2400" dirty="0"/>
              <a:t>the article cannot be properly cleaned, the employer must dispose of it in </a:t>
            </a:r>
            <a:endParaRPr lang="en-US" sz="2400" dirty="0" smtClean="0"/>
          </a:p>
          <a:p>
            <a:pPr marL="0" indent="0">
              <a:spcBef>
                <a:spcPts val="0"/>
              </a:spcBef>
              <a:buNone/>
            </a:pPr>
            <a:r>
              <a:rPr lang="en-US" sz="2400" dirty="0"/>
              <a:t> </a:t>
            </a:r>
            <a:r>
              <a:rPr lang="en-US" sz="2400" dirty="0" smtClean="0"/>
              <a:t>  accordance </a:t>
            </a:r>
            <a:r>
              <a:rPr lang="en-US" sz="2400" dirty="0"/>
              <a:t>with applicable Federal, State, and local regulations</a:t>
            </a:r>
          </a:p>
        </p:txBody>
      </p:sp>
    </p:spTree>
    <p:extLst>
      <p:ext uri="{BB962C8B-B14F-4D97-AF65-F5344CB8AC3E}">
        <p14:creationId xmlns:p14="http://schemas.microsoft.com/office/powerpoint/2010/main" val="1055461905"/>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pPr marL="0" indent="0">
              <a:buNone/>
            </a:pPr>
            <a:r>
              <a:rPr lang="en-US" sz="2400" dirty="0" smtClean="0"/>
              <a:t>• Email </a:t>
            </a:r>
            <a:r>
              <a:rPr lang="en-US" sz="2400" dirty="0"/>
              <a:t>questions to prep.sla@wsu.edu</a:t>
            </a:r>
          </a:p>
          <a:p>
            <a:pPr marL="0" indent="0">
              <a:buNone/>
            </a:pPr>
            <a:r>
              <a:rPr lang="en-US" sz="2400" dirty="0" smtClean="0"/>
              <a:t>• Subject </a:t>
            </a:r>
            <a:r>
              <a:rPr lang="en-US" sz="2400" dirty="0"/>
              <a:t>line of email: WPS webinar question</a:t>
            </a:r>
          </a:p>
          <a:p>
            <a:pPr marL="0" indent="0">
              <a:buNone/>
            </a:pPr>
            <a:r>
              <a:rPr lang="en-US" sz="2400" dirty="0" smtClean="0"/>
              <a:t>• Identify </a:t>
            </a:r>
            <a:r>
              <a:rPr lang="en-US" sz="2400" dirty="0"/>
              <a:t>which course you are attending</a:t>
            </a:r>
          </a:p>
          <a:p>
            <a:pPr marL="0" indent="0">
              <a:buNone/>
            </a:pPr>
            <a:r>
              <a:rPr lang="en-US" sz="2400" dirty="0" smtClean="0"/>
              <a:t>   – WPS </a:t>
            </a:r>
            <a:r>
              <a:rPr lang="en-US" sz="2400" dirty="0"/>
              <a:t>PIRT</a:t>
            </a:r>
          </a:p>
          <a:p>
            <a:pPr marL="0" indent="0">
              <a:buNone/>
            </a:pPr>
            <a:r>
              <a:rPr lang="en-US" sz="2400" dirty="0" smtClean="0"/>
              <a:t>   – Compliance </a:t>
            </a:r>
            <a:r>
              <a:rPr lang="en-US" sz="2400" dirty="0"/>
              <a:t>and Enforcement PREP</a:t>
            </a:r>
          </a:p>
          <a:p>
            <a:pPr marL="0" indent="0">
              <a:buNone/>
            </a:pPr>
            <a:r>
              <a:rPr lang="en-US" sz="2400" dirty="0" smtClean="0"/>
              <a:t>   – WPS </a:t>
            </a:r>
            <a:r>
              <a:rPr lang="en-US" sz="2400" dirty="0"/>
              <a:t>Implementation PREP</a:t>
            </a:r>
          </a:p>
          <a:p>
            <a:pPr marL="0" indent="0">
              <a:buNone/>
            </a:pPr>
            <a:r>
              <a:rPr lang="en-US" sz="2400" dirty="0" smtClean="0"/>
              <a:t>• If </a:t>
            </a:r>
            <a:r>
              <a:rPr lang="en-US" sz="2400" dirty="0"/>
              <a:t>possible, note the WPS subject area</a:t>
            </a:r>
          </a:p>
          <a:p>
            <a:pPr marL="0" indent="0">
              <a:buNone/>
            </a:pPr>
            <a:r>
              <a:rPr lang="en-US" sz="2400" dirty="0" smtClean="0"/>
              <a:t>• Submit </a:t>
            </a:r>
            <a:r>
              <a:rPr lang="en-US" sz="2400" dirty="0"/>
              <a:t>question(s)</a:t>
            </a:r>
          </a:p>
        </p:txBody>
      </p:sp>
    </p:spTree>
    <p:extLst>
      <p:ext uri="{BB962C8B-B14F-4D97-AF65-F5344CB8AC3E}">
        <p14:creationId xmlns:p14="http://schemas.microsoft.com/office/powerpoint/2010/main" val="1967363127"/>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Revised WPS – Part 3</a:t>
            </a:r>
          </a:p>
        </p:txBody>
      </p:sp>
      <p:sp>
        <p:nvSpPr>
          <p:cNvPr id="3" name="Content Placeholder 2"/>
          <p:cNvSpPr>
            <a:spLocks noGrp="1"/>
          </p:cNvSpPr>
          <p:nvPr>
            <p:ph idx="1"/>
          </p:nvPr>
        </p:nvSpPr>
        <p:spPr/>
        <p:txBody>
          <a:bodyPr/>
          <a:lstStyle/>
          <a:p>
            <a:pPr marL="0" indent="0">
              <a:buNone/>
            </a:pPr>
            <a:r>
              <a:rPr lang="en-US" sz="2800" dirty="0"/>
              <a:t>Exemptions and </a:t>
            </a:r>
            <a:r>
              <a:rPr lang="en-US" sz="2800" dirty="0" smtClean="0"/>
              <a:t>Exceptions</a:t>
            </a:r>
          </a:p>
          <a:p>
            <a:pPr marL="0" indent="0">
              <a:buNone/>
            </a:pPr>
            <a:r>
              <a:rPr lang="en-US" sz="2800" dirty="0" smtClean="0"/>
              <a:t>• </a:t>
            </a:r>
            <a:r>
              <a:rPr lang="en-US" sz="2400" dirty="0" smtClean="0"/>
              <a:t>Exemptions</a:t>
            </a:r>
            <a:endParaRPr lang="en-US" sz="2400" dirty="0"/>
          </a:p>
          <a:p>
            <a:pPr marL="0" indent="0">
              <a:buNone/>
            </a:pPr>
            <a:r>
              <a:rPr lang="en-US" sz="2400" dirty="0" smtClean="0"/>
              <a:t>   – Owner </a:t>
            </a:r>
            <a:r>
              <a:rPr lang="en-US" sz="2400" dirty="0"/>
              <a:t>&amp; immediate family; certified crop advisor</a:t>
            </a:r>
          </a:p>
          <a:p>
            <a:pPr marL="0" indent="0">
              <a:buNone/>
            </a:pPr>
            <a:r>
              <a:rPr lang="en-US" sz="2400" dirty="0" smtClean="0"/>
              <a:t>• PPE </a:t>
            </a:r>
            <a:r>
              <a:rPr lang="en-US" sz="2400" dirty="0"/>
              <a:t>Exceptions</a:t>
            </a:r>
          </a:p>
          <a:p>
            <a:pPr marL="0" indent="0">
              <a:buNone/>
            </a:pPr>
            <a:r>
              <a:rPr lang="en-US" sz="2400" dirty="0" smtClean="0"/>
              <a:t>   – Closed </a:t>
            </a:r>
            <a:r>
              <a:rPr lang="en-US" sz="2400" dirty="0"/>
              <a:t>systems; enclosed cab; aerial applicators; crop advisors</a:t>
            </a:r>
          </a:p>
          <a:p>
            <a:pPr marL="0" indent="0">
              <a:buNone/>
            </a:pPr>
            <a:r>
              <a:rPr lang="en-US" sz="2400" dirty="0" smtClean="0"/>
              <a:t>• Early-entry </a:t>
            </a:r>
            <a:r>
              <a:rPr lang="en-US" sz="2400" dirty="0"/>
              <a:t>exceptions</a:t>
            </a:r>
          </a:p>
          <a:p>
            <a:pPr marL="0" indent="0">
              <a:buNone/>
            </a:pPr>
            <a:r>
              <a:rPr lang="en-US" sz="2400" dirty="0" smtClean="0"/>
              <a:t>   – Minimum </a:t>
            </a:r>
            <a:r>
              <a:rPr lang="en-US" sz="2400" dirty="0"/>
              <a:t>age, PPE requirements</a:t>
            </a:r>
          </a:p>
        </p:txBody>
      </p:sp>
    </p:spTree>
    <p:extLst>
      <p:ext uri="{BB962C8B-B14F-4D97-AF65-F5344CB8AC3E}">
        <p14:creationId xmlns:p14="http://schemas.microsoft.com/office/powerpoint/2010/main" val="218668558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OSHA Equivalency Matters</a:t>
            </a:r>
            <a:endParaRPr lang="en-US" dirty="0"/>
          </a:p>
        </p:txBody>
      </p:sp>
      <p:sp>
        <p:nvSpPr>
          <p:cNvPr id="3" name="Content Placeholder 2"/>
          <p:cNvSpPr>
            <a:spLocks noGrp="1"/>
          </p:cNvSpPr>
          <p:nvPr>
            <p:ph idx="1"/>
          </p:nvPr>
        </p:nvSpPr>
        <p:spPr/>
        <p:txBody>
          <a:bodyPr/>
          <a:lstStyle/>
          <a:p>
            <a:r>
              <a:rPr lang="en-US" sz="2400" dirty="0" smtClean="0"/>
              <a:t>OSHA’s HCS covers all industries in which an</a:t>
            </a:r>
          </a:p>
          <a:p>
            <a:pPr marL="0" indent="0">
              <a:buNone/>
            </a:pPr>
            <a:r>
              <a:rPr lang="en-US" sz="2400" dirty="0" smtClean="0"/>
              <a:t>    employee may be exposed to a chemical</a:t>
            </a:r>
          </a:p>
          <a:p>
            <a:pPr marL="0" indent="0">
              <a:buNone/>
            </a:pPr>
            <a:r>
              <a:rPr lang="en-US" sz="2400" dirty="0" smtClean="0"/>
              <a:t>    hazard in the workplace - except as limited by</a:t>
            </a:r>
          </a:p>
          <a:p>
            <a:pPr marL="0" indent="0">
              <a:buNone/>
            </a:pPr>
            <a:r>
              <a:rPr lang="en-US" sz="2400" dirty="0" smtClean="0"/>
              <a:t>    section 4(b)(1) of the Occupational Safety</a:t>
            </a:r>
          </a:p>
          <a:p>
            <a:pPr marL="0" indent="0">
              <a:buNone/>
            </a:pPr>
            <a:r>
              <a:rPr lang="en-US" sz="2400" dirty="0" smtClean="0"/>
              <a:t>    and Health Act, which prohibits OSHA from</a:t>
            </a:r>
          </a:p>
          <a:p>
            <a:pPr marL="0" indent="0">
              <a:buNone/>
            </a:pPr>
            <a:r>
              <a:rPr lang="en-US" sz="2400" dirty="0" smtClean="0"/>
              <a:t>    regulating working conditions or hazards</a:t>
            </a:r>
          </a:p>
          <a:p>
            <a:pPr marL="0" indent="0">
              <a:buNone/>
            </a:pPr>
            <a:r>
              <a:rPr lang="en-US" sz="2400" dirty="0" smtClean="0"/>
              <a:t>    where other federal agencies exercise</a:t>
            </a:r>
          </a:p>
          <a:p>
            <a:pPr marL="0" indent="0">
              <a:buNone/>
            </a:pPr>
            <a:r>
              <a:rPr lang="en-US" sz="2400" dirty="0" smtClean="0"/>
              <a:t>    statutory authority to prescribe or to enforce</a:t>
            </a:r>
          </a:p>
          <a:p>
            <a:pPr marL="0" indent="0">
              <a:buNone/>
            </a:pPr>
            <a:r>
              <a:rPr lang="en-US" sz="2400" dirty="0" smtClean="0"/>
              <a:t>    standards for occupational safety and health</a:t>
            </a:r>
            <a:endParaRPr lang="en-US" sz="2400" dirty="0"/>
          </a:p>
        </p:txBody>
      </p:sp>
    </p:spTree>
    <p:extLst>
      <p:ext uri="{BB962C8B-B14F-4D97-AF65-F5344CB8AC3E}">
        <p14:creationId xmlns:p14="http://schemas.microsoft.com/office/powerpoint/2010/main" val="2640895938"/>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Exemptions</a:t>
            </a:r>
          </a:p>
        </p:txBody>
      </p:sp>
      <p:sp>
        <p:nvSpPr>
          <p:cNvPr id="3" name="Content Placeholder 2"/>
          <p:cNvSpPr>
            <a:spLocks noGrp="1"/>
          </p:cNvSpPr>
          <p:nvPr>
            <p:ph idx="1"/>
          </p:nvPr>
        </p:nvSpPr>
        <p:spPr/>
        <p:txBody>
          <a:bodyPr/>
          <a:lstStyle/>
          <a:p>
            <a:pPr marL="0" indent="0" algn="ctr">
              <a:spcAft>
                <a:spcPts val="1200"/>
              </a:spcAft>
              <a:buNone/>
            </a:pPr>
            <a:r>
              <a:rPr lang="en-US" sz="2800" dirty="0" smtClean="0"/>
              <a:t>• Owner </a:t>
            </a:r>
            <a:r>
              <a:rPr lang="en-US" sz="2800" dirty="0"/>
              <a:t>and immediate family</a:t>
            </a:r>
          </a:p>
          <a:p>
            <a:pPr marL="0" indent="0" algn="ctr">
              <a:buNone/>
            </a:pPr>
            <a:r>
              <a:rPr lang="en-US" sz="2800" dirty="0" smtClean="0"/>
              <a:t>• Certified </a:t>
            </a:r>
            <a:r>
              <a:rPr lang="en-US" sz="2800" dirty="0"/>
              <a:t>crop advisor</a:t>
            </a:r>
          </a:p>
        </p:txBody>
      </p:sp>
    </p:spTree>
    <p:extLst>
      <p:ext uri="{BB962C8B-B14F-4D97-AF65-F5344CB8AC3E}">
        <p14:creationId xmlns:p14="http://schemas.microsoft.com/office/powerpoint/2010/main" val="3954081530"/>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Exemptions (170.601)</a:t>
            </a:r>
          </a:p>
        </p:txBody>
      </p:sp>
      <p:sp>
        <p:nvSpPr>
          <p:cNvPr id="3" name="Content Placeholder 2"/>
          <p:cNvSpPr>
            <a:spLocks noGrp="1"/>
          </p:cNvSpPr>
          <p:nvPr>
            <p:ph idx="1"/>
          </p:nvPr>
        </p:nvSpPr>
        <p:spPr/>
        <p:txBody>
          <a:bodyPr/>
          <a:lstStyle/>
          <a:p>
            <a:pPr marL="0" indent="0">
              <a:buNone/>
            </a:pPr>
            <a:r>
              <a:rPr lang="en-US" sz="2400" dirty="0" smtClean="0"/>
              <a:t>• Owner </a:t>
            </a:r>
            <a:r>
              <a:rPr lang="en-US" sz="2400" dirty="0"/>
              <a:t>and immediate family exemption (170.601(a))</a:t>
            </a:r>
          </a:p>
          <a:p>
            <a:pPr marL="0" indent="0">
              <a:buNone/>
            </a:pPr>
            <a:r>
              <a:rPr lang="en-US" sz="2400" dirty="0" smtClean="0"/>
              <a:t>   – Key </a:t>
            </a:r>
            <a:r>
              <a:rPr lang="en-US" sz="2400" dirty="0"/>
              <a:t>changes:</a:t>
            </a:r>
          </a:p>
          <a:p>
            <a:pPr marL="0" indent="0">
              <a:buNone/>
            </a:pPr>
            <a:r>
              <a:rPr lang="en-US" sz="2400" dirty="0" smtClean="0"/>
              <a:t>• Establishments </a:t>
            </a:r>
            <a:r>
              <a:rPr lang="en-US" sz="2400" dirty="0"/>
              <a:t>covered</a:t>
            </a:r>
          </a:p>
          <a:p>
            <a:pPr marL="0" indent="0">
              <a:buNone/>
            </a:pPr>
            <a:r>
              <a:rPr lang="en-US" sz="2400" dirty="0" smtClean="0"/>
              <a:t>   – Majority </a:t>
            </a:r>
            <a:r>
              <a:rPr lang="en-US" sz="2400" dirty="0"/>
              <a:t>ownership versus wholly owned</a:t>
            </a:r>
          </a:p>
          <a:p>
            <a:pPr marL="0" indent="0">
              <a:buNone/>
            </a:pPr>
            <a:r>
              <a:rPr lang="en-US" sz="2400" dirty="0" smtClean="0"/>
              <a:t>   – More </a:t>
            </a:r>
            <a:r>
              <a:rPr lang="en-US" sz="2400" dirty="0"/>
              <a:t>establishments qualify due to expanded “immediate family” definition</a:t>
            </a:r>
          </a:p>
          <a:p>
            <a:pPr marL="0" indent="0">
              <a:buNone/>
            </a:pPr>
            <a:r>
              <a:rPr lang="en-US" sz="2400" dirty="0" smtClean="0"/>
              <a:t>• Immediate </a:t>
            </a:r>
            <a:r>
              <a:rPr lang="en-US" sz="2400" dirty="0"/>
              <a:t>family members covered</a:t>
            </a:r>
          </a:p>
          <a:p>
            <a:pPr marL="0" indent="0">
              <a:buNone/>
            </a:pPr>
            <a:r>
              <a:rPr lang="en-US" sz="2400" dirty="0" smtClean="0"/>
              <a:t>   – More </a:t>
            </a:r>
            <a:r>
              <a:rPr lang="en-US" sz="2400" dirty="0"/>
              <a:t>establishments qualify due to expanded “immediate family” definition</a:t>
            </a:r>
          </a:p>
          <a:p>
            <a:pPr marL="0" indent="0">
              <a:buNone/>
            </a:pPr>
            <a:r>
              <a:rPr lang="en-US" sz="2400" dirty="0" smtClean="0"/>
              <a:t>• Provisions </a:t>
            </a:r>
            <a:r>
              <a:rPr lang="en-US" sz="2400" dirty="0"/>
              <a:t>covered by the exemption</a:t>
            </a:r>
          </a:p>
        </p:txBody>
      </p:sp>
    </p:spTree>
    <p:extLst>
      <p:ext uri="{BB962C8B-B14F-4D97-AF65-F5344CB8AC3E}">
        <p14:creationId xmlns:p14="http://schemas.microsoft.com/office/powerpoint/2010/main" val="318531127"/>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Owner and Immediate Family Exemption </a:t>
            </a:r>
            <a:r>
              <a:rPr lang="en-US" sz="4000" dirty="0"/>
              <a:t>170.601(a)</a:t>
            </a:r>
          </a:p>
        </p:txBody>
      </p:sp>
      <p:sp>
        <p:nvSpPr>
          <p:cNvPr id="3" name="Content Placeholder 2"/>
          <p:cNvSpPr>
            <a:spLocks noGrp="1"/>
          </p:cNvSpPr>
          <p:nvPr>
            <p:ph idx="1"/>
          </p:nvPr>
        </p:nvSpPr>
        <p:spPr/>
        <p:txBody>
          <a:bodyPr/>
          <a:lstStyle/>
          <a:p>
            <a:pPr>
              <a:spcAft>
                <a:spcPts val="1200"/>
              </a:spcAft>
            </a:pPr>
            <a:r>
              <a:rPr lang="en-US" sz="2400" dirty="0"/>
              <a:t>Key provision – 170.601(a)(2): The owners of agricultural establishments must provide all of the applicable protections required by this part for any employees or other persons on the establishment that are not members of their immediate family</a:t>
            </a:r>
            <a:r>
              <a:rPr lang="en-US" sz="2400" dirty="0" smtClean="0"/>
              <a:t>.</a:t>
            </a:r>
          </a:p>
          <a:p>
            <a:pPr marL="0" indent="0">
              <a:buNone/>
            </a:pPr>
            <a:r>
              <a:rPr lang="en-US" sz="2400" dirty="0" smtClean="0"/>
              <a:t>• Key </a:t>
            </a:r>
            <a:r>
              <a:rPr lang="en-US" sz="2400" dirty="0"/>
              <a:t>points about exemption:</a:t>
            </a:r>
          </a:p>
          <a:p>
            <a:pPr marL="0" indent="0">
              <a:buNone/>
            </a:pPr>
            <a:r>
              <a:rPr lang="en-US" sz="2400" dirty="0" smtClean="0"/>
              <a:t>   – There </a:t>
            </a:r>
            <a:r>
              <a:rPr lang="en-US" sz="2400" dirty="0"/>
              <a:t>is no exemption for “family farms”</a:t>
            </a:r>
          </a:p>
          <a:p>
            <a:pPr marL="0" indent="0">
              <a:spcBef>
                <a:spcPts val="0"/>
              </a:spcBef>
              <a:buNone/>
            </a:pPr>
            <a:r>
              <a:rPr lang="en-US" sz="2400" dirty="0" smtClean="0"/>
              <a:t>   – The </a:t>
            </a:r>
            <a:r>
              <a:rPr lang="en-US" sz="2400" dirty="0"/>
              <a:t>“agricultural establishment” is NOT exempt</a:t>
            </a:r>
          </a:p>
          <a:p>
            <a:pPr marL="0" indent="0">
              <a:spcBef>
                <a:spcPts val="0"/>
              </a:spcBef>
              <a:buNone/>
            </a:pPr>
            <a:r>
              <a:rPr lang="en-US" sz="2400" dirty="0" smtClean="0"/>
              <a:t>   – Exemption </a:t>
            </a:r>
            <a:r>
              <a:rPr lang="en-US" sz="2400" dirty="0"/>
              <a:t>only covers the owner and immediate family members</a:t>
            </a:r>
          </a:p>
          <a:p>
            <a:pPr marL="0" indent="0">
              <a:spcBef>
                <a:spcPts val="0"/>
              </a:spcBef>
              <a:buNone/>
            </a:pPr>
            <a:r>
              <a:rPr lang="en-US" sz="2400" dirty="0" smtClean="0"/>
              <a:t>   – Owners </a:t>
            </a:r>
            <a:r>
              <a:rPr lang="en-US" sz="2400" dirty="0"/>
              <a:t>and immediate family must still comply with some WPS provisions </a:t>
            </a:r>
            <a:endParaRPr lang="en-US" sz="2400" dirty="0" smtClean="0"/>
          </a:p>
          <a:p>
            <a:pPr marL="0" indent="0">
              <a:spcBef>
                <a:spcPts val="0"/>
              </a:spcBef>
              <a:buNone/>
            </a:pPr>
            <a:r>
              <a:rPr lang="en-US" sz="2400" dirty="0"/>
              <a:t> </a:t>
            </a:r>
            <a:r>
              <a:rPr lang="en-US" sz="2400" dirty="0" smtClean="0"/>
              <a:t>      and </a:t>
            </a:r>
            <a:r>
              <a:rPr lang="en-US" sz="2400" dirty="0"/>
              <a:t>all labeling requirements</a:t>
            </a:r>
          </a:p>
        </p:txBody>
      </p:sp>
    </p:spTree>
    <p:extLst>
      <p:ext uri="{BB962C8B-B14F-4D97-AF65-F5344CB8AC3E}">
        <p14:creationId xmlns:p14="http://schemas.microsoft.com/office/powerpoint/2010/main" val="2084316697"/>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Owner and Immediate Family Exemption </a:t>
            </a:r>
            <a:r>
              <a:rPr lang="en-US" sz="4000" dirty="0"/>
              <a:t>170.601(a)</a:t>
            </a:r>
            <a:endParaRPr lang="en-US" dirty="0"/>
          </a:p>
        </p:txBody>
      </p:sp>
      <p:sp>
        <p:nvSpPr>
          <p:cNvPr id="3" name="Content Placeholder 2"/>
          <p:cNvSpPr>
            <a:spLocks noGrp="1"/>
          </p:cNvSpPr>
          <p:nvPr>
            <p:ph idx="1"/>
          </p:nvPr>
        </p:nvSpPr>
        <p:spPr/>
        <p:txBody>
          <a:bodyPr/>
          <a:lstStyle/>
          <a:p>
            <a:r>
              <a:rPr lang="en-US" sz="2400" dirty="0"/>
              <a:t>Owner(s) are not required to provide the following WPS protections to themselves or members of their immediate family</a:t>
            </a:r>
            <a:r>
              <a:rPr lang="en-US" sz="2400" dirty="0" smtClean="0"/>
              <a:t>:</a:t>
            </a:r>
          </a:p>
          <a:p>
            <a:pPr marL="0" indent="0">
              <a:buNone/>
            </a:pPr>
            <a:r>
              <a:rPr lang="en-US" sz="2400" dirty="0" smtClean="0"/>
              <a:t>• 170.309(c</a:t>
            </a:r>
            <a:r>
              <a:rPr lang="en-US" sz="2400" dirty="0"/>
              <a:t>). </a:t>
            </a:r>
            <a:r>
              <a:rPr lang="en-US" sz="2400" dirty="0" smtClean="0"/>
              <a:t>                                                •</a:t>
            </a:r>
            <a:r>
              <a:rPr lang="en-US" sz="2400" dirty="0"/>
              <a:t>	170.501</a:t>
            </a:r>
            <a:r>
              <a:rPr lang="en-US" sz="2400" dirty="0" smtClean="0"/>
              <a:t>.</a:t>
            </a:r>
          </a:p>
          <a:p>
            <a:pPr marL="0" indent="0">
              <a:buNone/>
            </a:pPr>
            <a:r>
              <a:rPr lang="en-US" sz="2400" dirty="0" smtClean="0"/>
              <a:t>• </a:t>
            </a:r>
            <a:r>
              <a:rPr lang="en-US" sz="2400" dirty="0"/>
              <a:t>170.309(f) through (j</a:t>
            </a:r>
            <a:r>
              <a:rPr lang="en-US" sz="2400" dirty="0" smtClean="0"/>
              <a:t>).                               •</a:t>
            </a:r>
            <a:r>
              <a:rPr lang="en-US" sz="2400" dirty="0"/>
              <a:t>	170.503.</a:t>
            </a:r>
          </a:p>
          <a:p>
            <a:pPr marL="0" indent="0">
              <a:buNone/>
            </a:pPr>
            <a:r>
              <a:rPr lang="en-US" sz="2400" dirty="0" smtClean="0"/>
              <a:t>• </a:t>
            </a:r>
            <a:r>
              <a:rPr lang="en-US" sz="2400" dirty="0"/>
              <a:t>170.311</a:t>
            </a:r>
            <a:r>
              <a:rPr lang="en-US" sz="2400" dirty="0" smtClean="0"/>
              <a:t>.                                                     • </a:t>
            </a:r>
            <a:r>
              <a:rPr lang="en-US" sz="2400" dirty="0"/>
              <a:t>170.505(c) and (d).</a:t>
            </a:r>
          </a:p>
          <a:p>
            <a:pPr marL="0" indent="0">
              <a:buNone/>
            </a:pPr>
            <a:r>
              <a:rPr lang="en-US" sz="2400" dirty="0" smtClean="0"/>
              <a:t>• </a:t>
            </a:r>
            <a:r>
              <a:rPr lang="en-US" sz="2400" dirty="0"/>
              <a:t>170.401</a:t>
            </a:r>
            <a:r>
              <a:rPr lang="en-US" sz="2400" dirty="0" smtClean="0"/>
              <a:t>.                                                     • </a:t>
            </a:r>
            <a:r>
              <a:rPr lang="en-US" sz="2400" dirty="0"/>
              <a:t>170.605(a) through (c) and</a:t>
            </a:r>
          </a:p>
          <a:p>
            <a:pPr marL="0" indent="0">
              <a:buNone/>
            </a:pPr>
            <a:r>
              <a:rPr lang="en-US" sz="2400" dirty="0" smtClean="0"/>
              <a:t>• </a:t>
            </a:r>
            <a:r>
              <a:rPr lang="en-US" sz="2400" dirty="0"/>
              <a:t>170.403</a:t>
            </a:r>
            <a:r>
              <a:rPr lang="en-US" sz="2400" dirty="0" smtClean="0"/>
              <a:t>.                                                        (</a:t>
            </a:r>
            <a:r>
              <a:rPr lang="en-US" sz="2400" dirty="0"/>
              <a:t>e) through (j).</a:t>
            </a:r>
          </a:p>
          <a:p>
            <a:pPr marL="0" indent="0">
              <a:buNone/>
            </a:pPr>
            <a:r>
              <a:rPr lang="en-US" sz="2400" dirty="0" smtClean="0"/>
              <a:t>• 170.409</a:t>
            </a:r>
            <a:r>
              <a:rPr lang="en-US" sz="2400" dirty="0"/>
              <a:t>.</a:t>
            </a:r>
          </a:p>
          <a:p>
            <a:pPr marL="0" indent="0">
              <a:buNone/>
            </a:pPr>
            <a:r>
              <a:rPr lang="en-US" sz="2400" dirty="0" smtClean="0"/>
              <a:t>• 170.411 </a:t>
            </a:r>
            <a:r>
              <a:rPr lang="en-US" sz="2400" dirty="0"/>
              <a:t>and 170.509.</a:t>
            </a:r>
          </a:p>
        </p:txBody>
      </p:sp>
    </p:spTree>
    <p:extLst>
      <p:ext uri="{BB962C8B-B14F-4D97-AF65-F5344CB8AC3E}">
        <p14:creationId xmlns:p14="http://schemas.microsoft.com/office/powerpoint/2010/main" val="3546190082"/>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Owner and Immediate Family Exemption </a:t>
            </a:r>
            <a:r>
              <a:rPr lang="en-US" sz="4000" dirty="0"/>
              <a:t>170.601(a)</a:t>
            </a:r>
            <a:endParaRPr lang="en-US" dirty="0"/>
          </a:p>
        </p:txBody>
      </p:sp>
      <p:sp>
        <p:nvSpPr>
          <p:cNvPr id="3" name="Content Placeholder 2"/>
          <p:cNvSpPr>
            <a:spLocks noGrp="1"/>
          </p:cNvSpPr>
          <p:nvPr>
            <p:ph idx="1"/>
          </p:nvPr>
        </p:nvSpPr>
        <p:spPr/>
        <p:txBody>
          <a:bodyPr/>
          <a:lstStyle/>
          <a:p>
            <a:pPr marL="0" indent="0">
              <a:spcAft>
                <a:spcPts val="600"/>
              </a:spcAft>
              <a:buNone/>
            </a:pPr>
            <a:r>
              <a:rPr lang="en-US" sz="2800" dirty="0" smtClean="0"/>
              <a:t>• Owners </a:t>
            </a:r>
            <a:r>
              <a:rPr lang="en-US" sz="2800" dirty="0"/>
              <a:t>and immediate family must still comply with the following </a:t>
            </a:r>
            <a:endParaRPr lang="en-US" sz="2800" dirty="0" smtClean="0"/>
          </a:p>
          <a:p>
            <a:pPr marL="0" indent="0">
              <a:spcBef>
                <a:spcPts val="0"/>
              </a:spcBef>
              <a:spcAft>
                <a:spcPts val="600"/>
              </a:spcAft>
              <a:buNone/>
            </a:pPr>
            <a:r>
              <a:rPr lang="en-US" sz="2800" dirty="0"/>
              <a:t> </a:t>
            </a:r>
            <a:r>
              <a:rPr lang="en-US" sz="2800" dirty="0" smtClean="0"/>
              <a:t>  WPS </a:t>
            </a:r>
            <a:r>
              <a:rPr lang="en-US" sz="2800" dirty="0"/>
              <a:t>requirements:</a:t>
            </a:r>
          </a:p>
          <a:p>
            <a:pPr marL="0" indent="0">
              <a:buNone/>
            </a:pPr>
            <a:r>
              <a:rPr lang="en-US" sz="2800" dirty="0" smtClean="0"/>
              <a:t>   – </a:t>
            </a:r>
            <a:r>
              <a:rPr lang="en-US" sz="2400" dirty="0" smtClean="0"/>
              <a:t>When </a:t>
            </a:r>
            <a:r>
              <a:rPr lang="en-US" sz="2400" dirty="0"/>
              <a:t>respirators are required on the pesticide labeling, following WPS </a:t>
            </a:r>
            <a:r>
              <a:rPr lang="en-US" sz="2400" dirty="0" smtClean="0"/>
              <a:t> </a:t>
            </a:r>
          </a:p>
          <a:p>
            <a:pPr marL="0" indent="0">
              <a:spcBef>
                <a:spcPts val="0"/>
              </a:spcBef>
              <a:buNone/>
            </a:pPr>
            <a:r>
              <a:rPr lang="en-US" sz="2400" dirty="0"/>
              <a:t> </a:t>
            </a:r>
            <a:r>
              <a:rPr lang="en-US" sz="2400" dirty="0" smtClean="0"/>
              <a:t>       requirements </a:t>
            </a:r>
            <a:r>
              <a:rPr lang="en-US" sz="2400" dirty="0"/>
              <a:t>for training, medical evaluation, fit testing, and </a:t>
            </a:r>
            <a:r>
              <a:rPr lang="en-US" sz="2400" dirty="0" smtClean="0"/>
              <a:t> </a:t>
            </a:r>
          </a:p>
          <a:p>
            <a:pPr marL="0" indent="0">
              <a:spcBef>
                <a:spcPts val="0"/>
              </a:spcBef>
              <a:spcAft>
                <a:spcPts val="600"/>
              </a:spcAft>
              <a:buNone/>
            </a:pPr>
            <a:r>
              <a:rPr lang="en-US" sz="2400" dirty="0"/>
              <a:t> </a:t>
            </a:r>
            <a:r>
              <a:rPr lang="en-US" sz="2400" dirty="0" smtClean="0"/>
              <a:t>       recordkeeping(170.507(b</a:t>
            </a:r>
            <a:r>
              <a:rPr lang="en-US" sz="2400" dirty="0"/>
              <a:t>)(10))</a:t>
            </a:r>
          </a:p>
          <a:p>
            <a:pPr marL="0" indent="0">
              <a:buNone/>
            </a:pPr>
            <a:r>
              <a:rPr lang="en-US" sz="2400" dirty="0" smtClean="0"/>
              <a:t>     – Providing </a:t>
            </a:r>
            <a:r>
              <a:rPr lang="en-US" sz="2400" dirty="0"/>
              <a:t>and using the PPE and other work attire listed on pesticide labeling; </a:t>
            </a:r>
            <a:endParaRPr lang="en-US" sz="2400" dirty="0" smtClean="0"/>
          </a:p>
          <a:p>
            <a:pPr marL="0" indent="0">
              <a:spcBef>
                <a:spcPts val="0"/>
              </a:spcBef>
              <a:buNone/>
            </a:pPr>
            <a:r>
              <a:rPr lang="en-US" sz="2400" dirty="0"/>
              <a:t> </a:t>
            </a:r>
            <a:r>
              <a:rPr lang="en-US" sz="2400" dirty="0" smtClean="0"/>
              <a:t>       but </a:t>
            </a:r>
            <a:r>
              <a:rPr lang="en-US" sz="2400" dirty="0"/>
              <a:t>they are eligible for the allowable exceptions to PPE, such as for using a </a:t>
            </a:r>
            <a:endParaRPr lang="en-US" sz="2400" dirty="0" smtClean="0"/>
          </a:p>
          <a:p>
            <a:pPr marL="0" indent="0">
              <a:spcBef>
                <a:spcPts val="0"/>
              </a:spcBef>
              <a:buNone/>
            </a:pPr>
            <a:r>
              <a:rPr lang="en-US" sz="2400" dirty="0"/>
              <a:t> </a:t>
            </a:r>
            <a:r>
              <a:rPr lang="en-US" sz="2400" dirty="0" smtClean="0"/>
              <a:t>       closed </a:t>
            </a:r>
            <a:r>
              <a:rPr lang="en-US" sz="2400" dirty="0"/>
              <a:t>system (170.507(a), 170.507(b) and 170.607</a:t>
            </a:r>
          </a:p>
        </p:txBody>
      </p:sp>
    </p:spTree>
    <p:extLst>
      <p:ext uri="{BB962C8B-B14F-4D97-AF65-F5344CB8AC3E}">
        <p14:creationId xmlns:p14="http://schemas.microsoft.com/office/powerpoint/2010/main" val="1253411527"/>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Owner and Immediate Family Exemption </a:t>
            </a:r>
            <a:r>
              <a:rPr lang="en-US" sz="4000" dirty="0"/>
              <a:t>170.601(a)</a:t>
            </a:r>
            <a:endParaRPr lang="en-US" dirty="0"/>
          </a:p>
        </p:txBody>
      </p:sp>
      <p:sp>
        <p:nvSpPr>
          <p:cNvPr id="3" name="Content Placeholder 2"/>
          <p:cNvSpPr>
            <a:spLocks noGrp="1"/>
          </p:cNvSpPr>
          <p:nvPr>
            <p:ph idx="1"/>
          </p:nvPr>
        </p:nvSpPr>
        <p:spPr/>
        <p:txBody>
          <a:bodyPr/>
          <a:lstStyle/>
          <a:p>
            <a:pPr marL="0" indent="0">
              <a:buNone/>
            </a:pPr>
            <a:r>
              <a:rPr lang="en-US" sz="2800" dirty="0" smtClean="0"/>
              <a:t>• Owners </a:t>
            </a:r>
            <a:r>
              <a:rPr lang="en-US" sz="2800" dirty="0"/>
              <a:t>and immediate family must still comply with the following </a:t>
            </a:r>
            <a:r>
              <a:rPr lang="en-US" sz="2800" dirty="0" smtClean="0"/>
              <a:t> </a:t>
            </a:r>
          </a:p>
          <a:p>
            <a:pPr marL="0" indent="0">
              <a:spcBef>
                <a:spcPts val="0"/>
              </a:spcBef>
              <a:spcAft>
                <a:spcPts val="600"/>
              </a:spcAft>
              <a:buNone/>
            </a:pPr>
            <a:r>
              <a:rPr lang="en-US" sz="2800" dirty="0"/>
              <a:t> </a:t>
            </a:r>
            <a:r>
              <a:rPr lang="en-US" sz="2800" dirty="0" smtClean="0"/>
              <a:t>  WPS </a:t>
            </a:r>
            <a:r>
              <a:rPr lang="en-US" sz="2800" dirty="0"/>
              <a:t>requirements:</a:t>
            </a:r>
          </a:p>
          <a:p>
            <a:pPr marL="0" indent="0">
              <a:buNone/>
            </a:pPr>
            <a:r>
              <a:rPr lang="en-US" sz="2800" dirty="0" smtClean="0"/>
              <a:t>   – Keeping </a:t>
            </a:r>
            <a:r>
              <a:rPr lang="en-US" sz="2800" dirty="0"/>
              <a:t>immediate family members out of the treated area until the </a:t>
            </a:r>
            <a:endParaRPr lang="en-US" sz="2800" dirty="0" smtClean="0"/>
          </a:p>
          <a:p>
            <a:pPr marL="0" indent="0">
              <a:spcBef>
                <a:spcPts val="0"/>
              </a:spcBef>
              <a:spcAft>
                <a:spcPts val="1200"/>
              </a:spcAft>
              <a:buNone/>
            </a:pPr>
            <a:r>
              <a:rPr lang="en-US" sz="2800" dirty="0"/>
              <a:t> </a:t>
            </a:r>
            <a:r>
              <a:rPr lang="en-US" sz="2800" dirty="0" smtClean="0"/>
              <a:t>     restricted-entry </a:t>
            </a:r>
            <a:r>
              <a:rPr lang="en-US" sz="2800" dirty="0"/>
              <a:t>interval (REI) expires (170.407)</a:t>
            </a:r>
          </a:p>
          <a:p>
            <a:pPr marL="0" indent="0">
              <a:buNone/>
            </a:pPr>
            <a:r>
              <a:rPr lang="en-US" sz="2800" dirty="0" smtClean="0"/>
              <a:t>   – Ensuring </a:t>
            </a:r>
            <a:r>
              <a:rPr lang="en-US" sz="2800" dirty="0"/>
              <a:t>the pesticide is applied so it does not contact anyone, </a:t>
            </a:r>
            <a:r>
              <a:rPr lang="en-US" sz="2800" dirty="0" smtClean="0"/>
              <a:t> </a:t>
            </a:r>
          </a:p>
          <a:p>
            <a:pPr marL="0" indent="0">
              <a:spcBef>
                <a:spcPts val="0"/>
              </a:spcBef>
              <a:buNone/>
            </a:pPr>
            <a:r>
              <a:rPr lang="en-US" sz="2800" dirty="0"/>
              <a:t> </a:t>
            </a:r>
            <a:r>
              <a:rPr lang="en-US" sz="2800" dirty="0" smtClean="0"/>
              <a:t>     including </a:t>
            </a:r>
            <a:r>
              <a:rPr lang="en-US" sz="2800" dirty="0"/>
              <a:t>members of the immediate family (requirement on label </a:t>
            </a:r>
            <a:r>
              <a:rPr lang="en-US" sz="2800" dirty="0" smtClean="0"/>
              <a:t> </a:t>
            </a:r>
          </a:p>
          <a:p>
            <a:pPr marL="0" indent="0">
              <a:spcBef>
                <a:spcPts val="0"/>
              </a:spcBef>
              <a:buNone/>
            </a:pPr>
            <a:r>
              <a:rPr lang="en-US" sz="2800" dirty="0"/>
              <a:t> </a:t>
            </a:r>
            <a:r>
              <a:rPr lang="en-US" sz="2800" dirty="0" smtClean="0"/>
              <a:t>     and </a:t>
            </a:r>
            <a:r>
              <a:rPr lang="en-US" sz="2800" dirty="0"/>
              <a:t>in WPS)(170.505(a))</a:t>
            </a:r>
          </a:p>
        </p:txBody>
      </p:sp>
    </p:spTree>
    <p:extLst>
      <p:ext uri="{BB962C8B-B14F-4D97-AF65-F5344CB8AC3E}">
        <p14:creationId xmlns:p14="http://schemas.microsoft.com/office/powerpoint/2010/main" val="2862251679"/>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Owner and Immediate Family Exemption </a:t>
            </a:r>
            <a:r>
              <a:rPr lang="en-US" sz="4000" dirty="0"/>
              <a:t>170.601(a)</a:t>
            </a:r>
            <a:endParaRPr lang="en-US" dirty="0"/>
          </a:p>
        </p:txBody>
      </p:sp>
      <p:sp>
        <p:nvSpPr>
          <p:cNvPr id="3" name="Content Placeholder 2"/>
          <p:cNvSpPr>
            <a:spLocks noGrp="1"/>
          </p:cNvSpPr>
          <p:nvPr>
            <p:ph idx="1"/>
          </p:nvPr>
        </p:nvSpPr>
        <p:spPr/>
        <p:txBody>
          <a:bodyPr/>
          <a:lstStyle/>
          <a:p>
            <a:pPr marL="0" indent="0">
              <a:buNone/>
            </a:pPr>
            <a:r>
              <a:rPr lang="en-US" sz="2800" dirty="0" smtClean="0"/>
              <a:t>• Owners </a:t>
            </a:r>
            <a:r>
              <a:rPr lang="en-US" sz="2800" dirty="0"/>
              <a:t>and immediate family must still comply with the following </a:t>
            </a:r>
            <a:endParaRPr lang="en-US" sz="2800" dirty="0" smtClean="0"/>
          </a:p>
          <a:p>
            <a:pPr marL="0" indent="0">
              <a:spcBef>
                <a:spcPts val="0"/>
              </a:spcBef>
              <a:spcAft>
                <a:spcPts val="1200"/>
              </a:spcAft>
              <a:buNone/>
            </a:pPr>
            <a:r>
              <a:rPr lang="en-US" sz="2800" dirty="0"/>
              <a:t> </a:t>
            </a:r>
            <a:r>
              <a:rPr lang="en-US" sz="2800" dirty="0" smtClean="0"/>
              <a:t>  WPS </a:t>
            </a:r>
            <a:r>
              <a:rPr lang="en-US" sz="2800" dirty="0"/>
              <a:t>requirements:</a:t>
            </a:r>
          </a:p>
          <a:p>
            <a:pPr marL="0" indent="0">
              <a:buNone/>
            </a:pPr>
            <a:r>
              <a:rPr lang="en-US" sz="2400" dirty="0" smtClean="0"/>
              <a:t>    – Keeping </a:t>
            </a:r>
            <a:r>
              <a:rPr lang="en-US" sz="2400" dirty="0"/>
              <a:t>everyone, including members of the immediate family, out of the </a:t>
            </a:r>
            <a:endParaRPr lang="en-US" sz="2400" dirty="0" smtClean="0"/>
          </a:p>
          <a:p>
            <a:pPr marL="0" indent="0">
              <a:spcBef>
                <a:spcPts val="0"/>
              </a:spcBef>
              <a:spcAft>
                <a:spcPts val="1200"/>
              </a:spcAft>
              <a:buNone/>
            </a:pPr>
            <a:r>
              <a:rPr lang="en-US" sz="2400" dirty="0"/>
              <a:t> </a:t>
            </a:r>
            <a:r>
              <a:rPr lang="en-US" sz="2400" dirty="0" smtClean="0"/>
              <a:t>      application </a:t>
            </a:r>
            <a:r>
              <a:rPr lang="en-US" sz="2400" dirty="0"/>
              <a:t>exclusion zone during the application (170.405)</a:t>
            </a:r>
          </a:p>
          <a:p>
            <a:pPr marL="0" indent="0">
              <a:buNone/>
            </a:pPr>
            <a:r>
              <a:rPr lang="en-US" sz="2400" dirty="0" smtClean="0"/>
              <a:t>    – Ensuring </a:t>
            </a:r>
            <a:r>
              <a:rPr lang="en-US" sz="2400" dirty="0"/>
              <a:t>that any pesticide applied is used in a manner consistent with the </a:t>
            </a:r>
            <a:endParaRPr lang="en-US" sz="2400" dirty="0" smtClean="0"/>
          </a:p>
          <a:p>
            <a:pPr marL="0" indent="0">
              <a:spcBef>
                <a:spcPts val="0"/>
              </a:spcBef>
              <a:spcAft>
                <a:spcPts val="0"/>
              </a:spcAft>
              <a:buNone/>
            </a:pPr>
            <a:r>
              <a:rPr lang="en-US" sz="2400" dirty="0"/>
              <a:t> </a:t>
            </a:r>
            <a:r>
              <a:rPr lang="en-US" sz="2400" dirty="0" smtClean="0"/>
              <a:t>      product’s </a:t>
            </a:r>
            <a:r>
              <a:rPr lang="en-US" sz="2400" dirty="0"/>
              <a:t>labeling(170.309(a))</a:t>
            </a:r>
          </a:p>
        </p:txBody>
      </p:sp>
    </p:spTree>
    <p:extLst>
      <p:ext uri="{BB962C8B-B14F-4D97-AF65-F5344CB8AC3E}">
        <p14:creationId xmlns:p14="http://schemas.microsoft.com/office/powerpoint/2010/main" val="192484338"/>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Exemptions (170.601)</a:t>
            </a:r>
          </a:p>
        </p:txBody>
      </p:sp>
      <p:sp>
        <p:nvSpPr>
          <p:cNvPr id="3" name="Content Placeholder 2"/>
          <p:cNvSpPr>
            <a:spLocks noGrp="1"/>
          </p:cNvSpPr>
          <p:nvPr>
            <p:ph idx="1"/>
          </p:nvPr>
        </p:nvSpPr>
        <p:spPr/>
        <p:txBody>
          <a:bodyPr/>
          <a:lstStyle/>
          <a:p>
            <a:pPr marL="0" indent="0">
              <a:buNone/>
            </a:pPr>
            <a:r>
              <a:rPr lang="en-US" sz="2400" dirty="0" smtClean="0"/>
              <a:t>• Certified </a:t>
            </a:r>
            <a:r>
              <a:rPr lang="en-US" sz="2400" dirty="0"/>
              <a:t>crop advisor exemption (170.601(b))</a:t>
            </a:r>
          </a:p>
          <a:p>
            <a:pPr marL="0" indent="0">
              <a:spcAft>
                <a:spcPts val="1200"/>
              </a:spcAft>
              <a:buNone/>
            </a:pPr>
            <a:r>
              <a:rPr lang="en-US" sz="2400" dirty="0" smtClean="0"/>
              <a:t>   – Key </a:t>
            </a:r>
            <a:r>
              <a:rPr lang="en-US" sz="2400" dirty="0"/>
              <a:t>changes:</a:t>
            </a:r>
          </a:p>
          <a:p>
            <a:pPr marL="0" indent="0">
              <a:spcAft>
                <a:spcPts val="1200"/>
              </a:spcAft>
              <a:buNone/>
            </a:pPr>
            <a:r>
              <a:rPr lang="en-US" sz="2400" dirty="0" smtClean="0"/>
              <a:t>      • Only </a:t>
            </a:r>
            <a:r>
              <a:rPr lang="en-US" sz="2400" dirty="0"/>
              <a:t>certified crop advisors themselves are covered by exemption</a:t>
            </a:r>
          </a:p>
          <a:p>
            <a:pPr marL="0" indent="0">
              <a:buNone/>
            </a:pPr>
            <a:r>
              <a:rPr lang="en-US" sz="2400" dirty="0" smtClean="0"/>
              <a:t>      • Employees </a:t>
            </a:r>
            <a:r>
              <a:rPr lang="en-US" sz="2400" dirty="0"/>
              <a:t>under their direct supervision are no longer covered by the </a:t>
            </a:r>
            <a:r>
              <a:rPr lang="en-US" sz="2400" dirty="0" smtClean="0"/>
              <a:t> </a:t>
            </a:r>
          </a:p>
          <a:p>
            <a:pPr marL="0" indent="0">
              <a:buNone/>
            </a:pPr>
            <a:r>
              <a:rPr lang="en-US" sz="2400" dirty="0"/>
              <a:t> </a:t>
            </a:r>
            <a:r>
              <a:rPr lang="en-US" sz="2400" dirty="0" smtClean="0"/>
              <a:t>       exemption and </a:t>
            </a:r>
            <a:r>
              <a:rPr lang="en-US" sz="2400" dirty="0"/>
              <a:t>must wear required PPE when entering treated areas during the </a:t>
            </a:r>
            <a:r>
              <a:rPr lang="en-US" sz="2400" dirty="0" smtClean="0"/>
              <a:t> </a:t>
            </a:r>
          </a:p>
          <a:p>
            <a:pPr marL="0" indent="0">
              <a:buNone/>
            </a:pPr>
            <a:r>
              <a:rPr lang="en-US" sz="2400" dirty="0"/>
              <a:t> </a:t>
            </a:r>
            <a:r>
              <a:rPr lang="en-US" sz="2400" dirty="0" smtClean="0"/>
              <a:t>       REI </a:t>
            </a:r>
            <a:r>
              <a:rPr lang="en-US" sz="2400" dirty="0"/>
              <a:t>and be </a:t>
            </a:r>
            <a:r>
              <a:rPr lang="en-US" sz="2400" dirty="0" smtClean="0"/>
              <a:t>provided </a:t>
            </a:r>
            <a:r>
              <a:rPr lang="en-US" sz="2400" dirty="0"/>
              <a:t>decontamination and emergency assistance</a:t>
            </a:r>
          </a:p>
        </p:txBody>
      </p:sp>
    </p:spTree>
    <p:extLst>
      <p:ext uri="{BB962C8B-B14F-4D97-AF65-F5344CB8AC3E}">
        <p14:creationId xmlns:p14="http://schemas.microsoft.com/office/powerpoint/2010/main" val="976600803"/>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WPS Exceptions to Label-Required PPE </a:t>
            </a:r>
          </a:p>
        </p:txBody>
      </p:sp>
      <p:sp>
        <p:nvSpPr>
          <p:cNvPr id="3" name="Content Placeholder 2"/>
          <p:cNvSpPr>
            <a:spLocks noGrp="1"/>
          </p:cNvSpPr>
          <p:nvPr>
            <p:ph idx="1"/>
          </p:nvPr>
        </p:nvSpPr>
        <p:spPr/>
        <p:txBody>
          <a:bodyPr/>
          <a:lstStyle/>
          <a:p>
            <a:pPr marL="0" indent="0" algn="ctr">
              <a:buNone/>
            </a:pPr>
            <a:r>
              <a:rPr lang="en-US" sz="2800" dirty="0" smtClean="0"/>
              <a:t>• General</a:t>
            </a:r>
            <a:endParaRPr lang="en-US" sz="2800" dirty="0"/>
          </a:p>
          <a:p>
            <a:pPr marL="0" indent="0" algn="ctr">
              <a:buNone/>
            </a:pPr>
            <a:r>
              <a:rPr lang="en-US" sz="2800" dirty="0" smtClean="0"/>
              <a:t>• Closed </a:t>
            </a:r>
            <a:r>
              <a:rPr lang="en-US" sz="2800" dirty="0"/>
              <a:t>systems</a:t>
            </a:r>
          </a:p>
          <a:p>
            <a:pPr marL="0" indent="0" algn="ctr">
              <a:buNone/>
            </a:pPr>
            <a:r>
              <a:rPr lang="en-US" sz="2800" dirty="0" smtClean="0"/>
              <a:t>• Enclosed </a:t>
            </a:r>
            <a:r>
              <a:rPr lang="en-US" sz="2800" dirty="0"/>
              <a:t>cabs</a:t>
            </a:r>
          </a:p>
          <a:p>
            <a:pPr marL="0" indent="0" algn="ctr">
              <a:buNone/>
            </a:pPr>
            <a:r>
              <a:rPr lang="en-US" sz="2800" dirty="0" smtClean="0"/>
              <a:t>• Aerial </a:t>
            </a:r>
            <a:r>
              <a:rPr lang="en-US" sz="2800" dirty="0"/>
              <a:t>applicators</a:t>
            </a:r>
          </a:p>
          <a:p>
            <a:pPr marL="0" indent="0" algn="ctr">
              <a:buNone/>
            </a:pPr>
            <a:r>
              <a:rPr lang="en-US" sz="2800" dirty="0" smtClean="0"/>
              <a:t>• Crop </a:t>
            </a:r>
            <a:r>
              <a:rPr lang="en-US" sz="2800" dirty="0"/>
              <a:t>advisors</a:t>
            </a:r>
          </a:p>
        </p:txBody>
      </p:sp>
    </p:spTree>
    <p:extLst>
      <p:ext uri="{BB962C8B-B14F-4D97-AF65-F5344CB8AC3E}">
        <p14:creationId xmlns:p14="http://schemas.microsoft.com/office/powerpoint/2010/main" val="703926281"/>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WPS Exceptions to Label-Required PPE  </a:t>
            </a:r>
            <a:br>
              <a:rPr lang="en-US" dirty="0"/>
            </a:br>
            <a:r>
              <a:rPr lang="en-US" sz="4000" dirty="0"/>
              <a:t>(170.607)</a:t>
            </a:r>
          </a:p>
        </p:txBody>
      </p:sp>
      <p:sp>
        <p:nvSpPr>
          <p:cNvPr id="3" name="Content Placeholder 2"/>
          <p:cNvSpPr>
            <a:spLocks noGrp="1"/>
          </p:cNvSpPr>
          <p:nvPr>
            <p:ph idx="1"/>
          </p:nvPr>
        </p:nvSpPr>
        <p:spPr/>
        <p:txBody>
          <a:bodyPr/>
          <a:lstStyle/>
          <a:p>
            <a:pPr marL="0" indent="0">
              <a:buNone/>
            </a:pPr>
            <a:r>
              <a:rPr lang="en-US" sz="2400" dirty="0" smtClean="0"/>
              <a:t>• Body </a:t>
            </a:r>
            <a:r>
              <a:rPr lang="en-US" sz="2400" dirty="0"/>
              <a:t>protection (170.607(a))</a:t>
            </a:r>
          </a:p>
          <a:p>
            <a:pPr marL="0" indent="0">
              <a:buNone/>
            </a:pPr>
            <a:r>
              <a:rPr lang="en-US" sz="2400" dirty="0" smtClean="0"/>
              <a:t>• Boots </a:t>
            </a:r>
            <a:r>
              <a:rPr lang="en-US" sz="2400" dirty="0"/>
              <a:t>(170.607(b))</a:t>
            </a:r>
          </a:p>
          <a:p>
            <a:pPr marL="0" indent="0">
              <a:buNone/>
            </a:pPr>
            <a:r>
              <a:rPr lang="en-US" sz="2400" dirty="0" smtClean="0"/>
              <a:t>• Gloves </a:t>
            </a:r>
            <a:r>
              <a:rPr lang="en-US" sz="2400" dirty="0"/>
              <a:t>(170.607(c))</a:t>
            </a:r>
          </a:p>
          <a:p>
            <a:pPr marL="0" indent="0">
              <a:buNone/>
            </a:pPr>
            <a:r>
              <a:rPr lang="en-US" sz="2400" dirty="0" smtClean="0"/>
              <a:t>• Closed </a:t>
            </a:r>
            <a:r>
              <a:rPr lang="en-US" sz="2400" dirty="0"/>
              <a:t>systems (170.607(d))</a:t>
            </a:r>
          </a:p>
          <a:p>
            <a:pPr marL="0" indent="0">
              <a:buNone/>
            </a:pPr>
            <a:r>
              <a:rPr lang="en-US" sz="2400" dirty="0" smtClean="0"/>
              <a:t>• Enclosed </a:t>
            </a:r>
            <a:r>
              <a:rPr lang="en-US" sz="2400" dirty="0"/>
              <a:t>cabs (170.607(e))</a:t>
            </a:r>
          </a:p>
          <a:p>
            <a:pPr marL="0" indent="0">
              <a:buNone/>
            </a:pPr>
            <a:r>
              <a:rPr lang="en-US" sz="2400" dirty="0" smtClean="0"/>
              <a:t>• Aerial </a:t>
            </a:r>
            <a:r>
              <a:rPr lang="en-US" sz="2400" dirty="0"/>
              <a:t>applications (170.607(f))</a:t>
            </a:r>
          </a:p>
          <a:p>
            <a:pPr marL="0" indent="0">
              <a:buNone/>
            </a:pPr>
            <a:r>
              <a:rPr lang="en-US" sz="2400" dirty="0" smtClean="0"/>
              <a:t>• Crop </a:t>
            </a:r>
            <a:r>
              <a:rPr lang="en-US" sz="2400" dirty="0"/>
              <a:t>Advisors (170.607(g))</a:t>
            </a:r>
          </a:p>
        </p:txBody>
      </p:sp>
    </p:spTree>
    <p:extLst>
      <p:ext uri="{BB962C8B-B14F-4D97-AF65-F5344CB8AC3E}">
        <p14:creationId xmlns:p14="http://schemas.microsoft.com/office/powerpoint/2010/main" val="2990603006"/>
      </p:ext>
    </p:extLst>
  </p:cSld>
  <p:clrMapOvr>
    <a:masterClrMapping/>
  </p:clrMapOvr>
  <p:transition/>
</p:sld>
</file>

<file path=ppt/theme/theme1.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themeOverride>
</file>

<file path=docProps/app.xml><?xml version="1.0" encoding="utf-8"?>
<Properties xmlns="http://schemas.openxmlformats.org/officeDocument/2006/extended-properties" xmlns:vt="http://schemas.openxmlformats.org/officeDocument/2006/docPropsVTypes">
  <Template/>
  <TotalTime>467</TotalTime>
  <Words>7310</Words>
  <Application>Microsoft Office PowerPoint</Application>
  <PresentationFormat>Widescreen</PresentationFormat>
  <Paragraphs>928</Paragraphs>
  <Slides>120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120</vt:i4>
      </vt:variant>
    </vt:vector>
  </HeadingPairs>
  <TitlesOfParts>
    <vt:vector size="123" baseType="lpstr">
      <vt:lpstr>Arial</vt:lpstr>
      <vt:lpstr>Times New Roman</vt:lpstr>
      <vt:lpstr>Pulse</vt:lpstr>
      <vt:lpstr>Worker Protection Standard Overview</vt:lpstr>
      <vt:lpstr>Agenda</vt:lpstr>
      <vt:lpstr>Agenda</vt:lpstr>
      <vt:lpstr>Agenda</vt:lpstr>
      <vt:lpstr>Questions</vt:lpstr>
      <vt:lpstr>WPS 101</vt:lpstr>
      <vt:lpstr>Relationship Between WPS and OSHA Regulations</vt:lpstr>
      <vt:lpstr>Why OSHA Equivalency Matters</vt:lpstr>
      <vt:lpstr>Why OSHA Equivalency Matters</vt:lpstr>
      <vt:lpstr>EPA and OSHA Roles</vt:lpstr>
      <vt:lpstr>WPS 101: Background and WPS Basics</vt:lpstr>
      <vt:lpstr>WPS Framework</vt:lpstr>
      <vt:lpstr>WPS Framework</vt:lpstr>
      <vt:lpstr>WPS Framework</vt:lpstr>
      <vt:lpstr>WPS Framework</vt:lpstr>
      <vt:lpstr>WPS 101: Background and Basics</vt:lpstr>
      <vt:lpstr>WPS 101: Background and Basics</vt:lpstr>
      <vt:lpstr>WPS 101: Background and Basics</vt:lpstr>
      <vt:lpstr>WPS 101: Background and Basics</vt:lpstr>
      <vt:lpstr>WPS 101: Background and Basics </vt:lpstr>
      <vt:lpstr>Revised WPS – Part 1</vt:lpstr>
      <vt:lpstr>Changes to WPS Rule Structure (40 CFR 170)</vt:lpstr>
      <vt:lpstr>Current WPS Rule Structure </vt:lpstr>
      <vt:lpstr>Revised WPS Rule Structure</vt:lpstr>
      <vt:lpstr>Implementation Dates</vt:lpstr>
      <vt:lpstr>Implementation Dates: 2017</vt:lpstr>
      <vt:lpstr>Implementation Dates: 2018</vt:lpstr>
      <vt:lpstr>Scope and Applicability</vt:lpstr>
      <vt:lpstr>WPS 101: Scope and Applicability</vt:lpstr>
      <vt:lpstr>WPS 101: Scope and Applicability</vt:lpstr>
      <vt:lpstr>WPS 101: Scope and Applicability</vt:lpstr>
      <vt:lpstr>WPS 101: Scope and Applicability</vt:lpstr>
      <vt:lpstr>WPS Exceptions to Applicability 170.303(b)</vt:lpstr>
      <vt:lpstr>WPS Exceptions to Applicability 170.303(b) </vt:lpstr>
      <vt:lpstr>WPS Exceptions to Applicability </vt:lpstr>
      <vt:lpstr>Definitions</vt:lpstr>
      <vt:lpstr>Definitions (170.305)</vt:lpstr>
      <vt:lpstr>Definitions (170.305)</vt:lpstr>
      <vt:lpstr>Definitions (170.305)</vt:lpstr>
      <vt:lpstr>Definitions (170.305)</vt:lpstr>
      <vt:lpstr>Definitions (170.305)</vt:lpstr>
      <vt:lpstr>Definitions (170.305)</vt:lpstr>
      <vt:lpstr>Definitions (170.305)</vt:lpstr>
      <vt:lpstr>Definitions (170.305)</vt:lpstr>
      <vt:lpstr>Definitions (170.305)</vt:lpstr>
      <vt:lpstr>Definitions (170.305)</vt:lpstr>
      <vt:lpstr>Definitions (170.305)</vt:lpstr>
      <vt:lpstr>Definitions (170.305)</vt:lpstr>
      <vt:lpstr>Definitions (170.305)</vt:lpstr>
      <vt:lpstr>Definitions (170.305)</vt:lpstr>
      <vt:lpstr>Questions</vt:lpstr>
      <vt:lpstr>Revised WPS – Part 2</vt:lpstr>
      <vt:lpstr>WPS Framework</vt:lpstr>
      <vt:lpstr>WPS Training Requirements</vt:lpstr>
      <vt:lpstr>Training Interval and Grace Period Workers 170.401(a) and Handlers 170.501(a)</vt:lpstr>
      <vt:lpstr>Trainer Qualifications for workers 170.401(c)4 and handlers 170.501(c)4</vt:lpstr>
      <vt:lpstr>Trainer Qualifications for workers 170.401(c)4 and handlers 170.501(c)4</vt:lpstr>
      <vt:lpstr>Training Methods for workers 170.401(c)(1) and handlers 170.501(c)(1)</vt:lpstr>
      <vt:lpstr>Verification of Training for workers 170.401(d) and Handlers170.501(d)</vt:lpstr>
      <vt:lpstr>Content of Training</vt:lpstr>
      <vt:lpstr>Content of Worker Training 170.401(c)(3)i-xxiii</vt:lpstr>
      <vt:lpstr>Content of Worker Training 170.401(c)(3)i-xxiii</vt:lpstr>
      <vt:lpstr>Content of Handler Training 170.501(c)(3)i-xiv</vt:lpstr>
      <vt:lpstr>Content of Handler Training 170.501(c)(2)(3)</vt:lpstr>
      <vt:lpstr>  Establishment-Specific Information and Knowledge of Labeling &amp; Application-Specific Information </vt:lpstr>
      <vt:lpstr>Establishment-Specific Information for Workers (170.403)</vt:lpstr>
      <vt:lpstr>Establishment-Specific Information for Handlers (170.503(b))</vt:lpstr>
      <vt:lpstr>Knowledge of Labeling and Application- Specific Information (170.503(a))</vt:lpstr>
      <vt:lpstr> WPS Framework </vt:lpstr>
      <vt:lpstr>Decontamination</vt:lpstr>
      <vt:lpstr>Routine Decontamination Supplies</vt:lpstr>
      <vt:lpstr>Emergency Eye-Flush</vt:lpstr>
      <vt:lpstr>Emergency Eye-Flush</vt:lpstr>
      <vt:lpstr>Natural Waters</vt:lpstr>
      <vt:lpstr>PowerPoint Presentation</vt:lpstr>
      <vt:lpstr>Emergency Assistance</vt:lpstr>
      <vt:lpstr>Emergency Assistance</vt:lpstr>
      <vt:lpstr>WPS Framework</vt:lpstr>
      <vt:lpstr>Minimum Age</vt:lpstr>
      <vt:lpstr>Minimum Age Requirements</vt:lpstr>
      <vt:lpstr>WPS PPE Requirements (170.507)</vt:lpstr>
      <vt:lpstr>WPS PPE Requirements (170.507)</vt:lpstr>
      <vt:lpstr>WPS PPE Requirements (170.507)</vt:lpstr>
      <vt:lpstr>General PPE Requirements (170.507)</vt:lpstr>
      <vt:lpstr>Chemical Resistant PPE Requirements 170.507(b)(1)</vt:lpstr>
      <vt:lpstr>Chemical Resistant PPE Requirements (170.507(b)(1))</vt:lpstr>
      <vt:lpstr>Contaminated PPE Requirements 170.507(d)(2)</vt:lpstr>
      <vt:lpstr>Questions</vt:lpstr>
      <vt:lpstr>Revised WPS – Part 3</vt:lpstr>
      <vt:lpstr>Exemptions</vt:lpstr>
      <vt:lpstr>Exemptions (170.601)</vt:lpstr>
      <vt:lpstr>Owner and Immediate Family Exemption 170.601(a)</vt:lpstr>
      <vt:lpstr>Owner and Immediate Family Exemption 170.601(a)</vt:lpstr>
      <vt:lpstr>Owner and Immediate Family Exemption 170.601(a)</vt:lpstr>
      <vt:lpstr>Owner and Immediate Family Exemption 170.601(a)</vt:lpstr>
      <vt:lpstr>Owner and Immediate Family Exemption 170.601(a)</vt:lpstr>
      <vt:lpstr>Exemptions (170.601)</vt:lpstr>
      <vt:lpstr>WPS Exceptions to Label-Required PPE </vt:lpstr>
      <vt:lpstr>WPS Exceptions to Label-Required PPE   (170.607)</vt:lpstr>
      <vt:lpstr>Closed Systems (170.607(d))</vt:lpstr>
      <vt:lpstr>Closed Systems (170.607(d))</vt:lpstr>
      <vt:lpstr>Closed Systems (170.607(d))</vt:lpstr>
      <vt:lpstr>Closed Systems (170.607(d))</vt:lpstr>
      <vt:lpstr>Enclosed cabs (170.607(e))</vt:lpstr>
      <vt:lpstr>Enclosed cabs (170.607(e))</vt:lpstr>
      <vt:lpstr>Enclosed cabs (170.607(e))</vt:lpstr>
      <vt:lpstr>Aerial applications (170.607(f))</vt:lpstr>
      <vt:lpstr>Aerial applications (170.607(f))</vt:lpstr>
      <vt:lpstr>Aerial applications (170.607(f))</vt:lpstr>
      <vt:lpstr>Crop Advisors (170.607(g))</vt:lpstr>
      <vt:lpstr>Crop Advisors (170.607(g))</vt:lpstr>
      <vt:lpstr>Early Entry Exceptions</vt:lpstr>
      <vt:lpstr>Early Entry Exceptions (170.603)</vt:lpstr>
      <vt:lpstr>Early Entry Exceptions (170.603)</vt:lpstr>
      <vt:lpstr>Early Entry Exceptions (170.603)</vt:lpstr>
      <vt:lpstr>Protections for Early Entry Workers</vt:lpstr>
      <vt:lpstr>Protections for Early Entry Workers (170.605)</vt:lpstr>
      <vt:lpstr>Protections for Early Entry Workers (170.605)</vt:lpstr>
      <vt:lpstr>Questions</vt:lpstr>
      <vt:lpstr>For Additional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Worker Protection Standard Overview</dc:title>
  <dc:creator>Tina M. VanHorn</dc:creator>
  <cp:lastModifiedBy>Don Renchie</cp:lastModifiedBy>
  <cp:revision>38</cp:revision>
  <dcterms:created xsi:type="dcterms:W3CDTF">2016-04-28T18:21:09Z</dcterms:created>
  <dcterms:modified xsi:type="dcterms:W3CDTF">2016-07-18T16:58:55Z</dcterms:modified>
</cp:coreProperties>
</file>